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8.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0.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2.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 id="2147483672" r:id="rId2"/>
    <p:sldMasterId id="2147483716" r:id="rId3"/>
    <p:sldMasterId id="2147483837" r:id="rId4"/>
    <p:sldMasterId id="2147483986" r:id="rId5"/>
    <p:sldMasterId id="2147483992" r:id="rId6"/>
    <p:sldMasterId id="2147484230" r:id="rId7"/>
    <p:sldMasterId id="2147484242" r:id="rId8"/>
    <p:sldMasterId id="2147484254" r:id="rId9"/>
    <p:sldMasterId id="2147484261" r:id="rId10"/>
    <p:sldMasterId id="2147484273" r:id="rId11"/>
    <p:sldMasterId id="2147484280" r:id="rId12"/>
    <p:sldMasterId id="2147484288" r:id="rId13"/>
  </p:sldMasterIdLst>
  <p:notesMasterIdLst>
    <p:notesMasterId r:id="rId95"/>
  </p:notesMasterIdLst>
  <p:sldIdLst>
    <p:sldId id="1181" r:id="rId14"/>
    <p:sldId id="337" r:id="rId15"/>
    <p:sldId id="1151" r:id="rId16"/>
    <p:sldId id="257" r:id="rId17"/>
    <p:sldId id="691" r:id="rId18"/>
    <p:sldId id="595" r:id="rId19"/>
    <p:sldId id="1154" r:id="rId20"/>
    <p:sldId id="1157" r:id="rId21"/>
    <p:sldId id="1175" r:id="rId22"/>
    <p:sldId id="1180" r:id="rId23"/>
    <p:sldId id="1126" r:id="rId24"/>
    <p:sldId id="1128" r:id="rId25"/>
    <p:sldId id="1146" r:id="rId26"/>
    <p:sldId id="1145" r:id="rId27"/>
    <p:sldId id="1149" r:id="rId28"/>
    <p:sldId id="1150" r:id="rId29"/>
    <p:sldId id="362" r:id="rId30"/>
    <p:sldId id="1166" r:id="rId31"/>
    <p:sldId id="869" r:id="rId32"/>
    <p:sldId id="1148" r:id="rId33"/>
    <p:sldId id="1147" r:id="rId34"/>
    <p:sldId id="1163" r:id="rId35"/>
    <p:sldId id="1130" r:id="rId36"/>
    <p:sldId id="1177" r:id="rId37"/>
    <p:sldId id="1176" r:id="rId38"/>
    <p:sldId id="637" r:id="rId39"/>
    <p:sldId id="1153" r:id="rId40"/>
    <p:sldId id="1173" r:id="rId41"/>
    <p:sldId id="1164" r:id="rId42"/>
    <p:sldId id="1170" r:id="rId43"/>
    <p:sldId id="673" r:id="rId44"/>
    <p:sldId id="397" r:id="rId45"/>
    <p:sldId id="696" r:id="rId46"/>
    <p:sldId id="395" r:id="rId47"/>
    <p:sldId id="482" r:id="rId48"/>
    <p:sldId id="667" r:id="rId49"/>
    <p:sldId id="387" r:id="rId50"/>
    <p:sldId id="381" r:id="rId51"/>
    <p:sldId id="382" r:id="rId52"/>
    <p:sldId id="383" r:id="rId53"/>
    <p:sldId id="384" r:id="rId54"/>
    <p:sldId id="385" r:id="rId55"/>
    <p:sldId id="1136" r:id="rId56"/>
    <p:sldId id="1135" r:id="rId57"/>
    <p:sldId id="1138" r:id="rId58"/>
    <p:sldId id="1171" r:id="rId59"/>
    <p:sldId id="663" r:id="rId60"/>
    <p:sldId id="368" r:id="rId61"/>
    <p:sldId id="1134" r:id="rId62"/>
    <p:sldId id="400" r:id="rId63"/>
    <p:sldId id="401" r:id="rId64"/>
    <p:sldId id="349" r:id="rId65"/>
    <p:sldId id="403" r:id="rId66"/>
    <p:sldId id="1127" r:id="rId67"/>
    <p:sldId id="660" r:id="rId68"/>
    <p:sldId id="1140" r:id="rId69"/>
    <p:sldId id="1124" r:id="rId70"/>
    <p:sldId id="1194" r:id="rId71"/>
    <p:sldId id="1141" r:id="rId72"/>
    <p:sldId id="1125" r:id="rId73"/>
    <p:sldId id="1168" r:id="rId74"/>
    <p:sldId id="1172" r:id="rId75"/>
    <p:sldId id="835" r:id="rId76"/>
    <p:sldId id="1129" r:id="rId77"/>
    <p:sldId id="1152" r:id="rId78"/>
    <p:sldId id="801" r:id="rId79"/>
    <p:sldId id="800" r:id="rId80"/>
    <p:sldId id="799" r:id="rId81"/>
    <p:sldId id="743" r:id="rId82"/>
    <p:sldId id="1167" r:id="rId83"/>
    <p:sldId id="1169" r:id="rId84"/>
    <p:sldId id="1162" r:id="rId85"/>
    <p:sldId id="1182" r:id="rId86"/>
    <p:sldId id="1193" r:id="rId87"/>
    <p:sldId id="1187" r:id="rId88"/>
    <p:sldId id="1197" r:id="rId89"/>
    <p:sldId id="1192" r:id="rId90"/>
    <p:sldId id="825" r:id="rId91"/>
    <p:sldId id="705" r:id="rId92"/>
    <p:sldId id="895" r:id="rId93"/>
    <p:sldId id="1132"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D34E72-2772-4BF3-84B5-60CAB5799F1D}">
          <p14:sldIdLst>
            <p14:sldId id="1181"/>
            <p14:sldId id="337"/>
            <p14:sldId id="1151"/>
            <p14:sldId id="257"/>
            <p14:sldId id="691"/>
            <p14:sldId id="595"/>
            <p14:sldId id="1154"/>
            <p14:sldId id="1157"/>
            <p14:sldId id="1175"/>
            <p14:sldId id="1180"/>
            <p14:sldId id="1126"/>
            <p14:sldId id="1128"/>
            <p14:sldId id="1146"/>
            <p14:sldId id="1145"/>
            <p14:sldId id="1149"/>
            <p14:sldId id="1150"/>
            <p14:sldId id="362"/>
            <p14:sldId id="1166"/>
            <p14:sldId id="869"/>
            <p14:sldId id="1148"/>
            <p14:sldId id="1147"/>
            <p14:sldId id="1163"/>
            <p14:sldId id="1130"/>
            <p14:sldId id="1177"/>
            <p14:sldId id="1176"/>
            <p14:sldId id="637"/>
            <p14:sldId id="1153"/>
            <p14:sldId id="1173"/>
            <p14:sldId id="1164"/>
            <p14:sldId id="1170"/>
            <p14:sldId id="673"/>
            <p14:sldId id="397"/>
            <p14:sldId id="696"/>
            <p14:sldId id="395"/>
            <p14:sldId id="482"/>
            <p14:sldId id="667"/>
            <p14:sldId id="387"/>
            <p14:sldId id="381"/>
            <p14:sldId id="382"/>
            <p14:sldId id="383"/>
            <p14:sldId id="384"/>
            <p14:sldId id="385"/>
            <p14:sldId id="1136"/>
            <p14:sldId id="1135"/>
            <p14:sldId id="1138"/>
            <p14:sldId id="1171"/>
            <p14:sldId id="663"/>
            <p14:sldId id="368"/>
            <p14:sldId id="1134"/>
            <p14:sldId id="400"/>
            <p14:sldId id="401"/>
            <p14:sldId id="349"/>
            <p14:sldId id="403"/>
            <p14:sldId id="1127"/>
            <p14:sldId id="660"/>
            <p14:sldId id="1140"/>
            <p14:sldId id="1124"/>
            <p14:sldId id="1194"/>
            <p14:sldId id="1141"/>
            <p14:sldId id="1125"/>
            <p14:sldId id="1168"/>
            <p14:sldId id="1172"/>
            <p14:sldId id="835"/>
            <p14:sldId id="1129"/>
            <p14:sldId id="1152"/>
            <p14:sldId id="801"/>
            <p14:sldId id="800"/>
            <p14:sldId id="799"/>
            <p14:sldId id="743"/>
            <p14:sldId id="1167"/>
            <p14:sldId id="1169"/>
            <p14:sldId id="1162"/>
            <p14:sldId id="1182"/>
            <p14:sldId id="1193"/>
            <p14:sldId id="1187"/>
            <p14:sldId id="1197"/>
            <p14:sldId id="1192"/>
            <p14:sldId id="825"/>
            <p14:sldId id="705"/>
            <p14:sldId id="895"/>
            <p14:sldId id="1132"/>
          </p14:sldIdLst>
        </p14:section>
        <p14:section name="Untitled Section" id="{E1A9863E-E5FB-4FBA-80E1-A0201C19EEF9}">
          <p14:sldIdLst/>
        </p14:section>
        <p14:section name="Untitled Section" id="{45CDD5A1-CF71-4D5C-B487-40CC7827DBAB}">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75"/>
    <a:srgbClr val="DEEBF7"/>
    <a:srgbClr val="C5E0B4"/>
    <a:srgbClr val="FFFFB9"/>
    <a:srgbClr val="FFE699"/>
    <a:srgbClr val="FFEBAB"/>
    <a:srgbClr val="A3F4FF"/>
    <a:srgbClr val="FFFF9E"/>
    <a:srgbClr val="D5E6E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2362" autoAdjust="0"/>
  </p:normalViewPr>
  <p:slideViewPr>
    <p:cSldViewPr snapToGrid="0">
      <p:cViewPr varScale="1">
        <p:scale>
          <a:sx n="76" d="100"/>
          <a:sy n="76" d="100"/>
        </p:scale>
        <p:origin x="1022" y="43"/>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5" d="100"/>
          <a:sy n="55" d="100"/>
        </p:scale>
        <p:origin x="2530" y="3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notesMaster" Target="notesMasters/notesMaster1.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80" Type="http://schemas.openxmlformats.org/officeDocument/2006/relationships/slide" Target="slides/slide67.xml"/><Relationship Id="rId85" Type="http://schemas.openxmlformats.org/officeDocument/2006/relationships/slide" Target="slides/slide7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A8BF0B-D7B1-49C3-AB7D-93B66C2E26B3}" type="doc">
      <dgm:prSet loTypeId="urn:microsoft.com/office/officeart/2005/8/layout/venn1" loCatId="relationship" qsTypeId="urn:microsoft.com/office/officeart/2005/8/quickstyle/simple1" qsCatId="simple" csTypeId="urn:microsoft.com/office/officeart/2005/8/colors/accent1_2" csCatId="accent1" phldr="1"/>
      <dgm:spPr/>
    </dgm:pt>
    <dgm:pt modelId="{FF8C5FB5-9BBD-4531-ACD9-162AE2696A63}">
      <dgm:prSet phldrT="[Text]" custT="1"/>
      <dgm:spPr/>
      <dgm:t>
        <a:bodyPr/>
        <a:lstStyle/>
        <a:p>
          <a:r>
            <a:rPr lang="en-US" sz="2000" b="1" dirty="0">
              <a:solidFill>
                <a:schemeClr val="accent4">
                  <a:lumMod val="10000"/>
                </a:schemeClr>
              </a:solidFill>
              <a:latin typeface="Arial Narrow" panose="020B0606020202030204" pitchFamily="34" charset="0"/>
            </a:rPr>
            <a:t>Needs of learners in the Southwest</a:t>
          </a:r>
        </a:p>
      </dgm:t>
    </dgm:pt>
    <dgm:pt modelId="{2F5AC525-32C0-4606-AEA9-EF3ABD071E2D}" type="parTrans" cxnId="{70D28FB0-6514-4F00-818E-A21FACA55ABD}">
      <dgm:prSet/>
      <dgm:spPr/>
      <dgm:t>
        <a:bodyPr/>
        <a:lstStyle/>
        <a:p>
          <a:endParaRPr lang="en-US"/>
        </a:p>
      </dgm:t>
    </dgm:pt>
    <dgm:pt modelId="{1A8CD690-3735-4621-BB1A-A244CCD02BD1}" type="sibTrans" cxnId="{70D28FB0-6514-4F00-818E-A21FACA55ABD}">
      <dgm:prSet/>
      <dgm:spPr/>
      <dgm:t>
        <a:bodyPr/>
        <a:lstStyle/>
        <a:p>
          <a:endParaRPr lang="en-US"/>
        </a:p>
      </dgm:t>
    </dgm:pt>
    <dgm:pt modelId="{1382FE6F-0910-46EE-90BA-CE0618E28F9C}">
      <dgm:prSet phldrT="[Text]" custT="1"/>
      <dgm:spPr/>
      <dgm:t>
        <a:bodyPr/>
        <a:lstStyle/>
        <a:p>
          <a:r>
            <a:rPr lang="en-US" sz="2000" b="1" dirty="0">
              <a:solidFill>
                <a:schemeClr val="accent4">
                  <a:lumMod val="10000"/>
                </a:schemeClr>
              </a:solidFill>
              <a:latin typeface="Arial Narrow" panose="020B0606020202030204" pitchFamily="34" charset="0"/>
            </a:rPr>
            <a:t>Strengths      of partner organizations</a:t>
          </a:r>
        </a:p>
      </dgm:t>
    </dgm:pt>
    <dgm:pt modelId="{10F8EBE3-6DF7-4D8A-A418-2AB5B61CF1AB}" type="parTrans" cxnId="{7E458263-44F5-4E0F-BD43-7D53A12EF578}">
      <dgm:prSet/>
      <dgm:spPr/>
      <dgm:t>
        <a:bodyPr/>
        <a:lstStyle/>
        <a:p>
          <a:endParaRPr lang="en-US"/>
        </a:p>
      </dgm:t>
    </dgm:pt>
    <dgm:pt modelId="{BACB7FFE-33A6-48C4-9535-B50E39616443}" type="sibTrans" cxnId="{7E458263-44F5-4E0F-BD43-7D53A12EF578}">
      <dgm:prSet/>
      <dgm:spPr/>
      <dgm:t>
        <a:bodyPr/>
        <a:lstStyle/>
        <a:p>
          <a:endParaRPr lang="en-US"/>
        </a:p>
      </dgm:t>
    </dgm:pt>
    <dgm:pt modelId="{C74B5125-1C23-4FF2-9315-0CA3ABB4D3BD}">
      <dgm:prSet phldrT="[Text]" custT="1"/>
      <dgm:spPr/>
      <dgm:t>
        <a:bodyPr/>
        <a:lstStyle/>
        <a:p>
          <a:r>
            <a:rPr lang="en-US" sz="2000" b="1" dirty="0">
              <a:solidFill>
                <a:schemeClr val="accent4">
                  <a:lumMod val="10000"/>
                </a:schemeClr>
              </a:solidFill>
              <a:latin typeface="Arial Narrow" panose="020B0606020202030204" pitchFamily="34" charset="0"/>
            </a:rPr>
            <a:t>Nature of PUNCH data &amp; science team</a:t>
          </a:r>
          <a:endParaRPr lang="en-US" sz="2000" b="1" dirty="0">
            <a:solidFill>
              <a:schemeClr val="accent4">
                <a:lumMod val="10000"/>
              </a:schemeClr>
            </a:solidFill>
          </a:endParaRPr>
        </a:p>
      </dgm:t>
    </dgm:pt>
    <dgm:pt modelId="{B4158176-45E5-4DC7-AE7E-C9547F340D9D}" type="parTrans" cxnId="{982342C3-AFCA-43DD-B618-8F48978677FD}">
      <dgm:prSet/>
      <dgm:spPr/>
      <dgm:t>
        <a:bodyPr/>
        <a:lstStyle/>
        <a:p>
          <a:endParaRPr lang="en-US"/>
        </a:p>
      </dgm:t>
    </dgm:pt>
    <dgm:pt modelId="{72DEAF67-CE00-48DF-AEA1-64ABC5CE45E3}" type="sibTrans" cxnId="{982342C3-AFCA-43DD-B618-8F48978677FD}">
      <dgm:prSet/>
      <dgm:spPr/>
      <dgm:t>
        <a:bodyPr/>
        <a:lstStyle/>
        <a:p>
          <a:endParaRPr lang="en-US"/>
        </a:p>
      </dgm:t>
    </dgm:pt>
    <dgm:pt modelId="{F7E4783B-5E76-4F42-83F9-30AE1499FC02}" type="pres">
      <dgm:prSet presAssocID="{12A8BF0B-D7B1-49C3-AB7D-93B66C2E26B3}" presName="compositeShape" presStyleCnt="0">
        <dgm:presLayoutVars>
          <dgm:chMax val="7"/>
          <dgm:dir/>
          <dgm:resizeHandles val="exact"/>
        </dgm:presLayoutVars>
      </dgm:prSet>
      <dgm:spPr/>
    </dgm:pt>
    <dgm:pt modelId="{5A026449-D6F6-4A99-A62D-9211D22656E3}" type="pres">
      <dgm:prSet presAssocID="{FF8C5FB5-9BBD-4531-ACD9-162AE2696A63}" presName="circ1" presStyleLbl="vennNode1" presStyleIdx="0" presStyleCnt="3"/>
      <dgm:spPr/>
    </dgm:pt>
    <dgm:pt modelId="{55ACF286-9E0A-462D-9080-A2AA334F3216}" type="pres">
      <dgm:prSet presAssocID="{FF8C5FB5-9BBD-4531-ACD9-162AE2696A63}" presName="circ1Tx" presStyleLbl="revTx" presStyleIdx="0" presStyleCnt="0">
        <dgm:presLayoutVars>
          <dgm:chMax val="0"/>
          <dgm:chPref val="0"/>
          <dgm:bulletEnabled val="1"/>
        </dgm:presLayoutVars>
      </dgm:prSet>
      <dgm:spPr/>
    </dgm:pt>
    <dgm:pt modelId="{1AD04249-7BD6-4808-8791-22F95DCD4570}" type="pres">
      <dgm:prSet presAssocID="{1382FE6F-0910-46EE-90BA-CE0618E28F9C}" presName="circ2" presStyleLbl="vennNode1" presStyleIdx="1" presStyleCnt="3"/>
      <dgm:spPr/>
    </dgm:pt>
    <dgm:pt modelId="{30EE9581-4FFA-4D55-AB94-FBE2784BC2E9}" type="pres">
      <dgm:prSet presAssocID="{1382FE6F-0910-46EE-90BA-CE0618E28F9C}" presName="circ2Tx" presStyleLbl="revTx" presStyleIdx="0" presStyleCnt="0">
        <dgm:presLayoutVars>
          <dgm:chMax val="0"/>
          <dgm:chPref val="0"/>
          <dgm:bulletEnabled val="1"/>
        </dgm:presLayoutVars>
      </dgm:prSet>
      <dgm:spPr/>
    </dgm:pt>
    <dgm:pt modelId="{AAEA9C51-D4F0-4F67-B7A0-A4270CF01511}" type="pres">
      <dgm:prSet presAssocID="{C74B5125-1C23-4FF2-9315-0CA3ABB4D3BD}" presName="circ3" presStyleLbl="vennNode1" presStyleIdx="2" presStyleCnt="3"/>
      <dgm:spPr/>
    </dgm:pt>
    <dgm:pt modelId="{16D3CE6A-1AA5-4AC9-B7F2-3C535F9F4C74}" type="pres">
      <dgm:prSet presAssocID="{C74B5125-1C23-4FF2-9315-0CA3ABB4D3BD}" presName="circ3Tx" presStyleLbl="revTx" presStyleIdx="0" presStyleCnt="0">
        <dgm:presLayoutVars>
          <dgm:chMax val="0"/>
          <dgm:chPref val="0"/>
          <dgm:bulletEnabled val="1"/>
        </dgm:presLayoutVars>
      </dgm:prSet>
      <dgm:spPr/>
    </dgm:pt>
  </dgm:ptLst>
  <dgm:cxnLst>
    <dgm:cxn modelId="{5D850118-E75F-438B-A431-BDE87A6F103D}" type="presOf" srcId="{FF8C5FB5-9BBD-4531-ACD9-162AE2696A63}" destId="{5A026449-D6F6-4A99-A62D-9211D22656E3}" srcOrd="0" destOrd="0" presId="urn:microsoft.com/office/officeart/2005/8/layout/venn1"/>
    <dgm:cxn modelId="{CFCB0E1A-0C29-47CF-B872-AA9CCD8DAA66}" type="presOf" srcId="{C74B5125-1C23-4FF2-9315-0CA3ABB4D3BD}" destId="{AAEA9C51-D4F0-4F67-B7A0-A4270CF01511}" srcOrd="0" destOrd="0" presId="urn:microsoft.com/office/officeart/2005/8/layout/venn1"/>
    <dgm:cxn modelId="{14DD8D25-3E3E-4D76-BFDD-5EDA9238EF24}" type="presOf" srcId="{12A8BF0B-D7B1-49C3-AB7D-93B66C2E26B3}" destId="{F7E4783B-5E76-4F42-83F9-30AE1499FC02}" srcOrd="0" destOrd="0" presId="urn:microsoft.com/office/officeart/2005/8/layout/venn1"/>
    <dgm:cxn modelId="{E5F7C92C-DFA5-43FB-B02C-5B1498EE9F13}" type="presOf" srcId="{1382FE6F-0910-46EE-90BA-CE0618E28F9C}" destId="{30EE9581-4FFA-4D55-AB94-FBE2784BC2E9}" srcOrd="1" destOrd="0" presId="urn:microsoft.com/office/officeart/2005/8/layout/venn1"/>
    <dgm:cxn modelId="{C1094A5D-CEDF-4AE5-8D63-7867E22ED373}" type="presOf" srcId="{C74B5125-1C23-4FF2-9315-0CA3ABB4D3BD}" destId="{16D3CE6A-1AA5-4AC9-B7F2-3C535F9F4C74}" srcOrd="1" destOrd="0" presId="urn:microsoft.com/office/officeart/2005/8/layout/venn1"/>
    <dgm:cxn modelId="{7E458263-44F5-4E0F-BD43-7D53A12EF578}" srcId="{12A8BF0B-D7B1-49C3-AB7D-93B66C2E26B3}" destId="{1382FE6F-0910-46EE-90BA-CE0618E28F9C}" srcOrd="1" destOrd="0" parTransId="{10F8EBE3-6DF7-4D8A-A418-2AB5B61CF1AB}" sibTransId="{BACB7FFE-33A6-48C4-9535-B50E39616443}"/>
    <dgm:cxn modelId="{B5038144-5EB3-44EF-A7FC-843AAAFEB1FB}" type="presOf" srcId="{1382FE6F-0910-46EE-90BA-CE0618E28F9C}" destId="{1AD04249-7BD6-4808-8791-22F95DCD4570}" srcOrd="0" destOrd="0" presId="urn:microsoft.com/office/officeart/2005/8/layout/venn1"/>
    <dgm:cxn modelId="{B87E268A-AFEE-48D9-89E6-70524C098605}" type="presOf" srcId="{FF8C5FB5-9BBD-4531-ACD9-162AE2696A63}" destId="{55ACF286-9E0A-462D-9080-A2AA334F3216}" srcOrd="1" destOrd="0" presId="urn:microsoft.com/office/officeart/2005/8/layout/venn1"/>
    <dgm:cxn modelId="{70D28FB0-6514-4F00-818E-A21FACA55ABD}" srcId="{12A8BF0B-D7B1-49C3-AB7D-93B66C2E26B3}" destId="{FF8C5FB5-9BBD-4531-ACD9-162AE2696A63}" srcOrd="0" destOrd="0" parTransId="{2F5AC525-32C0-4606-AEA9-EF3ABD071E2D}" sibTransId="{1A8CD690-3735-4621-BB1A-A244CCD02BD1}"/>
    <dgm:cxn modelId="{982342C3-AFCA-43DD-B618-8F48978677FD}" srcId="{12A8BF0B-D7B1-49C3-AB7D-93B66C2E26B3}" destId="{C74B5125-1C23-4FF2-9315-0CA3ABB4D3BD}" srcOrd="2" destOrd="0" parTransId="{B4158176-45E5-4DC7-AE7E-C9547F340D9D}" sibTransId="{72DEAF67-CE00-48DF-AEA1-64ABC5CE45E3}"/>
    <dgm:cxn modelId="{D752153B-06C3-4153-B087-19FC8C36AF4D}" type="presParOf" srcId="{F7E4783B-5E76-4F42-83F9-30AE1499FC02}" destId="{5A026449-D6F6-4A99-A62D-9211D22656E3}" srcOrd="0" destOrd="0" presId="urn:microsoft.com/office/officeart/2005/8/layout/venn1"/>
    <dgm:cxn modelId="{5FBFBDB7-F8A3-4902-8CBE-88DE2D1C43CC}" type="presParOf" srcId="{F7E4783B-5E76-4F42-83F9-30AE1499FC02}" destId="{55ACF286-9E0A-462D-9080-A2AA334F3216}" srcOrd="1" destOrd="0" presId="urn:microsoft.com/office/officeart/2005/8/layout/venn1"/>
    <dgm:cxn modelId="{D3CA6C6A-D49B-421D-B3E6-F41788C58216}" type="presParOf" srcId="{F7E4783B-5E76-4F42-83F9-30AE1499FC02}" destId="{1AD04249-7BD6-4808-8791-22F95DCD4570}" srcOrd="2" destOrd="0" presId="urn:microsoft.com/office/officeart/2005/8/layout/venn1"/>
    <dgm:cxn modelId="{15177376-95AA-4EFF-8ADA-3EB61D905E9F}" type="presParOf" srcId="{F7E4783B-5E76-4F42-83F9-30AE1499FC02}" destId="{30EE9581-4FFA-4D55-AB94-FBE2784BC2E9}" srcOrd="3" destOrd="0" presId="urn:microsoft.com/office/officeart/2005/8/layout/venn1"/>
    <dgm:cxn modelId="{4E13B03D-AFF6-4948-B3B3-772D3D82771B}" type="presParOf" srcId="{F7E4783B-5E76-4F42-83F9-30AE1499FC02}" destId="{AAEA9C51-D4F0-4F67-B7A0-A4270CF01511}" srcOrd="4" destOrd="0" presId="urn:microsoft.com/office/officeart/2005/8/layout/venn1"/>
    <dgm:cxn modelId="{D9004548-14E8-478A-AE61-5CE1A01D2FBA}" type="presParOf" srcId="{F7E4783B-5E76-4F42-83F9-30AE1499FC02}" destId="{16D3CE6A-1AA5-4AC9-B7F2-3C535F9F4C74}" srcOrd="5" destOrd="0" presId="urn:microsoft.com/office/officeart/2005/8/layout/venn1"/>
  </dgm:cxnLst>
  <dgm:bg>
    <a:solidFill>
      <a:schemeClr val="accent3">
        <a:lumMod val="20000"/>
        <a:lumOff val="80000"/>
      </a:schemeClr>
    </a:solidFill>
  </dgm:bg>
  <dgm:whole>
    <a:ln>
      <a:solidFill>
        <a:schemeClr val="accent4">
          <a:lumMod val="1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D63E92-B3BA-44F7-BED5-4FE35F19EF7D}"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endParaRPr lang="en-US"/>
        </a:p>
      </dgm:t>
    </dgm:pt>
    <dgm:pt modelId="{4F6C6141-9D03-4B8B-B479-8183D6D1548F}">
      <dgm:prSet phldrT="[Text]" custT="1"/>
      <dgm:spPr>
        <a:solidFill>
          <a:srgbClr val="DADADA"/>
        </a:solidFill>
        <a:ln>
          <a:solidFill>
            <a:schemeClr val="accent4">
              <a:lumMod val="10000"/>
            </a:schemeClr>
          </a:solidFill>
        </a:ln>
      </dgm:spPr>
      <dgm:t>
        <a:bodyPr/>
        <a:lstStyle/>
        <a:p>
          <a:pPr>
            <a:spcAft>
              <a:spcPts val="0"/>
            </a:spcAft>
          </a:pPr>
          <a:r>
            <a:rPr lang="en-US" sz="1800" b="1" dirty="0">
              <a:solidFill>
                <a:schemeClr val="accent4">
                  <a:lumMod val="10000"/>
                </a:schemeClr>
              </a:solidFill>
              <a:latin typeface="Arial Narrow" panose="020B0606020202030204" pitchFamily="34" charset="0"/>
            </a:rPr>
            <a:t>PUNCH “Bowl” of </a:t>
          </a:r>
        </a:p>
        <a:p>
          <a:pPr>
            <a:spcAft>
              <a:spcPts val="300"/>
            </a:spcAft>
          </a:pPr>
          <a:r>
            <a:rPr lang="en-US" sz="1800" b="1" dirty="0">
              <a:solidFill>
                <a:schemeClr val="accent4">
                  <a:lumMod val="10000"/>
                </a:schemeClr>
              </a:solidFill>
              <a:latin typeface="Arial Narrow" panose="020B0606020202030204" pitchFamily="34" charset="0"/>
            </a:rPr>
            <a:t>Outreach Resources</a:t>
          </a:r>
        </a:p>
        <a:p>
          <a:pPr>
            <a:spcAft>
              <a:spcPts val="400"/>
            </a:spcAft>
          </a:pPr>
          <a:r>
            <a:rPr lang="en-US" sz="1200" b="1" dirty="0">
              <a:solidFill>
                <a:schemeClr val="accent4">
                  <a:lumMod val="10000"/>
                </a:schemeClr>
              </a:solidFill>
              <a:latin typeface="Arial Narrow" panose="020B0606020202030204" pitchFamily="34" charset="0"/>
            </a:rPr>
            <a:t>[Multi-sensory, Multi-modal,      Multi-cultural, Multi-format]</a:t>
          </a:r>
        </a:p>
        <a:p>
          <a:pPr>
            <a:spcAft>
              <a:spcPts val="0"/>
            </a:spcAft>
          </a:pPr>
          <a:r>
            <a:rPr lang="en-US" sz="1200" b="1" dirty="0">
              <a:solidFill>
                <a:schemeClr val="accent4">
                  <a:lumMod val="10000"/>
                </a:schemeClr>
              </a:solidFill>
              <a:latin typeface="Arial Narrow" panose="020B0606020202030204" pitchFamily="34" charset="0"/>
            </a:rPr>
            <a:t>Planetarium Films (dome &amp; flat) </a:t>
          </a:r>
        </a:p>
        <a:p>
          <a:pPr>
            <a:spcAft>
              <a:spcPts val="0"/>
            </a:spcAft>
          </a:pPr>
          <a:r>
            <a:rPr lang="en-US" sz="1200" b="1" dirty="0">
              <a:solidFill>
                <a:schemeClr val="accent4">
                  <a:lumMod val="10000"/>
                </a:schemeClr>
              </a:solidFill>
              <a:latin typeface="Arial Narrow" panose="020B0606020202030204" pitchFamily="34" charset="0"/>
            </a:rPr>
            <a:t>STEM &amp; Art Activities Kinesthetic/Embodied Activities</a:t>
          </a:r>
        </a:p>
        <a:p>
          <a:pPr>
            <a:spcAft>
              <a:spcPts val="0"/>
            </a:spcAft>
          </a:pPr>
          <a:r>
            <a:rPr lang="en-US" sz="1200" b="1" dirty="0">
              <a:solidFill>
                <a:schemeClr val="accent4">
                  <a:lumMod val="10000"/>
                </a:schemeClr>
              </a:solidFill>
              <a:latin typeface="Arial Narrow" panose="020B0606020202030204" pitchFamily="34" charset="0"/>
            </a:rPr>
            <a:t>Tactile Objects &amp; Graphics</a:t>
          </a:r>
        </a:p>
        <a:p>
          <a:pPr>
            <a:spcAft>
              <a:spcPts val="0"/>
            </a:spcAft>
          </a:pPr>
          <a:r>
            <a:rPr lang="en-US" sz="1200" b="1" dirty="0">
              <a:solidFill>
                <a:schemeClr val="accent4">
                  <a:lumMod val="10000"/>
                </a:schemeClr>
              </a:solidFill>
              <a:latin typeface="Arial Narrow" panose="020B0606020202030204" pitchFamily="34" charset="0"/>
            </a:rPr>
            <a:t>Animations &amp; Interactives</a:t>
          </a:r>
        </a:p>
        <a:p>
          <a:pPr>
            <a:spcAft>
              <a:spcPts val="0"/>
            </a:spcAft>
          </a:pPr>
          <a:r>
            <a:rPr lang="en-US" sz="1200" b="1" dirty="0">
              <a:solidFill>
                <a:schemeClr val="accent4">
                  <a:lumMod val="10000"/>
                </a:schemeClr>
              </a:solidFill>
              <a:latin typeface="Arial Narrow" panose="020B0606020202030204" pitchFamily="34" charset="0"/>
            </a:rPr>
            <a:t>Sun Watching Kit Designs </a:t>
          </a:r>
        </a:p>
        <a:p>
          <a:pPr>
            <a:spcAft>
              <a:spcPts val="0"/>
            </a:spcAft>
          </a:pPr>
          <a:r>
            <a:rPr lang="en-US" sz="1200" b="1" dirty="0">
              <a:solidFill>
                <a:schemeClr val="accent4">
                  <a:lumMod val="10000"/>
                </a:schemeClr>
              </a:solidFill>
              <a:latin typeface="Arial Narrow" panose="020B0606020202030204" pitchFamily="34" charset="0"/>
            </a:rPr>
            <a:t>Event Planning Guides</a:t>
          </a:r>
        </a:p>
        <a:p>
          <a:pPr>
            <a:spcAft>
              <a:spcPts val="600"/>
            </a:spcAft>
          </a:pPr>
          <a:r>
            <a:rPr lang="en-US" sz="1200" b="1" dirty="0">
              <a:solidFill>
                <a:schemeClr val="accent4">
                  <a:lumMod val="10000"/>
                </a:schemeClr>
              </a:solidFill>
              <a:latin typeface="Arial Narrow" panose="020B0606020202030204" pitchFamily="34" charset="0"/>
            </a:rPr>
            <a:t>Leads to allied NASA resources</a:t>
          </a:r>
        </a:p>
        <a:p>
          <a:pPr>
            <a:spcAft>
              <a:spcPts val="200"/>
            </a:spcAft>
          </a:pPr>
          <a:endParaRPr lang="en-US" sz="100" b="1" dirty="0">
            <a:solidFill>
              <a:schemeClr val="accent4">
                <a:lumMod val="10000"/>
              </a:schemeClr>
            </a:solidFill>
          </a:endParaRPr>
        </a:p>
      </dgm:t>
    </dgm:pt>
    <dgm:pt modelId="{495AF57A-4C02-4B94-9956-A264886BE112}" type="parTrans" cxnId="{B780C035-811A-4AA1-94D0-C6CF5CC97702}">
      <dgm:prSet/>
      <dgm:spPr/>
      <dgm:t>
        <a:bodyPr/>
        <a:lstStyle/>
        <a:p>
          <a:endParaRPr lang="en-US"/>
        </a:p>
      </dgm:t>
    </dgm:pt>
    <dgm:pt modelId="{A0D4D490-BE07-4F67-8930-238BAE9E9F03}" type="sibTrans" cxnId="{B780C035-811A-4AA1-94D0-C6CF5CC97702}">
      <dgm:prSet/>
      <dgm:spPr/>
      <dgm:t>
        <a:bodyPr/>
        <a:lstStyle/>
        <a:p>
          <a:endParaRPr lang="en-US"/>
        </a:p>
      </dgm:t>
    </dgm:pt>
    <dgm:pt modelId="{0F485121-EED0-49EF-9123-83C4B0860CE8}">
      <dgm:prSet phldrT="[Text]" custT="1"/>
      <dgm:spPr>
        <a:solidFill>
          <a:srgbClr val="D5B8EA"/>
        </a:solidFill>
        <a:ln>
          <a:solidFill>
            <a:schemeClr val="accent4">
              <a:lumMod val="10000"/>
            </a:schemeClr>
          </a:solidFill>
        </a:ln>
      </dgm:spPr>
      <dgm:t>
        <a:bodyPr/>
        <a:lstStyle/>
        <a:p>
          <a:pPr>
            <a:spcAft>
              <a:spcPts val="600"/>
            </a:spcAft>
          </a:pPr>
          <a:r>
            <a:rPr lang="en-US" sz="1200" b="1" dirty="0">
              <a:solidFill>
                <a:schemeClr val="accent4">
                  <a:lumMod val="10000"/>
                </a:schemeClr>
              </a:solidFill>
            </a:rPr>
            <a:t> </a:t>
          </a:r>
          <a:r>
            <a:rPr lang="en-US" sz="1600" b="1" dirty="0">
              <a:solidFill>
                <a:schemeClr val="accent4">
                  <a:lumMod val="10000"/>
                </a:schemeClr>
              </a:solidFill>
              <a:latin typeface="Arial Narrow" panose="020B0606020202030204" pitchFamily="34" charset="0"/>
            </a:rPr>
            <a:t>Live-Interaction Planetarium Shows</a:t>
          </a:r>
        </a:p>
        <a:p>
          <a:pPr>
            <a:spcAft>
              <a:spcPts val="0"/>
            </a:spcAft>
          </a:pPr>
          <a:r>
            <a:rPr lang="en-US" sz="1250" b="1" dirty="0">
              <a:solidFill>
                <a:schemeClr val="accent4">
                  <a:lumMod val="10000"/>
                </a:schemeClr>
              </a:solidFill>
              <a:latin typeface="Arial Narrow" panose="020B0606020202030204" pitchFamily="34" charset="0"/>
            </a:rPr>
            <a:t>Interactive &amp; embodied options for ALL learners</a:t>
          </a:r>
        </a:p>
      </dgm:t>
    </dgm:pt>
    <dgm:pt modelId="{C2732AD5-2F80-413B-A3E4-0B3FCE5F0726}" type="parTrans" cxnId="{CCA15863-9865-45AF-AC20-315F3A875FC4}">
      <dgm:prSet/>
      <dgm:spPr>
        <a:solidFill>
          <a:srgbClr val="C39BE1"/>
        </a:solidFill>
        <a:ln>
          <a:solidFill>
            <a:schemeClr val="accent4">
              <a:lumMod val="10000"/>
            </a:schemeClr>
          </a:solidFill>
        </a:ln>
      </dgm:spPr>
      <dgm:t>
        <a:bodyPr/>
        <a:lstStyle/>
        <a:p>
          <a:endParaRPr lang="en-US"/>
        </a:p>
      </dgm:t>
    </dgm:pt>
    <dgm:pt modelId="{1A9CE9FA-C88A-4303-9F8E-C7F2B2023D6B}" type="sibTrans" cxnId="{CCA15863-9865-45AF-AC20-315F3A875FC4}">
      <dgm:prSet/>
      <dgm:spPr/>
      <dgm:t>
        <a:bodyPr/>
        <a:lstStyle/>
        <a:p>
          <a:endParaRPr lang="en-US"/>
        </a:p>
      </dgm:t>
    </dgm:pt>
    <dgm:pt modelId="{FBAE5A20-73FA-44AC-A169-A90D692E13D6}">
      <dgm:prSet phldrT="[Text]" custT="1"/>
      <dgm:spPr>
        <a:solidFill>
          <a:srgbClr val="92D050"/>
        </a:solidFill>
        <a:ln>
          <a:solidFill>
            <a:schemeClr val="accent4">
              <a:lumMod val="10000"/>
            </a:schemeClr>
          </a:solidFill>
        </a:ln>
      </dgm:spPr>
      <dgm:t>
        <a:bodyPr/>
        <a:lstStyle/>
        <a:p>
          <a:pPr>
            <a:spcAft>
              <a:spcPts val="600"/>
            </a:spcAft>
          </a:pPr>
          <a:r>
            <a:rPr lang="en-US" sz="1600" b="1" dirty="0">
              <a:solidFill>
                <a:schemeClr val="accent4">
                  <a:lumMod val="10000"/>
                </a:schemeClr>
              </a:solidFill>
              <a:latin typeface="Arial Narrow" panose="020B0606020202030204" pitchFamily="34" charset="0"/>
            </a:rPr>
            <a:t>Girls Scouts and  Out-of-School Time Patches &amp; Events</a:t>
          </a:r>
        </a:p>
        <a:p>
          <a:pPr>
            <a:spcAft>
              <a:spcPts val="0"/>
            </a:spcAft>
          </a:pPr>
          <a:r>
            <a:rPr lang="en-US" sz="1250" b="1" dirty="0">
              <a:solidFill>
                <a:schemeClr val="accent4">
                  <a:lumMod val="10000"/>
                </a:schemeClr>
              </a:solidFill>
              <a:latin typeface="Arial Narrow" panose="020B0606020202030204" pitchFamily="34" charset="0"/>
            </a:rPr>
            <a:t>Girls in STEM </a:t>
          </a:r>
        </a:p>
        <a:p>
          <a:pPr>
            <a:spcAft>
              <a:spcPts val="0"/>
            </a:spcAft>
          </a:pPr>
          <a:r>
            <a:rPr lang="en-US" sz="1250" b="1" dirty="0">
              <a:solidFill>
                <a:schemeClr val="accent4">
                  <a:lumMod val="10000"/>
                </a:schemeClr>
              </a:solidFill>
              <a:latin typeface="Arial Narrow" panose="020B0606020202030204" pitchFamily="34" charset="0"/>
            </a:rPr>
            <a:t>Native &amp; Hispanic youth</a:t>
          </a:r>
        </a:p>
      </dgm:t>
    </dgm:pt>
    <dgm:pt modelId="{1D0F8712-9860-4511-9243-880E9294F101}" type="parTrans" cxnId="{B5355E0D-0AAB-4640-9C82-11E22609018A}">
      <dgm:prSet/>
      <dgm:spPr>
        <a:solidFill>
          <a:srgbClr val="92D050"/>
        </a:solidFill>
        <a:ln>
          <a:solidFill>
            <a:schemeClr val="accent4">
              <a:lumMod val="10000"/>
            </a:schemeClr>
          </a:solidFill>
        </a:ln>
      </dgm:spPr>
      <dgm:t>
        <a:bodyPr/>
        <a:lstStyle/>
        <a:p>
          <a:endParaRPr lang="en-US"/>
        </a:p>
      </dgm:t>
    </dgm:pt>
    <dgm:pt modelId="{041EF719-6D7B-485F-8BFC-D1FA937B9FCF}" type="sibTrans" cxnId="{B5355E0D-0AAB-4640-9C82-11E22609018A}">
      <dgm:prSet/>
      <dgm:spPr/>
      <dgm:t>
        <a:bodyPr/>
        <a:lstStyle/>
        <a:p>
          <a:endParaRPr lang="en-US"/>
        </a:p>
      </dgm:t>
    </dgm:pt>
    <dgm:pt modelId="{833BD364-8412-4DEB-86D7-85A0C4E92819}">
      <dgm:prSet phldrT="[Text]" custT="1"/>
      <dgm:spPr>
        <a:solidFill>
          <a:srgbClr val="81DEFF"/>
        </a:solidFill>
        <a:ln>
          <a:solidFill>
            <a:schemeClr val="accent4">
              <a:lumMod val="10000"/>
            </a:schemeClr>
          </a:solidFill>
        </a:ln>
      </dgm:spPr>
      <dgm:t>
        <a:bodyPr/>
        <a:lstStyle/>
        <a:p>
          <a:pPr>
            <a:spcAft>
              <a:spcPts val="600"/>
            </a:spcAft>
          </a:pPr>
          <a:r>
            <a:rPr lang="en-US" sz="1600" b="1" dirty="0">
              <a:solidFill>
                <a:schemeClr val="accent4">
                  <a:lumMod val="10000"/>
                </a:schemeClr>
              </a:solidFill>
              <a:latin typeface="Arial Narrow" panose="020B0606020202030204" pitchFamily="34" charset="0"/>
            </a:rPr>
            <a:t>Community    STEAM Events</a:t>
          </a:r>
        </a:p>
        <a:p>
          <a:pPr>
            <a:spcAft>
              <a:spcPts val="600"/>
            </a:spcAft>
          </a:pPr>
          <a:r>
            <a:rPr lang="en-US" sz="1250" b="1" dirty="0">
              <a:solidFill>
                <a:schemeClr val="accent4">
                  <a:lumMod val="10000"/>
                </a:schemeClr>
              </a:solidFill>
              <a:latin typeface="Arial Narrow" panose="020B0606020202030204" pitchFamily="34" charset="0"/>
            </a:rPr>
            <a:t>Emphasis on broadening participation of Native &amp; Latinx youth &amp; families</a:t>
          </a:r>
        </a:p>
      </dgm:t>
    </dgm:pt>
    <dgm:pt modelId="{D18DA869-2B9B-44E7-9A72-9F8A575DFDD8}" type="parTrans" cxnId="{D56CAEED-931B-41C6-BF20-FC04DA80200F}">
      <dgm:prSet/>
      <dgm:spPr>
        <a:solidFill>
          <a:srgbClr val="81DEFF"/>
        </a:solidFill>
        <a:ln>
          <a:solidFill>
            <a:schemeClr val="accent4">
              <a:lumMod val="10000"/>
            </a:schemeClr>
          </a:solidFill>
        </a:ln>
      </dgm:spPr>
      <dgm:t>
        <a:bodyPr/>
        <a:lstStyle/>
        <a:p>
          <a:endParaRPr lang="en-US"/>
        </a:p>
      </dgm:t>
    </dgm:pt>
    <dgm:pt modelId="{75105595-F667-4F6A-B1AD-ABD47517D5ED}" type="sibTrans" cxnId="{D56CAEED-931B-41C6-BF20-FC04DA80200F}">
      <dgm:prSet/>
      <dgm:spPr/>
      <dgm:t>
        <a:bodyPr/>
        <a:lstStyle/>
        <a:p>
          <a:endParaRPr lang="en-US"/>
        </a:p>
      </dgm:t>
    </dgm:pt>
    <dgm:pt modelId="{B1716DD5-8139-4802-B2E6-C4174908916D}">
      <dgm:prSet custT="1"/>
      <dgm:spPr>
        <a:solidFill>
          <a:srgbClr val="FFD13F"/>
        </a:solidFill>
        <a:ln>
          <a:solidFill>
            <a:schemeClr val="accent4">
              <a:lumMod val="10000"/>
            </a:schemeClr>
          </a:solidFill>
        </a:ln>
      </dgm:spPr>
      <dgm:t>
        <a:bodyPr/>
        <a:lstStyle/>
        <a:p>
          <a:pPr>
            <a:spcAft>
              <a:spcPts val="600"/>
            </a:spcAft>
          </a:pPr>
          <a:r>
            <a:rPr lang="en-US" sz="1600" b="1" dirty="0">
              <a:solidFill>
                <a:schemeClr val="accent4">
                  <a:lumMod val="10000"/>
                </a:schemeClr>
              </a:solidFill>
              <a:latin typeface="Arial Narrow" panose="020B0606020202030204" pitchFamily="34" charset="0"/>
            </a:rPr>
            <a:t>Chaco Interpretive Materials &amp; Events</a:t>
          </a:r>
        </a:p>
        <a:p>
          <a:pPr>
            <a:spcAft>
              <a:spcPts val="200"/>
            </a:spcAft>
          </a:pPr>
          <a:r>
            <a:rPr lang="en-US" sz="1250" b="1" dirty="0">
              <a:solidFill>
                <a:schemeClr val="accent4">
                  <a:lumMod val="10000"/>
                </a:schemeClr>
              </a:solidFill>
              <a:latin typeface="Arial Narrow" panose="020B0606020202030204" pitchFamily="34" charset="0"/>
            </a:rPr>
            <a:t>Emphasis on visits by regional youth groups</a:t>
          </a:r>
        </a:p>
      </dgm:t>
    </dgm:pt>
    <dgm:pt modelId="{85E68543-0DB7-443A-83D6-111D6226E7D6}" type="parTrans" cxnId="{2F3AC94F-C315-4604-84F3-95197F11CE45}">
      <dgm:prSet/>
      <dgm:spPr>
        <a:solidFill>
          <a:srgbClr val="FFC000"/>
        </a:solidFill>
        <a:ln>
          <a:solidFill>
            <a:schemeClr val="accent4">
              <a:lumMod val="10000"/>
            </a:schemeClr>
          </a:solidFill>
        </a:ln>
      </dgm:spPr>
      <dgm:t>
        <a:bodyPr/>
        <a:lstStyle/>
        <a:p>
          <a:endParaRPr lang="en-US" dirty="0"/>
        </a:p>
      </dgm:t>
    </dgm:pt>
    <dgm:pt modelId="{1F422489-5672-408E-A001-9CFA29CD1AB7}" type="sibTrans" cxnId="{2F3AC94F-C315-4604-84F3-95197F11CE45}">
      <dgm:prSet/>
      <dgm:spPr/>
      <dgm:t>
        <a:bodyPr/>
        <a:lstStyle/>
        <a:p>
          <a:endParaRPr lang="en-US"/>
        </a:p>
      </dgm:t>
    </dgm:pt>
    <dgm:pt modelId="{6BF6F923-7FF7-465E-A2A4-DF5FEDD6F59E}" type="pres">
      <dgm:prSet presAssocID="{A5D63E92-B3BA-44F7-BED5-4FE35F19EF7D}" presName="Name0" presStyleCnt="0">
        <dgm:presLayoutVars>
          <dgm:chMax val="1"/>
          <dgm:dir/>
          <dgm:animLvl val="ctr"/>
          <dgm:resizeHandles val="exact"/>
        </dgm:presLayoutVars>
      </dgm:prSet>
      <dgm:spPr/>
    </dgm:pt>
    <dgm:pt modelId="{84D1FF98-8E3E-4EAA-ABBE-7D2FC2AA2C4E}" type="pres">
      <dgm:prSet presAssocID="{4F6C6141-9D03-4B8B-B479-8183D6D1548F}" presName="centerShape" presStyleLbl="node0" presStyleIdx="0" presStyleCnt="1" custScaleX="180289" custScaleY="156420" custLinFactNeighborY="-535"/>
      <dgm:spPr/>
    </dgm:pt>
    <dgm:pt modelId="{E886A569-E477-4C52-96BC-8726F41CEBDB}" type="pres">
      <dgm:prSet presAssocID="{C2732AD5-2F80-413B-A3E4-0B3FCE5F0726}" presName="parTrans" presStyleLbl="sibTrans2D1" presStyleIdx="0" presStyleCnt="4" custScaleX="176380" custScaleY="78294" custLinFactNeighborY="-4367"/>
      <dgm:spPr>
        <a:prstGeom prst="leftRightArrow">
          <a:avLst/>
        </a:prstGeom>
      </dgm:spPr>
    </dgm:pt>
    <dgm:pt modelId="{394FA2B0-74CA-4DC2-9643-55A3CAD55E4D}" type="pres">
      <dgm:prSet presAssocID="{C2732AD5-2F80-413B-A3E4-0B3FCE5F0726}" presName="connectorText" presStyleLbl="sibTrans2D1" presStyleIdx="0" presStyleCnt="4"/>
      <dgm:spPr/>
    </dgm:pt>
    <dgm:pt modelId="{6C87A96F-966B-44FA-9507-2A5340359353}" type="pres">
      <dgm:prSet presAssocID="{0F485121-EED0-49EF-9123-83C4B0860CE8}" presName="node" presStyleLbl="node1" presStyleIdx="0" presStyleCnt="4" custScaleX="147687" custScaleY="72315" custRadScaleRad="113937" custRadScaleInc="176">
        <dgm:presLayoutVars>
          <dgm:bulletEnabled val="1"/>
        </dgm:presLayoutVars>
      </dgm:prSet>
      <dgm:spPr/>
    </dgm:pt>
    <dgm:pt modelId="{6F0B9342-755C-47F4-B8FE-A3DCF35DAB34}" type="pres">
      <dgm:prSet presAssocID="{1D0F8712-9860-4511-9243-880E9294F101}" presName="parTrans" presStyleLbl="sibTrans2D1" presStyleIdx="1" presStyleCnt="4" custScaleX="164565" custScaleY="82373" custLinFactNeighborX="-955" custLinFactNeighborY="2154"/>
      <dgm:spPr>
        <a:prstGeom prst="leftRightArrow">
          <a:avLst/>
        </a:prstGeom>
      </dgm:spPr>
    </dgm:pt>
    <dgm:pt modelId="{694F1AA5-3FD6-462A-9BAA-8A84EBC5D1F6}" type="pres">
      <dgm:prSet presAssocID="{1D0F8712-9860-4511-9243-880E9294F101}" presName="connectorText" presStyleLbl="sibTrans2D1" presStyleIdx="1" presStyleCnt="4"/>
      <dgm:spPr/>
    </dgm:pt>
    <dgm:pt modelId="{5E92470B-4FC8-4346-8086-A233983A93F0}" type="pres">
      <dgm:prSet presAssocID="{FBAE5A20-73FA-44AC-A169-A90D692E13D6}" presName="node" presStyleLbl="node1" presStyleIdx="1" presStyleCnt="4" custScaleX="141074" custScaleY="82243" custRadScaleRad="126233" custRadScaleInc="310510">
        <dgm:presLayoutVars>
          <dgm:bulletEnabled val="1"/>
        </dgm:presLayoutVars>
      </dgm:prSet>
      <dgm:spPr/>
    </dgm:pt>
    <dgm:pt modelId="{74E812B0-C829-4CE7-933F-E9FF56C815D6}" type="pres">
      <dgm:prSet presAssocID="{85E68543-0DB7-443A-83D6-111D6226E7D6}" presName="parTrans" presStyleLbl="sibTrans2D1" presStyleIdx="2" presStyleCnt="4" custScaleX="168842" custScaleY="82247" custLinFactNeighborX="-7198" custLinFactNeighborY="4390"/>
      <dgm:spPr>
        <a:prstGeom prst="leftRightArrow">
          <a:avLst/>
        </a:prstGeom>
      </dgm:spPr>
    </dgm:pt>
    <dgm:pt modelId="{C4E49233-AC65-4316-84B9-F37D5247BAD5}" type="pres">
      <dgm:prSet presAssocID="{85E68543-0DB7-443A-83D6-111D6226E7D6}" presName="connectorText" presStyleLbl="sibTrans2D1" presStyleIdx="2" presStyleCnt="4"/>
      <dgm:spPr/>
    </dgm:pt>
    <dgm:pt modelId="{143CD8FE-88AC-4521-947F-58D0F5D79832}" type="pres">
      <dgm:prSet presAssocID="{B1716DD5-8139-4802-B2E6-C4174908916D}" presName="node" presStyleLbl="node1" presStyleIdx="2" presStyleCnt="4" custScaleX="143416" custScaleY="81847" custRadScaleRad="126305" custRadScaleInc="-108571">
        <dgm:presLayoutVars>
          <dgm:bulletEnabled val="1"/>
        </dgm:presLayoutVars>
      </dgm:prSet>
      <dgm:spPr/>
    </dgm:pt>
    <dgm:pt modelId="{E226F597-258F-4EB1-BBDA-C066A6C821BB}" type="pres">
      <dgm:prSet presAssocID="{D18DA869-2B9B-44E7-9A72-9F8A575DFDD8}" presName="parTrans" presStyleLbl="sibTrans2D1" presStyleIdx="3" presStyleCnt="4" custScaleX="172753" custScaleY="78103" custLinFactNeighborX="4896" custLinFactNeighborY="-6462"/>
      <dgm:spPr>
        <a:prstGeom prst="leftRightArrow">
          <a:avLst/>
        </a:prstGeom>
      </dgm:spPr>
    </dgm:pt>
    <dgm:pt modelId="{E24AA4A1-A4CC-4443-A7A3-924459E5AA4C}" type="pres">
      <dgm:prSet presAssocID="{D18DA869-2B9B-44E7-9A72-9F8A575DFDD8}" presName="connectorText" presStyleLbl="sibTrans2D1" presStyleIdx="3" presStyleCnt="4"/>
      <dgm:spPr/>
    </dgm:pt>
    <dgm:pt modelId="{25F07368-6B4F-4E6E-B7F4-1F8D1348806F}" type="pres">
      <dgm:prSet presAssocID="{833BD364-8412-4DEB-86D7-85A0C4E92819}" presName="node" presStyleLbl="node1" presStyleIdx="3" presStyleCnt="4" custScaleX="136811" custScaleY="78669" custRadScaleRad="135967" custRadScaleInc="48332">
        <dgm:presLayoutVars>
          <dgm:bulletEnabled val="1"/>
        </dgm:presLayoutVars>
      </dgm:prSet>
      <dgm:spPr/>
    </dgm:pt>
  </dgm:ptLst>
  <dgm:cxnLst>
    <dgm:cxn modelId="{9363D004-E65F-444D-BBFE-5331A18EE238}" type="presOf" srcId="{833BD364-8412-4DEB-86D7-85A0C4E92819}" destId="{25F07368-6B4F-4E6E-B7F4-1F8D1348806F}" srcOrd="0" destOrd="0" presId="urn:microsoft.com/office/officeart/2005/8/layout/radial5"/>
    <dgm:cxn modelId="{B5355E0D-0AAB-4640-9C82-11E22609018A}" srcId="{4F6C6141-9D03-4B8B-B479-8183D6D1548F}" destId="{FBAE5A20-73FA-44AC-A169-A90D692E13D6}" srcOrd="1" destOrd="0" parTransId="{1D0F8712-9860-4511-9243-880E9294F101}" sibTransId="{041EF719-6D7B-485F-8BFC-D1FA937B9FCF}"/>
    <dgm:cxn modelId="{CEEAA115-49B4-4EE1-8B3A-C24BF223892D}" type="presOf" srcId="{FBAE5A20-73FA-44AC-A169-A90D692E13D6}" destId="{5E92470B-4FC8-4346-8086-A233983A93F0}" srcOrd="0" destOrd="0" presId="urn:microsoft.com/office/officeart/2005/8/layout/radial5"/>
    <dgm:cxn modelId="{3DDF5316-D230-4D18-954D-D922C3222105}" type="presOf" srcId="{C2732AD5-2F80-413B-A3E4-0B3FCE5F0726}" destId="{394FA2B0-74CA-4DC2-9643-55A3CAD55E4D}" srcOrd="1" destOrd="0" presId="urn:microsoft.com/office/officeart/2005/8/layout/radial5"/>
    <dgm:cxn modelId="{B780C035-811A-4AA1-94D0-C6CF5CC97702}" srcId="{A5D63E92-B3BA-44F7-BED5-4FE35F19EF7D}" destId="{4F6C6141-9D03-4B8B-B479-8183D6D1548F}" srcOrd="0" destOrd="0" parTransId="{495AF57A-4C02-4B94-9956-A264886BE112}" sibTransId="{A0D4D490-BE07-4F67-8930-238BAE9E9F03}"/>
    <dgm:cxn modelId="{6CA55837-8295-4BD1-AB57-A6F652DE5F44}" type="presOf" srcId="{1D0F8712-9860-4511-9243-880E9294F101}" destId="{694F1AA5-3FD6-462A-9BAA-8A84EBC5D1F6}" srcOrd="1" destOrd="0" presId="urn:microsoft.com/office/officeart/2005/8/layout/radial5"/>
    <dgm:cxn modelId="{89809D60-5852-46BF-AC36-44299B069C28}" type="presOf" srcId="{B1716DD5-8139-4802-B2E6-C4174908916D}" destId="{143CD8FE-88AC-4521-947F-58D0F5D79832}" srcOrd="0" destOrd="0" presId="urn:microsoft.com/office/officeart/2005/8/layout/radial5"/>
    <dgm:cxn modelId="{CCA15863-9865-45AF-AC20-315F3A875FC4}" srcId="{4F6C6141-9D03-4B8B-B479-8183D6D1548F}" destId="{0F485121-EED0-49EF-9123-83C4B0860CE8}" srcOrd="0" destOrd="0" parTransId="{C2732AD5-2F80-413B-A3E4-0B3FCE5F0726}" sibTransId="{1A9CE9FA-C88A-4303-9F8E-C7F2B2023D6B}"/>
    <dgm:cxn modelId="{AE109864-7A69-4103-B022-793A709F3D89}" type="presOf" srcId="{85E68543-0DB7-443A-83D6-111D6226E7D6}" destId="{C4E49233-AC65-4316-84B9-F37D5247BAD5}" srcOrd="1" destOrd="0" presId="urn:microsoft.com/office/officeart/2005/8/layout/radial5"/>
    <dgm:cxn modelId="{2F3AC94F-C315-4604-84F3-95197F11CE45}" srcId="{4F6C6141-9D03-4B8B-B479-8183D6D1548F}" destId="{B1716DD5-8139-4802-B2E6-C4174908916D}" srcOrd="2" destOrd="0" parTransId="{85E68543-0DB7-443A-83D6-111D6226E7D6}" sibTransId="{1F422489-5672-408E-A001-9CFA29CD1AB7}"/>
    <dgm:cxn modelId="{8A3A515A-5C12-4501-8AC8-219167FB4499}" type="presOf" srcId="{D18DA869-2B9B-44E7-9A72-9F8A575DFDD8}" destId="{E24AA4A1-A4CC-4443-A7A3-924459E5AA4C}" srcOrd="1" destOrd="0" presId="urn:microsoft.com/office/officeart/2005/8/layout/radial5"/>
    <dgm:cxn modelId="{3280E27F-2D8A-48CC-82B7-0C6C8CDBA635}" type="presOf" srcId="{D18DA869-2B9B-44E7-9A72-9F8A575DFDD8}" destId="{E226F597-258F-4EB1-BBDA-C066A6C821BB}" srcOrd="0" destOrd="0" presId="urn:microsoft.com/office/officeart/2005/8/layout/radial5"/>
    <dgm:cxn modelId="{CF7FE9A5-3FD4-4D1B-B0C8-82BCD8925892}" type="presOf" srcId="{4F6C6141-9D03-4B8B-B479-8183D6D1548F}" destId="{84D1FF98-8E3E-4EAA-ABBE-7D2FC2AA2C4E}" srcOrd="0" destOrd="0" presId="urn:microsoft.com/office/officeart/2005/8/layout/radial5"/>
    <dgm:cxn modelId="{9ED349B5-18D8-4736-85DD-30EF467545A3}" type="presOf" srcId="{A5D63E92-B3BA-44F7-BED5-4FE35F19EF7D}" destId="{6BF6F923-7FF7-465E-A2A4-DF5FEDD6F59E}" srcOrd="0" destOrd="0" presId="urn:microsoft.com/office/officeart/2005/8/layout/radial5"/>
    <dgm:cxn modelId="{1ABA71BC-181F-4DBF-9614-85A6107A7BCF}" type="presOf" srcId="{85E68543-0DB7-443A-83D6-111D6226E7D6}" destId="{74E812B0-C829-4CE7-933F-E9FF56C815D6}" srcOrd="0" destOrd="0" presId="urn:microsoft.com/office/officeart/2005/8/layout/radial5"/>
    <dgm:cxn modelId="{5BBC4ADD-DC08-46FA-9279-BD0E38EE1C18}" type="presOf" srcId="{1D0F8712-9860-4511-9243-880E9294F101}" destId="{6F0B9342-755C-47F4-B8FE-A3DCF35DAB34}" srcOrd="0" destOrd="0" presId="urn:microsoft.com/office/officeart/2005/8/layout/radial5"/>
    <dgm:cxn modelId="{D56CAEED-931B-41C6-BF20-FC04DA80200F}" srcId="{4F6C6141-9D03-4B8B-B479-8183D6D1548F}" destId="{833BD364-8412-4DEB-86D7-85A0C4E92819}" srcOrd="3" destOrd="0" parTransId="{D18DA869-2B9B-44E7-9A72-9F8A575DFDD8}" sibTransId="{75105595-F667-4F6A-B1AD-ABD47517D5ED}"/>
    <dgm:cxn modelId="{2E164FEE-7A42-4A56-A377-3A1D930AEE86}" type="presOf" srcId="{0F485121-EED0-49EF-9123-83C4B0860CE8}" destId="{6C87A96F-966B-44FA-9507-2A5340359353}" srcOrd="0" destOrd="0" presId="urn:microsoft.com/office/officeart/2005/8/layout/radial5"/>
    <dgm:cxn modelId="{EA73F9EE-8E6E-494B-ACA3-94E6BD329A35}" type="presOf" srcId="{C2732AD5-2F80-413B-A3E4-0B3FCE5F0726}" destId="{E886A569-E477-4C52-96BC-8726F41CEBDB}" srcOrd="0" destOrd="0" presId="urn:microsoft.com/office/officeart/2005/8/layout/radial5"/>
    <dgm:cxn modelId="{C33512A0-D96C-40CB-9D40-89F5742B35CB}" type="presParOf" srcId="{6BF6F923-7FF7-465E-A2A4-DF5FEDD6F59E}" destId="{84D1FF98-8E3E-4EAA-ABBE-7D2FC2AA2C4E}" srcOrd="0" destOrd="0" presId="urn:microsoft.com/office/officeart/2005/8/layout/radial5"/>
    <dgm:cxn modelId="{CA557831-A451-46DD-9D0E-4D6345FCAE9C}" type="presParOf" srcId="{6BF6F923-7FF7-465E-A2A4-DF5FEDD6F59E}" destId="{E886A569-E477-4C52-96BC-8726F41CEBDB}" srcOrd="1" destOrd="0" presId="urn:microsoft.com/office/officeart/2005/8/layout/radial5"/>
    <dgm:cxn modelId="{5A2B1010-2C32-4950-B894-E76CE4EE137A}" type="presParOf" srcId="{E886A569-E477-4C52-96BC-8726F41CEBDB}" destId="{394FA2B0-74CA-4DC2-9643-55A3CAD55E4D}" srcOrd="0" destOrd="0" presId="urn:microsoft.com/office/officeart/2005/8/layout/radial5"/>
    <dgm:cxn modelId="{8DDFB2E1-E58A-4F61-8CD6-A56598755DF8}" type="presParOf" srcId="{6BF6F923-7FF7-465E-A2A4-DF5FEDD6F59E}" destId="{6C87A96F-966B-44FA-9507-2A5340359353}" srcOrd="2" destOrd="0" presId="urn:microsoft.com/office/officeart/2005/8/layout/radial5"/>
    <dgm:cxn modelId="{7107F797-AC7A-45E4-A7A4-A953E534479A}" type="presParOf" srcId="{6BF6F923-7FF7-465E-A2A4-DF5FEDD6F59E}" destId="{6F0B9342-755C-47F4-B8FE-A3DCF35DAB34}" srcOrd="3" destOrd="0" presId="urn:microsoft.com/office/officeart/2005/8/layout/radial5"/>
    <dgm:cxn modelId="{D0D807AD-6635-4685-84C8-D9349370F175}" type="presParOf" srcId="{6F0B9342-755C-47F4-B8FE-A3DCF35DAB34}" destId="{694F1AA5-3FD6-462A-9BAA-8A84EBC5D1F6}" srcOrd="0" destOrd="0" presId="urn:microsoft.com/office/officeart/2005/8/layout/radial5"/>
    <dgm:cxn modelId="{E51D13D8-599D-4338-8A65-94D2857C7131}" type="presParOf" srcId="{6BF6F923-7FF7-465E-A2A4-DF5FEDD6F59E}" destId="{5E92470B-4FC8-4346-8086-A233983A93F0}" srcOrd="4" destOrd="0" presId="urn:microsoft.com/office/officeart/2005/8/layout/radial5"/>
    <dgm:cxn modelId="{9A9B2EB6-5125-42AD-9A0A-E4C248640DE0}" type="presParOf" srcId="{6BF6F923-7FF7-465E-A2A4-DF5FEDD6F59E}" destId="{74E812B0-C829-4CE7-933F-E9FF56C815D6}" srcOrd="5" destOrd="0" presId="urn:microsoft.com/office/officeart/2005/8/layout/radial5"/>
    <dgm:cxn modelId="{F3E6120F-4249-48A7-83E0-B7C57058D628}" type="presParOf" srcId="{74E812B0-C829-4CE7-933F-E9FF56C815D6}" destId="{C4E49233-AC65-4316-84B9-F37D5247BAD5}" srcOrd="0" destOrd="0" presId="urn:microsoft.com/office/officeart/2005/8/layout/radial5"/>
    <dgm:cxn modelId="{619DFF78-A6EA-403C-8252-4DFF0A1E0956}" type="presParOf" srcId="{6BF6F923-7FF7-465E-A2A4-DF5FEDD6F59E}" destId="{143CD8FE-88AC-4521-947F-58D0F5D79832}" srcOrd="6" destOrd="0" presId="urn:microsoft.com/office/officeart/2005/8/layout/radial5"/>
    <dgm:cxn modelId="{64316417-3D34-4C44-B1B3-C2D425935A4A}" type="presParOf" srcId="{6BF6F923-7FF7-465E-A2A4-DF5FEDD6F59E}" destId="{E226F597-258F-4EB1-BBDA-C066A6C821BB}" srcOrd="7" destOrd="0" presId="urn:microsoft.com/office/officeart/2005/8/layout/radial5"/>
    <dgm:cxn modelId="{8698663F-B114-457F-9172-0A90DA6E6011}" type="presParOf" srcId="{E226F597-258F-4EB1-BBDA-C066A6C821BB}" destId="{E24AA4A1-A4CC-4443-A7A3-924459E5AA4C}" srcOrd="0" destOrd="0" presId="urn:microsoft.com/office/officeart/2005/8/layout/radial5"/>
    <dgm:cxn modelId="{84B8AF35-8C23-4875-A9EA-7DA5D2DA1CC9}" type="presParOf" srcId="{6BF6F923-7FF7-465E-A2A4-DF5FEDD6F59E}" destId="{25F07368-6B4F-4E6E-B7F4-1F8D1348806F}" srcOrd="8" destOrd="0" presId="urn:microsoft.com/office/officeart/2005/8/layout/radial5"/>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B47F3D1-D5AB-4158-96C6-59729494DBD7}" type="doc">
      <dgm:prSet loTypeId="urn:microsoft.com/office/officeart/2005/8/layout/venn1" loCatId="relationship" qsTypeId="urn:microsoft.com/office/officeart/2005/8/quickstyle/simple1" qsCatId="simple" csTypeId="urn:microsoft.com/office/officeart/2005/8/colors/colorful5" csCatId="colorful" phldr="1"/>
      <dgm:spPr/>
    </dgm:pt>
    <dgm:pt modelId="{03F33E37-AE2E-4C6B-82D4-7240322C3560}">
      <dgm:prSet phldrT="[Text]" custT="1"/>
      <dgm:spPr>
        <a:ln>
          <a:solidFill>
            <a:schemeClr val="tx1"/>
          </a:solidFill>
        </a:ln>
      </dgm:spPr>
      <dgm:t>
        <a:bodyPr/>
        <a:lstStyle/>
        <a:p>
          <a:pPr>
            <a:lnSpc>
              <a:spcPct val="90000"/>
            </a:lnSpc>
            <a:spcAft>
              <a:spcPts val="100"/>
            </a:spcAft>
          </a:pPr>
          <a:r>
            <a:rPr lang="en-US" sz="1800" b="1" dirty="0"/>
            <a:t>PUNCH Outreach</a:t>
          </a:r>
        </a:p>
        <a:p>
          <a:pPr>
            <a:lnSpc>
              <a:spcPct val="85000"/>
            </a:lnSpc>
            <a:spcAft>
              <a:spcPts val="0"/>
            </a:spcAft>
          </a:pPr>
          <a:r>
            <a:rPr lang="en-US" sz="1600" dirty="0"/>
            <a:t>[focuses on diverse public engagement with heliophysics people, science, data]</a:t>
          </a:r>
        </a:p>
      </dgm:t>
    </dgm:pt>
    <dgm:pt modelId="{A5BF787D-2F7F-43FD-8897-95E26DF0CA8B}" type="parTrans" cxnId="{6B40FF99-8223-476B-B5A3-5F4D6125E4E5}">
      <dgm:prSet/>
      <dgm:spPr/>
      <dgm:t>
        <a:bodyPr/>
        <a:lstStyle/>
        <a:p>
          <a:endParaRPr lang="en-US"/>
        </a:p>
      </dgm:t>
    </dgm:pt>
    <dgm:pt modelId="{23BFFCDE-D4C2-4060-A92B-94E1FF5FA6DA}" type="sibTrans" cxnId="{6B40FF99-8223-476B-B5A3-5F4D6125E4E5}">
      <dgm:prSet/>
      <dgm:spPr/>
      <dgm:t>
        <a:bodyPr/>
        <a:lstStyle/>
        <a:p>
          <a:endParaRPr lang="en-US"/>
        </a:p>
      </dgm:t>
    </dgm:pt>
    <dgm:pt modelId="{E1553269-04B4-4239-A733-633F7E9DA697}">
      <dgm:prSet phldrT="[Text]"/>
      <dgm:spPr>
        <a:solidFill>
          <a:srgbClr val="FFFF85">
            <a:alpha val="49804"/>
          </a:srgbClr>
        </a:solidFill>
        <a:ln>
          <a:solidFill>
            <a:schemeClr val="tx1"/>
          </a:solidFill>
        </a:ln>
      </dgm:spPr>
      <dgm:t>
        <a:bodyPr/>
        <a:lstStyle/>
        <a:p>
          <a:pPr>
            <a:lnSpc>
              <a:spcPct val="90000"/>
            </a:lnSpc>
            <a:spcBef>
              <a:spcPts val="200"/>
            </a:spcBef>
            <a:spcAft>
              <a:spcPts val="300"/>
            </a:spcAft>
          </a:pPr>
          <a:endParaRPr lang="en-US" b="1" dirty="0"/>
        </a:p>
        <a:p>
          <a:pPr>
            <a:lnSpc>
              <a:spcPct val="85000"/>
            </a:lnSpc>
            <a:spcBef>
              <a:spcPts val="0"/>
            </a:spcBef>
            <a:spcAft>
              <a:spcPts val="300"/>
            </a:spcAft>
          </a:pPr>
          <a:r>
            <a:rPr lang="en-US" b="1" dirty="0"/>
            <a:t>NASA &amp; SwRI Communications</a:t>
          </a:r>
        </a:p>
        <a:p>
          <a:pPr>
            <a:lnSpc>
              <a:spcPct val="85000"/>
            </a:lnSpc>
            <a:spcBef>
              <a:spcPct val="0"/>
            </a:spcBef>
            <a:spcAft>
              <a:spcPct val="35000"/>
            </a:spcAft>
          </a:pPr>
          <a:r>
            <a:rPr lang="en-US" dirty="0"/>
            <a:t>[emphasizes support for the news media]</a:t>
          </a:r>
        </a:p>
      </dgm:t>
    </dgm:pt>
    <dgm:pt modelId="{AB19BBA3-AA03-4855-A23C-91E28755E03E}" type="parTrans" cxnId="{766EDF4B-5E4B-4074-A7E6-39B42CFFE743}">
      <dgm:prSet/>
      <dgm:spPr/>
      <dgm:t>
        <a:bodyPr/>
        <a:lstStyle/>
        <a:p>
          <a:endParaRPr lang="en-US"/>
        </a:p>
      </dgm:t>
    </dgm:pt>
    <dgm:pt modelId="{8CDE2F70-437D-4764-866B-FC6249D860BF}" type="sibTrans" cxnId="{766EDF4B-5E4B-4074-A7E6-39B42CFFE743}">
      <dgm:prSet/>
      <dgm:spPr/>
      <dgm:t>
        <a:bodyPr/>
        <a:lstStyle/>
        <a:p>
          <a:endParaRPr lang="en-US"/>
        </a:p>
      </dgm:t>
    </dgm:pt>
    <dgm:pt modelId="{855F2453-695D-47CD-B545-77890C16ED17}">
      <dgm:prSet phldrT="[Text]"/>
      <dgm:spPr>
        <a:ln>
          <a:solidFill>
            <a:schemeClr val="tx1"/>
          </a:solidFill>
        </a:ln>
      </dgm:spPr>
      <dgm:t>
        <a:bodyPr/>
        <a:lstStyle/>
        <a:p>
          <a:pPr>
            <a:lnSpc>
              <a:spcPct val="90000"/>
            </a:lnSpc>
            <a:spcAft>
              <a:spcPts val="300"/>
            </a:spcAft>
          </a:pPr>
          <a:endParaRPr lang="en-US" b="1" dirty="0"/>
        </a:p>
        <a:p>
          <a:pPr>
            <a:lnSpc>
              <a:spcPct val="85000"/>
            </a:lnSpc>
            <a:spcAft>
              <a:spcPts val="300"/>
            </a:spcAft>
          </a:pPr>
          <a:r>
            <a:rPr lang="en-US" b="1" dirty="0"/>
            <a:t>NASA STEM support programs</a:t>
          </a:r>
        </a:p>
        <a:p>
          <a:pPr>
            <a:lnSpc>
              <a:spcPct val="85000"/>
            </a:lnSpc>
            <a:spcAft>
              <a:spcPct val="35000"/>
            </a:spcAft>
          </a:pPr>
          <a:r>
            <a:rPr lang="en-US" dirty="0"/>
            <a:t>[emphasizes support for STEM education]</a:t>
          </a:r>
        </a:p>
      </dgm:t>
    </dgm:pt>
    <dgm:pt modelId="{CB63964B-B184-4E28-8907-5B649E79C4C7}" type="parTrans" cxnId="{D524A570-8675-4DFA-8530-D4D050CCE555}">
      <dgm:prSet/>
      <dgm:spPr/>
      <dgm:t>
        <a:bodyPr/>
        <a:lstStyle/>
        <a:p>
          <a:endParaRPr lang="en-US"/>
        </a:p>
      </dgm:t>
    </dgm:pt>
    <dgm:pt modelId="{8329C2FA-8C15-43A2-967C-F64E99BD733B}" type="sibTrans" cxnId="{D524A570-8675-4DFA-8530-D4D050CCE555}">
      <dgm:prSet/>
      <dgm:spPr/>
      <dgm:t>
        <a:bodyPr/>
        <a:lstStyle/>
        <a:p>
          <a:endParaRPr lang="en-US"/>
        </a:p>
      </dgm:t>
    </dgm:pt>
    <dgm:pt modelId="{83DEA5F5-873C-4D82-A35E-292EB0ACF897}" type="pres">
      <dgm:prSet presAssocID="{9B47F3D1-D5AB-4158-96C6-59729494DBD7}" presName="compositeShape" presStyleCnt="0">
        <dgm:presLayoutVars>
          <dgm:chMax val="7"/>
          <dgm:dir/>
          <dgm:resizeHandles val="exact"/>
        </dgm:presLayoutVars>
      </dgm:prSet>
      <dgm:spPr/>
    </dgm:pt>
    <dgm:pt modelId="{AD4F1992-E451-44BF-8A74-CD6B45EBEA28}" type="pres">
      <dgm:prSet presAssocID="{03F33E37-AE2E-4C6B-82D4-7240322C3560}" presName="circ1" presStyleLbl="vennNode1" presStyleIdx="0" presStyleCnt="3"/>
      <dgm:spPr/>
    </dgm:pt>
    <dgm:pt modelId="{29F599FA-D1F7-4EC1-9A69-2479207BAF37}" type="pres">
      <dgm:prSet presAssocID="{03F33E37-AE2E-4C6B-82D4-7240322C3560}" presName="circ1Tx" presStyleLbl="revTx" presStyleIdx="0" presStyleCnt="0">
        <dgm:presLayoutVars>
          <dgm:chMax val="0"/>
          <dgm:chPref val="0"/>
          <dgm:bulletEnabled val="1"/>
        </dgm:presLayoutVars>
      </dgm:prSet>
      <dgm:spPr/>
    </dgm:pt>
    <dgm:pt modelId="{470CEA38-A694-4BB5-A9FE-4B813B4E7D97}" type="pres">
      <dgm:prSet presAssocID="{E1553269-04B4-4239-A733-633F7E9DA697}" presName="circ2" presStyleLbl="vennNode1" presStyleIdx="1" presStyleCnt="3"/>
      <dgm:spPr/>
    </dgm:pt>
    <dgm:pt modelId="{9E0FBA8E-F4BC-4004-A218-904647778EFD}" type="pres">
      <dgm:prSet presAssocID="{E1553269-04B4-4239-A733-633F7E9DA697}" presName="circ2Tx" presStyleLbl="revTx" presStyleIdx="0" presStyleCnt="0">
        <dgm:presLayoutVars>
          <dgm:chMax val="0"/>
          <dgm:chPref val="0"/>
          <dgm:bulletEnabled val="1"/>
        </dgm:presLayoutVars>
      </dgm:prSet>
      <dgm:spPr/>
    </dgm:pt>
    <dgm:pt modelId="{8742A2FF-FFB6-4072-8569-382D389E6404}" type="pres">
      <dgm:prSet presAssocID="{855F2453-695D-47CD-B545-77890C16ED17}" presName="circ3" presStyleLbl="vennNode1" presStyleIdx="2" presStyleCnt="3"/>
      <dgm:spPr/>
    </dgm:pt>
    <dgm:pt modelId="{2D119715-118F-40AD-8EE2-167C55880350}" type="pres">
      <dgm:prSet presAssocID="{855F2453-695D-47CD-B545-77890C16ED17}" presName="circ3Tx" presStyleLbl="revTx" presStyleIdx="0" presStyleCnt="0">
        <dgm:presLayoutVars>
          <dgm:chMax val="0"/>
          <dgm:chPref val="0"/>
          <dgm:bulletEnabled val="1"/>
        </dgm:presLayoutVars>
      </dgm:prSet>
      <dgm:spPr/>
    </dgm:pt>
  </dgm:ptLst>
  <dgm:cxnLst>
    <dgm:cxn modelId="{7FE31A10-7FEC-48D9-A510-D8F375A99934}" type="presOf" srcId="{E1553269-04B4-4239-A733-633F7E9DA697}" destId="{9E0FBA8E-F4BC-4004-A218-904647778EFD}" srcOrd="1" destOrd="0" presId="urn:microsoft.com/office/officeart/2005/8/layout/venn1"/>
    <dgm:cxn modelId="{CFBB5164-43FF-428D-94CF-817CBEF90F9D}" type="presOf" srcId="{855F2453-695D-47CD-B545-77890C16ED17}" destId="{2D119715-118F-40AD-8EE2-167C55880350}" srcOrd="1" destOrd="0" presId="urn:microsoft.com/office/officeart/2005/8/layout/venn1"/>
    <dgm:cxn modelId="{766EDF4B-5E4B-4074-A7E6-39B42CFFE743}" srcId="{9B47F3D1-D5AB-4158-96C6-59729494DBD7}" destId="{E1553269-04B4-4239-A733-633F7E9DA697}" srcOrd="1" destOrd="0" parTransId="{AB19BBA3-AA03-4855-A23C-91E28755E03E}" sibTransId="{8CDE2F70-437D-4764-866B-FC6249D860BF}"/>
    <dgm:cxn modelId="{D524A570-8675-4DFA-8530-D4D050CCE555}" srcId="{9B47F3D1-D5AB-4158-96C6-59729494DBD7}" destId="{855F2453-695D-47CD-B545-77890C16ED17}" srcOrd="2" destOrd="0" parTransId="{CB63964B-B184-4E28-8907-5B649E79C4C7}" sibTransId="{8329C2FA-8C15-43A2-967C-F64E99BD733B}"/>
    <dgm:cxn modelId="{6B40FF99-8223-476B-B5A3-5F4D6125E4E5}" srcId="{9B47F3D1-D5AB-4158-96C6-59729494DBD7}" destId="{03F33E37-AE2E-4C6B-82D4-7240322C3560}" srcOrd="0" destOrd="0" parTransId="{A5BF787D-2F7F-43FD-8897-95E26DF0CA8B}" sibTransId="{23BFFCDE-D4C2-4060-A92B-94E1FF5FA6DA}"/>
    <dgm:cxn modelId="{515F5DAD-8718-419C-8836-EED91C47CBCE}" type="presOf" srcId="{9B47F3D1-D5AB-4158-96C6-59729494DBD7}" destId="{83DEA5F5-873C-4D82-A35E-292EB0ACF897}" srcOrd="0" destOrd="0" presId="urn:microsoft.com/office/officeart/2005/8/layout/venn1"/>
    <dgm:cxn modelId="{6E7963C3-14E8-4BAA-90FB-A86646733C7D}" type="presOf" srcId="{03F33E37-AE2E-4C6B-82D4-7240322C3560}" destId="{29F599FA-D1F7-4EC1-9A69-2479207BAF37}" srcOrd="1" destOrd="0" presId="urn:microsoft.com/office/officeart/2005/8/layout/venn1"/>
    <dgm:cxn modelId="{28CAFAC6-A4C8-4B42-9254-C7C51D79F134}" type="presOf" srcId="{E1553269-04B4-4239-A733-633F7E9DA697}" destId="{470CEA38-A694-4BB5-A9FE-4B813B4E7D97}" srcOrd="0" destOrd="0" presId="urn:microsoft.com/office/officeart/2005/8/layout/venn1"/>
    <dgm:cxn modelId="{758F1DD1-ADA7-45B7-99B3-E3219BE15E63}" type="presOf" srcId="{855F2453-695D-47CD-B545-77890C16ED17}" destId="{8742A2FF-FFB6-4072-8569-382D389E6404}" srcOrd="0" destOrd="0" presId="urn:microsoft.com/office/officeart/2005/8/layout/venn1"/>
    <dgm:cxn modelId="{AD6643F9-E087-43B8-9BA5-ECD10164CA47}" type="presOf" srcId="{03F33E37-AE2E-4C6B-82D4-7240322C3560}" destId="{AD4F1992-E451-44BF-8A74-CD6B45EBEA28}" srcOrd="0" destOrd="0" presId="urn:microsoft.com/office/officeart/2005/8/layout/venn1"/>
    <dgm:cxn modelId="{7C9E0B77-0AF7-451C-812D-9FE839DDF385}" type="presParOf" srcId="{83DEA5F5-873C-4D82-A35E-292EB0ACF897}" destId="{AD4F1992-E451-44BF-8A74-CD6B45EBEA28}" srcOrd="0" destOrd="0" presId="urn:microsoft.com/office/officeart/2005/8/layout/venn1"/>
    <dgm:cxn modelId="{66C7AC3B-9C85-448D-8183-3D7BC4C5F0EB}" type="presParOf" srcId="{83DEA5F5-873C-4D82-A35E-292EB0ACF897}" destId="{29F599FA-D1F7-4EC1-9A69-2479207BAF37}" srcOrd="1" destOrd="0" presId="urn:microsoft.com/office/officeart/2005/8/layout/venn1"/>
    <dgm:cxn modelId="{0796DAA0-4135-4078-8AD6-5BB475A9AA91}" type="presParOf" srcId="{83DEA5F5-873C-4D82-A35E-292EB0ACF897}" destId="{470CEA38-A694-4BB5-A9FE-4B813B4E7D97}" srcOrd="2" destOrd="0" presId="urn:microsoft.com/office/officeart/2005/8/layout/venn1"/>
    <dgm:cxn modelId="{5E67913E-9161-44E7-8F45-87026AD99270}" type="presParOf" srcId="{83DEA5F5-873C-4D82-A35E-292EB0ACF897}" destId="{9E0FBA8E-F4BC-4004-A218-904647778EFD}" srcOrd="3" destOrd="0" presId="urn:microsoft.com/office/officeart/2005/8/layout/venn1"/>
    <dgm:cxn modelId="{5F75F5C5-F3D8-4B02-8F52-23DDC947B304}" type="presParOf" srcId="{83DEA5F5-873C-4D82-A35E-292EB0ACF897}" destId="{8742A2FF-FFB6-4072-8569-382D389E6404}" srcOrd="4" destOrd="0" presId="urn:microsoft.com/office/officeart/2005/8/layout/venn1"/>
    <dgm:cxn modelId="{E1AA66B4-1432-4DD1-A53A-8C73D0A7B8F6}" type="presParOf" srcId="{83DEA5F5-873C-4D82-A35E-292EB0ACF897}" destId="{2D119715-118F-40AD-8EE2-167C55880350}" srcOrd="5" destOrd="0" presId="urn:microsoft.com/office/officeart/2005/8/layout/venn1"/>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D63E92-B3BA-44F7-BED5-4FE35F19EF7D}"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endParaRPr lang="en-US"/>
        </a:p>
      </dgm:t>
    </dgm:pt>
    <dgm:pt modelId="{4F6C6141-9D03-4B8B-B479-8183D6D1548F}">
      <dgm:prSet phldrT="[Text]" custT="1"/>
      <dgm:spPr/>
      <dgm:t>
        <a:bodyPr/>
        <a:lstStyle/>
        <a:p>
          <a:r>
            <a:rPr lang="en-US" sz="1800" b="1" dirty="0">
              <a:solidFill>
                <a:schemeClr val="accent4">
                  <a:lumMod val="10000"/>
                </a:schemeClr>
              </a:solidFill>
            </a:rPr>
            <a:t>PUNCH Outreach</a:t>
          </a:r>
        </a:p>
      </dgm:t>
    </dgm:pt>
    <dgm:pt modelId="{495AF57A-4C02-4B94-9956-A264886BE112}" type="parTrans" cxnId="{B780C035-811A-4AA1-94D0-C6CF5CC97702}">
      <dgm:prSet/>
      <dgm:spPr/>
      <dgm:t>
        <a:bodyPr/>
        <a:lstStyle/>
        <a:p>
          <a:endParaRPr lang="en-US"/>
        </a:p>
      </dgm:t>
    </dgm:pt>
    <dgm:pt modelId="{A0D4D490-BE07-4F67-8930-238BAE9E9F03}" type="sibTrans" cxnId="{B780C035-811A-4AA1-94D0-C6CF5CC97702}">
      <dgm:prSet/>
      <dgm:spPr/>
      <dgm:t>
        <a:bodyPr/>
        <a:lstStyle/>
        <a:p>
          <a:endParaRPr lang="en-US"/>
        </a:p>
      </dgm:t>
    </dgm:pt>
    <dgm:pt modelId="{0F485121-EED0-49EF-9123-83C4B0860CE8}">
      <dgm:prSet phldrT="[Text]" custT="1"/>
      <dgm:spPr/>
      <dgm:t>
        <a:bodyPr/>
        <a:lstStyle/>
        <a:p>
          <a:r>
            <a:rPr lang="en-US" sz="2000" b="1" dirty="0">
              <a:solidFill>
                <a:schemeClr val="accent4">
                  <a:lumMod val="10000"/>
                </a:schemeClr>
              </a:solidFill>
              <a:latin typeface="Arial Narrow" panose="020B0606020202030204" pitchFamily="34" charset="0"/>
            </a:rPr>
            <a:t>2.</a:t>
          </a:r>
        </a:p>
        <a:p>
          <a:r>
            <a:rPr lang="en-US" sz="2000" b="1" dirty="0">
              <a:solidFill>
                <a:schemeClr val="accent4">
                  <a:lumMod val="10000"/>
                </a:schemeClr>
              </a:solidFill>
              <a:latin typeface="Arial Narrow" panose="020B0606020202030204" pitchFamily="34" charset="0"/>
            </a:rPr>
            <a:t>Live Interaction in Planetariums</a:t>
          </a:r>
        </a:p>
      </dgm:t>
    </dgm:pt>
    <dgm:pt modelId="{C2732AD5-2F80-413B-A3E4-0B3FCE5F0726}" type="parTrans" cxnId="{CCA15863-9865-45AF-AC20-315F3A875FC4}">
      <dgm:prSet/>
      <dgm:spPr/>
      <dgm:t>
        <a:bodyPr/>
        <a:lstStyle/>
        <a:p>
          <a:endParaRPr lang="en-US"/>
        </a:p>
      </dgm:t>
    </dgm:pt>
    <dgm:pt modelId="{1A9CE9FA-C88A-4303-9F8E-C7F2B2023D6B}" type="sibTrans" cxnId="{CCA15863-9865-45AF-AC20-315F3A875FC4}">
      <dgm:prSet/>
      <dgm:spPr/>
      <dgm:t>
        <a:bodyPr/>
        <a:lstStyle/>
        <a:p>
          <a:endParaRPr lang="en-US"/>
        </a:p>
      </dgm:t>
    </dgm:pt>
    <dgm:pt modelId="{FBAE5A20-73FA-44AC-A169-A90D692E13D6}">
      <dgm:prSet phldrT="[Text]" custT="1"/>
      <dgm:spPr>
        <a:solidFill>
          <a:srgbClr val="92D050"/>
        </a:solidFill>
      </dgm:spPr>
      <dgm:t>
        <a:bodyPr/>
        <a:lstStyle/>
        <a:p>
          <a:pPr>
            <a:spcBef>
              <a:spcPts val="600"/>
            </a:spcBef>
            <a:spcAft>
              <a:spcPts val="0"/>
            </a:spcAft>
          </a:pPr>
          <a:endParaRPr lang="en-US" sz="2000" b="1" dirty="0">
            <a:solidFill>
              <a:schemeClr val="accent4">
                <a:lumMod val="10000"/>
              </a:schemeClr>
            </a:solidFill>
            <a:latin typeface="Arial Narrow" panose="020B0606020202030204" pitchFamily="34" charset="0"/>
          </a:endParaRPr>
        </a:p>
        <a:p>
          <a:pPr>
            <a:spcBef>
              <a:spcPts val="600"/>
            </a:spcBef>
            <a:spcAft>
              <a:spcPts val="0"/>
            </a:spcAft>
          </a:pPr>
          <a:r>
            <a:rPr lang="en-US" sz="2000" b="1" dirty="0">
              <a:solidFill>
                <a:schemeClr val="accent4">
                  <a:lumMod val="10000"/>
                </a:schemeClr>
              </a:solidFill>
              <a:latin typeface="Arial Narrow" panose="020B0606020202030204" pitchFamily="34" charset="0"/>
            </a:rPr>
            <a:t>3.</a:t>
          </a:r>
        </a:p>
        <a:p>
          <a:pPr>
            <a:spcBef>
              <a:spcPct val="0"/>
            </a:spcBef>
            <a:spcAft>
              <a:spcPts val="0"/>
            </a:spcAft>
          </a:pPr>
          <a:r>
            <a:rPr lang="en-US" sz="2000" b="1" dirty="0">
              <a:solidFill>
                <a:schemeClr val="accent4">
                  <a:lumMod val="10000"/>
                </a:schemeClr>
              </a:solidFill>
              <a:latin typeface="Arial Narrow" panose="020B0606020202030204" pitchFamily="34" charset="0"/>
            </a:rPr>
            <a:t>Girl Scouts</a:t>
          </a:r>
        </a:p>
        <a:p>
          <a:pPr>
            <a:spcBef>
              <a:spcPct val="0"/>
            </a:spcBef>
            <a:spcAft>
              <a:spcPts val="0"/>
            </a:spcAft>
          </a:pPr>
          <a:r>
            <a:rPr lang="en-US" sz="2000" b="1" dirty="0">
              <a:solidFill>
                <a:schemeClr val="accent4">
                  <a:lumMod val="10000"/>
                </a:schemeClr>
              </a:solidFill>
              <a:latin typeface="Arial Narrow" panose="020B0606020202030204" pitchFamily="34" charset="0"/>
            </a:rPr>
            <a:t>&amp;</a:t>
          </a:r>
        </a:p>
        <a:p>
          <a:pPr>
            <a:spcBef>
              <a:spcPct val="0"/>
            </a:spcBef>
            <a:spcAft>
              <a:spcPts val="600"/>
            </a:spcAft>
          </a:pPr>
          <a:r>
            <a:rPr lang="en-US" sz="1800" b="1" dirty="0">
              <a:solidFill>
                <a:schemeClr val="accent4">
                  <a:lumMod val="10000"/>
                </a:schemeClr>
              </a:solidFill>
              <a:latin typeface="Arial Narrow" panose="020B0606020202030204" pitchFamily="34" charset="0"/>
            </a:rPr>
            <a:t>Out-of-School Time programs</a:t>
          </a:r>
        </a:p>
        <a:p>
          <a:pPr>
            <a:spcBef>
              <a:spcPct val="0"/>
            </a:spcBef>
            <a:spcAft>
              <a:spcPts val="1200"/>
            </a:spcAft>
          </a:pPr>
          <a:endParaRPr lang="en-US" sz="1800" b="1" dirty="0">
            <a:solidFill>
              <a:schemeClr val="accent4">
                <a:lumMod val="10000"/>
              </a:schemeClr>
            </a:solidFill>
            <a:latin typeface="Arial Narrow" panose="020B0606020202030204" pitchFamily="34" charset="0"/>
          </a:endParaRPr>
        </a:p>
      </dgm:t>
    </dgm:pt>
    <dgm:pt modelId="{1D0F8712-9860-4511-9243-880E9294F101}" type="parTrans" cxnId="{B5355E0D-0AAB-4640-9C82-11E22609018A}">
      <dgm:prSet/>
      <dgm:spPr>
        <a:solidFill>
          <a:srgbClr val="92D050"/>
        </a:solidFill>
      </dgm:spPr>
      <dgm:t>
        <a:bodyPr/>
        <a:lstStyle/>
        <a:p>
          <a:endParaRPr lang="en-US"/>
        </a:p>
      </dgm:t>
    </dgm:pt>
    <dgm:pt modelId="{041EF719-6D7B-485F-8BFC-D1FA937B9FCF}" type="sibTrans" cxnId="{B5355E0D-0AAB-4640-9C82-11E22609018A}">
      <dgm:prSet/>
      <dgm:spPr/>
      <dgm:t>
        <a:bodyPr/>
        <a:lstStyle/>
        <a:p>
          <a:endParaRPr lang="en-US"/>
        </a:p>
      </dgm:t>
    </dgm:pt>
    <dgm:pt modelId="{833BD364-8412-4DEB-86D7-85A0C4E92819}">
      <dgm:prSet phldrT="[Text]" custT="1"/>
      <dgm:spPr>
        <a:solidFill>
          <a:srgbClr val="FFEBAB"/>
        </a:solidFill>
      </dgm:spPr>
      <dgm:t>
        <a:bodyPr/>
        <a:lstStyle/>
        <a:p>
          <a:r>
            <a:rPr lang="en-US" sz="2000" b="1" dirty="0">
              <a:solidFill>
                <a:schemeClr val="accent4">
                  <a:lumMod val="10000"/>
                </a:schemeClr>
              </a:solidFill>
              <a:latin typeface="Arial Narrow" panose="020B0606020202030204" pitchFamily="34" charset="0"/>
            </a:rPr>
            <a:t>1.</a:t>
          </a:r>
        </a:p>
        <a:p>
          <a:r>
            <a:rPr lang="en-US" sz="2000" b="1" dirty="0">
              <a:solidFill>
                <a:schemeClr val="accent4">
                  <a:lumMod val="10000"/>
                </a:schemeClr>
              </a:solidFill>
              <a:latin typeface="Arial Narrow" panose="020B0606020202030204" pitchFamily="34" charset="0"/>
            </a:rPr>
            <a:t>Indigenous Engagement</a:t>
          </a:r>
        </a:p>
      </dgm:t>
    </dgm:pt>
    <dgm:pt modelId="{D18DA869-2B9B-44E7-9A72-9F8A575DFDD8}" type="parTrans" cxnId="{D56CAEED-931B-41C6-BF20-FC04DA80200F}">
      <dgm:prSet/>
      <dgm:spPr>
        <a:solidFill>
          <a:srgbClr val="FFFFB9"/>
        </a:solidFill>
      </dgm:spPr>
      <dgm:t>
        <a:bodyPr/>
        <a:lstStyle/>
        <a:p>
          <a:endParaRPr lang="en-US"/>
        </a:p>
      </dgm:t>
    </dgm:pt>
    <dgm:pt modelId="{75105595-F667-4F6A-B1AD-ABD47517D5ED}" type="sibTrans" cxnId="{D56CAEED-931B-41C6-BF20-FC04DA80200F}">
      <dgm:prSet/>
      <dgm:spPr/>
      <dgm:t>
        <a:bodyPr/>
        <a:lstStyle/>
        <a:p>
          <a:endParaRPr lang="en-US"/>
        </a:p>
      </dgm:t>
    </dgm:pt>
    <dgm:pt modelId="{B1716DD5-8139-4802-B2E6-C4174908916D}">
      <dgm:prSet custT="1"/>
      <dgm:spPr/>
      <dgm:t>
        <a:bodyPr/>
        <a:lstStyle/>
        <a:p>
          <a:r>
            <a:rPr lang="en-US" sz="2000" b="1" dirty="0">
              <a:solidFill>
                <a:schemeClr val="accent4">
                  <a:lumMod val="10000"/>
                </a:schemeClr>
              </a:solidFill>
              <a:latin typeface="Arial Narrow" panose="020B0606020202030204" pitchFamily="34" charset="0"/>
            </a:rPr>
            <a:t>4.</a:t>
          </a:r>
        </a:p>
        <a:p>
          <a:r>
            <a:rPr lang="en-US" sz="2000" b="1" dirty="0">
              <a:solidFill>
                <a:schemeClr val="accent4">
                  <a:lumMod val="10000"/>
                </a:schemeClr>
              </a:solidFill>
              <a:latin typeface="Arial Narrow" panose="020B0606020202030204" pitchFamily="34" charset="0"/>
            </a:rPr>
            <a:t>Chaco Interpretation</a:t>
          </a:r>
        </a:p>
      </dgm:t>
    </dgm:pt>
    <dgm:pt modelId="{85E68543-0DB7-443A-83D6-111D6226E7D6}" type="parTrans" cxnId="{2F3AC94F-C315-4604-84F3-95197F11CE45}">
      <dgm:prSet/>
      <dgm:spPr/>
      <dgm:t>
        <a:bodyPr/>
        <a:lstStyle/>
        <a:p>
          <a:endParaRPr lang="en-US" dirty="0"/>
        </a:p>
      </dgm:t>
    </dgm:pt>
    <dgm:pt modelId="{1F422489-5672-408E-A001-9CFA29CD1AB7}" type="sibTrans" cxnId="{2F3AC94F-C315-4604-84F3-95197F11CE45}">
      <dgm:prSet/>
      <dgm:spPr/>
      <dgm:t>
        <a:bodyPr/>
        <a:lstStyle/>
        <a:p>
          <a:endParaRPr lang="en-US"/>
        </a:p>
      </dgm:t>
    </dgm:pt>
    <dgm:pt modelId="{6BF6F923-7FF7-465E-A2A4-DF5FEDD6F59E}" type="pres">
      <dgm:prSet presAssocID="{A5D63E92-B3BA-44F7-BED5-4FE35F19EF7D}" presName="Name0" presStyleCnt="0">
        <dgm:presLayoutVars>
          <dgm:chMax val="1"/>
          <dgm:dir/>
          <dgm:animLvl val="ctr"/>
          <dgm:resizeHandles val="exact"/>
        </dgm:presLayoutVars>
      </dgm:prSet>
      <dgm:spPr/>
    </dgm:pt>
    <dgm:pt modelId="{84D1FF98-8E3E-4EAA-ABBE-7D2FC2AA2C4E}" type="pres">
      <dgm:prSet presAssocID="{4F6C6141-9D03-4B8B-B479-8183D6D1548F}" presName="centerShape" presStyleLbl="node0" presStyleIdx="0" presStyleCnt="1" custScaleX="143006" custScaleY="79337" custLinFactNeighborY="830"/>
      <dgm:spPr/>
    </dgm:pt>
    <dgm:pt modelId="{E886A569-E477-4C52-96BC-8726F41CEBDB}" type="pres">
      <dgm:prSet presAssocID="{C2732AD5-2F80-413B-A3E4-0B3FCE5F0726}" presName="parTrans" presStyleLbl="sibTrans2D1" presStyleIdx="0" presStyleCnt="4" custScaleX="176380" custScaleY="78294"/>
      <dgm:spPr>
        <a:prstGeom prst="leftRightArrow">
          <a:avLst/>
        </a:prstGeom>
      </dgm:spPr>
    </dgm:pt>
    <dgm:pt modelId="{394FA2B0-74CA-4DC2-9643-55A3CAD55E4D}" type="pres">
      <dgm:prSet presAssocID="{C2732AD5-2F80-413B-A3E4-0B3FCE5F0726}" presName="connectorText" presStyleLbl="sibTrans2D1" presStyleIdx="0" presStyleCnt="4"/>
      <dgm:spPr/>
    </dgm:pt>
    <dgm:pt modelId="{6C87A96F-966B-44FA-9507-2A5340359353}" type="pres">
      <dgm:prSet presAssocID="{0F485121-EED0-49EF-9123-83C4B0860CE8}" presName="node" presStyleLbl="node1" presStyleIdx="0" presStyleCnt="4" custScaleX="191168" custScaleY="82767" custRadScaleRad="99017" custRadScaleInc="-235">
        <dgm:presLayoutVars>
          <dgm:bulletEnabled val="1"/>
        </dgm:presLayoutVars>
      </dgm:prSet>
      <dgm:spPr/>
    </dgm:pt>
    <dgm:pt modelId="{6F0B9342-755C-47F4-B8FE-A3DCF35DAB34}" type="pres">
      <dgm:prSet presAssocID="{1D0F8712-9860-4511-9243-880E9294F101}" presName="parTrans" presStyleLbl="sibTrans2D1" presStyleIdx="1" presStyleCnt="4" custScaleX="186010" custScaleY="79996" custLinFactNeighborX="4387"/>
      <dgm:spPr>
        <a:prstGeom prst="leftRightArrow">
          <a:avLst/>
        </a:prstGeom>
      </dgm:spPr>
    </dgm:pt>
    <dgm:pt modelId="{694F1AA5-3FD6-462A-9BAA-8A84EBC5D1F6}" type="pres">
      <dgm:prSet presAssocID="{1D0F8712-9860-4511-9243-880E9294F101}" presName="connectorText" presStyleLbl="sibTrans2D1" presStyleIdx="1" presStyleCnt="4"/>
      <dgm:spPr/>
    </dgm:pt>
    <dgm:pt modelId="{5E92470B-4FC8-4346-8086-A233983A93F0}" type="pres">
      <dgm:prSet presAssocID="{FBAE5A20-73FA-44AC-A169-A90D692E13D6}" presName="node" presStyleLbl="node1" presStyleIdx="1" presStyleCnt="4" custScaleX="150229" custScaleY="116009" custRadScaleRad="145144" custRadScaleInc="1170">
        <dgm:presLayoutVars>
          <dgm:bulletEnabled val="1"/>
        </dgm:presLayoutVars>
      </dgm:prSet>
      <dgm:spPr/>
    </dgm:pt>
    <dgm:pt modelId="{74E812B0-C829-4CE7-933F-E9FF56C815D6}" type="pres">
      <dgm:prSet presAssocID="{85E68543-0DB7-443A-83D6-111D6226E7D6}" presName="parTrans" presStyleLbl="sibTrans2D1" presStyleIdx="2" presStyleCnt="4" custScaleX="168842" custScaleY="82247" custLinFactNeighborX="3840" custLinFactNeighborY="6544"/>
      <dgm:spPr>
        <a:prstGeom prst="leftRightArrow">
          <a:avLst/>
        </a:prstGeom>
      </dgm:spPr>
    </dgm:pt>
    <dgm:pt modelId="{C4E49233-AC65-4316-84B9-F37D5247BAD5}" type="pres">
      <dgm:prSet presAssocID="{85E68543-0DB7-443A-83D6-111D6226E7D6}" presName="connectorText" presStyleLbl="sibTrans2D1" presStyleIdx="2" presStyleCnt="4"/>
      <dgm:spPr/>
    </dgm:pt>
    <dgm:pt modelId="{143CD8FE-88AC-4521-947F-58D0F5D79832}" type="pres">
      <dgm:prSet presAssocID="{B1716DD5-8139-4802-B2E6-C4174908916D}" presName="node" presStyleLbl="node1" presStyleIdx="2" presStyleCnt="4" custScaleX="189477" custScaleY="91392" custRadScaleRad="110150" custRadScaleInc="211">
        <dgm:presLayoutVars>
          <dgm:bulletEnabled val="1"/>
        </dgm:presLayoutVars>
      </dgm:prSet>
      <dgm:spPr/>
    </dgm:pt>
    <dgm:pt modelId="{E226F597-258F-4EB1-BBDA-C066A6C821BB}" type="pres">
      <dgm:prSet presAssocID="{D18DA869-2B9B-44E7-9A72-9F8A575DFDD8}" presName="parTrans" presStyleLbl="sibTrans2D1" presStyleIdx="3" presStyleCnt="4" custScaleX="172753" custScaleY="78103" custLinFactNeighborX="-3652"/>
      <dgm:spPr>
        <a:prstGeom prst="leftRightArrow">
          <a:avLst/>
        </a:prstGeom>
      </dgm:spPr>
    </dgm:pt>
    <dgm:pt modelId="{E24AA4A1-A4CC-4443-A7A3-924459E5AA4C}" type="pres">
      <dgm:prSet presAssocID="{D18DA869-2B9B-44E7-9A72-9F8A575DFDD8}" presName="connectorText" presStyleLbl="sibTrans2D1" presStyleIdx="3" presStyleCnt="4"/>
      <dgm:spPr/>
    </dgm:pt>
    <dgm:pt modelId="{25F07368-6B4F-4E6E-B7F4-1F8D1348806F}" type="pres">
      <dgm:prSet presAssocID="{833BD364-8412-4DEB-86D7-85A0C4E92819}" presName="node" presStyleLbl="node1" presStyleIdx="3" presStyleCnt="4" custScaleX="141237" custScaleY="108640" custRadScaleRad="143630" custRadScaleInc="-2144">
        <dgm:presLayoutVars>
          <dgm:bulletEnabled val="1"/>
        </dgm:presLayoutVars>
      </dgm:prSet>
      <dgm:spPr/>
    </dgm:pt>
  </dgm:ptLst>
  <dgm:cxnLst>
    <dgm:cxn modelId="{570E3B0A-A135-42A4-BAB1-790646068667}" type="presOf" srcId="{1D0F8712-9860-4511-9243-880E9294F101}" destId="{6F0B9342-755C-47F4-B8FE-A3DCF35DAB34}" srcOrd="0" destOrd="0" presId="urn:microsoft.com/office/officeart/2005/8/layout/radial5"/>
    <dgm:cxn modelId="{B5355E0D-0AAB-4640-9C82-11E22609018A}" srcId="{4F6C6141-9D03-4B8B-B479-8183D6D1548F}" destId="{FBAE5A20-73FA-44AC-A169-A90D692E13D6}" srcOrd="1" destOrd="0" parTransId="{1D0F8712-9860-4511-9243-880E9294F101}" sibTransId="{041EF719-6D7B-485F-8BFC-D1FA937B9FCF}"/>
    <dgm:cxn modelId="{ED46A310-4E86-4A02-8C03-D02AAA4636A2}" type="presOf" srcId="{85E68543-0DB7-443A-83D6-111D6226E7D6}" destId="{C4E49233-AC65-4316-84B9-F37D5247BAD5}" srcOrd="1" destOrd="0" presId="urn:microsoft.com/office/officeart/2005/8/layout/radial5"/>
    <dgm:cxn modelId="{787FC125-0F0F-4CB2-80A9-A6DC826E37B7}" type="presOf" srcId="{85E68543-0DB7-443A-83D6-111D6226E7D6}" destId="{74E812B0-C829-4CE7-933F-E9FF56C815D6}" srcOrd="0" destOrd="0" presId="urn:microsoft.com/office/officeart/2005/8/layout/radial5"/>
    <dgm:cxn modelId="{25D24C35-CD52-4273-8647-5D384529339F}" type="presOf" srcId="{FBAE5A20-73FA-44AC-A169-A90D692E13D6}" destId="{5E92470B-4FC8-4346-8086-A233983A93F0}" srcOrd="0" destOrd="0" presId="urn:microsoft.com/office/officeart/2005/8/layout/radial5"/>
    <dgm:cxn modelId="{B780C035-811A-4AA1-94D0-C6CF5CC97702}" srcId="{A5D63E92-B3BA-44F7-BED5-4FE35F19EF7D}" destId="{4F6C6141-9D03-4B8B-B479-8183D6D1548F}" srcOrd="0" destOrd="0" parTransId="{495AF57A-4C02-4B94-9956-A264886BE112}" sibTransId="{A0D4D490-BE07-4F67-8930-238BAE9E9F03}"/>
    <dgm:cxn modelId="{CCA15863-9865-45AF-AC20-315F3A875FC4}" srcId="{4F6C6141-9D03-4B8B-B479-8183D6D1548F}" destId="{0F485121-EED0-49EF-9123-83C4B0860CE8}" srcOrd="0" destOrd="0" parTransId="{C2732AD5-2F80-413B-A3E4-0B3FCE5F0726}" sibTransId="{1A9CE9FA-C88A-4303-9F8E-C7F2B2023D6B}"/>
    <dgm:cxn modelId="{E3F1C168-AABF-46F3-AB06-2A356F39D008}" type="presOf" srcId="{B1716DD5-8139-4802-B2E6-C4174908916D}" destId="{143CD8FE-88AC-4521-947F-58D0F5D79832}" srcOrd="0" destOrd="0" presId="urn:microsoft.com/office/officeart/2005/8/layout/radial5"/>
    <dgm:cxn modelId="{2F3AC94F-C315-4604-84F3-95197F11CE45}" srcId="{4F6C6141-9D03-4B8B-B479-8183D6D1548F}" destId="{B1716DD5-8139-4802-B2E6-C4174908916D}" srcOrd="2" destOrd="0" parTransId="{85E68543-0DB7-443A-83D6-111D6226E7D6}" sibTransId="{1F422489-5672-408E-A001-9CFA29CD1AB7}"/>
    <dgm:cxn modelId="{3ED2DF51-C770-4D06-A231-3B21985ADDCC}" type="presOf" srcId="{D18DA869-2B9B-44E7-9A72-9F8A575DFDD8}" destId="{E24AA4A1-A4CC-4443-A7A3-924459E5AA4C}" srcOrd="1" destOrd="0" presId="urn:microsoft.com/office/officeart/2005/8/layout/radial5"/>
    <dgm:cxn modelId="{5140E38F-393B-49A1-BE96-8CAAE92D004B}" type="presOf" srcId="{0F485121-EED0-49EF-9123-83C4B0860CE8}" destId="{6C87A96F-966B-44FA-9507-2A5340359353}" srcOrd="0" destOrd="0" presId="urn:microsoft.com/office/officeart/2005/8/layout/radial5"/>
    <dgm:cxn modelId="{D0887DA7-8AC1-41DE-B683-E6E93E2EAC88}" type="presOf" srcId="{C2732AD5-2F80-413B-A3E4-0B3FCE5F0726}" destId="{394FA2B0-74CA-4DC2-9643-55A3CAD55E4D}" srcOrd="1" destOrd="0" presId="urn:microsoft.com/office/officeart/2005/8/layout/radial5"/>
    <dgm:cxn modelId="{C30498AE-24FA-43F8-9F26-856CC094999A}" type="presOf" srcId="{D18DA869-2B9B-44E7-9A72-9F8A575DFDD8}" destId="{E226F597-258F-4EB1-BBDA-C066A6C821BB}" srcOrd="0" destOrd="0" presId="urn:microsoft.com/office/officeart/2005/8/layout/radial5"/>
    <dgm:cxn modelId="{495BDDB5-B712-4B3B-829A-E2334025F854}" type="presOf" srcId="{C2732AD5-2F80-413B-A3E4-0B3FCE5F0726}" destId="{E886A569-E477-4C52-96BC-8726F41CEBDB}" srcOrd="0" destOrd="0" presId="urn:microsoft.com/office/officeart/2005/8/layout/radial5"/>
    <dgm:cxn modelId="{9F4ED6B8-D5DA-4AF1-917F-340E366B0474}" type="presOf" srcId="{833BD364-8412-4DEB-86D7-85A0C4E92819}" destId="{25F07368-6B4F-4E6E-B7F4-1F8D1348806F}" srcOrd="0" destOrd="0" presId="urn:microsoft.com/office/officeart/2005/8/layout/radial5"/>
    <dgm:cxn modelId="{ACB548C0-E203-4356-A14F-DCAED4171257}" type="presOf" srcId="{A5D63E92-B3BA-44F7-BED5-4FE35F19EF7D}" destId="{6BF6F923-7FF7-465E-A2A4-DF5FEDD6F59E}" srcOrd="0" destOrd="0" presId="urn:microsoft.com/office/officeart/2005/8/layout/radial5"/>
    <dgm:cxn modelId="{D1B5A8C0-DA1C-4069-AFC4-7183528B2305}" type="presOf" srcId="{4F6C6141-9D03-4B8B-B479-8183D6D1548F}" destId="{84D1FF98-8E3E-4EAA-ABBE-7D2FC2AA2C4E}" srcOrd="0" destOrd="0" presId="urn:microsoft.com/office/officeart/2005/8/layout/radial5"/>
    <dgm:cxn modelId="{3FCB36DD-8969-4F00-815A-9E05796CC55D}" type="presOf" srcId="{1D0F8712-9860-4511-9243-880E9294F101}" destId="{694F1AA5-3FD6-462A-9BAA-8A84EBC5D1F6}" srcOrd="1" destOrd="0" presId="urn:microsoft.com/office/officeart/2005/8/layout/radial5"/>
    <dgm:cxn modelId="{D56CAEED-931B-41C6-BF20-FC04DA80200F}" srcId="{4F6C6141-9D03-4B8B-B479-8183D6D1548F}" destId="{833BD364-8412-4DEB-86D7-85A0C4E92819}" srcOrd="3" destOrd="0" parTransId="{D18DA869-2B9B-44E7-9A72-9F8A575DFDD8}" sibTransId="{75105595-F667-4F6A-B1AD-ABD47517D5ED}"/>
    <dgm:cxn modelId="{2B9D7D57-C5B4-4508-86DE-C92B77A0169B}" type="presParOf" srcId="{6BF6F923-7FF7-465E-A2A4-DF5FEDD6F59E}" destId="{84D1FF98-8E3E-4EAA-ABBE-7D2FC2AA2C4E}" srcOrd="0" destOrd="0" presId="urn:microsoft.com/office/officeart/2005/8/layout/radial5"/>
    <dgm:cxn modelId="{622EDA7F-4A9C-40F4-9A25-95B68123BB74}" type="presParOf" srcId="{6BF6F923-7FF7-465E-A2A4-DF5FEDD6F59E}" destId="{E886A569-E477-4C52-96BC-8726F41CEBDB}" srcOrd="1" destOrd="0" presId="urn:microsoft.com/office/officeart/2005/8/layout/radial5"/>
    <dgm:cxn modelId="{AE57E38E-D900-4F49-8DE1-E06AC256D472}" type="presParOf" srcId="{E886A569-E477-4C52-96BC-8726F41CEBDB}" destId="{394FA2B0-74CA-4DC2-9643-55A3CAD55E4D}" srcOrd="0" destOrd="0" presId="urn:microsoft.com/office/officeart/2005/8/layout/radial5"/>
    <dgm:cxn modelId="{858FD0CD-9B1E-4C06-9724-5D6840428A75}" type="presParOf" srcId="{6BF6F923-7FF7-465E-A2A4-DF5FEDD6F59E}" destId="{6C87A96F-966B-44FA-9507-2A5340359353}" srcOrd="2" destOrd="0" presId="urn:microsoft.com/office/officeart/2005/8/layout/radial5"/>
    <dgm:cxn modelId="{54053E1B-5562-4158-9235-BC97E76AD29F}" type="presParOf" srcId="{6BF6F923-7FF7-465E-A2A4-DF5FEDD6F59E}" destId="{6F0B9342-755C-47F4-B8FE-A3DCF35DAB34}" srcOrd="3" destOrd="0" presId="urn:microsoft.com/office/officeart/2005/8/layout/radial5"/>
    <dgm:cxn modelId="{4E1D0DE3-C0AE-4C0F-916E-ADF52E40D631}" type="presParOf" srcId="{6F0B9342-755C-47F4-B8FE-A3DCF35DAB34}" destId="{694F1AA5-3FD6-462A-9BAA-8A84EBC5D1F6}" srcOrd="0" destOrd="0" presId="urn:microsoft.com/office/officeart/2005/8/layout/radial5"/>
    <dgm:cxn modelId="{F8A7BADC-2D09-4FBD-9D97-615172C55A42}" type="presParOf" srcId="{6BF6F923-7FF7-465E-A2A4-DF5FEDD6F59E}" destId="{5E92470B-4FC8-4346-8086-A233983A93F0}" srcOrd="4" destOrd="0" presId="urn:microsoft.com/office/officeart/2005/8/layout/radial5"/>
    <dgm:cxn modelId="{13A3C62C-EC8D-4C60-B747-1E33EA8768F9}" type="presParOf" srcId="{6BF6F923-7FF7-465E-A2A4-DF5FEDD6F59E}" destId="{74E812B0-C829-4CE7-933F-E9FF56C815D6}" srcOrd="5" destOrd="0" presId="urn:microsoft.com/office/officeart/2005/8/layout/radial5"/>
    <dgm:cxn modelId="{54704EC4-8C54-4BB8-B7B4-CDF26600943D}" type="presParOf" srcId="{74E812B0-C829-4CE7-933F-E9FF56C815D6}" destId="{C4E49233-AC65-4316-84B9-F37D5247BAD5}" srcOrd="0" destOrd="0" presId="urn:microsoft.com/office/officeart/2005/8/layout/radial5"/>
    <dgm:cxn modelId="{0E6E08E7-BEA3-4CDB-AE2E-E5DB8721ADB3}" type="presParOf" srcId="{6BF6F923-7FF7-465E-A2A4-DF5FEDD6F59E}" destId="{143CD8FE-88AC-4521-947F-58D0F5D79832}" srcOrd="6" destOrd="0" presId="urn:microsoft.com/office/officeart/2005/8/layout/radial5"/>
    <dgm:cxn modelId="{E76FAD1A-CAB1-4990-8EBF-7D49F5B5A71A}" type="presParOf" srcId="{6BF6F923-7FF7-465E-A2A4-DF5FEDD6F59E}" destId="{E226F597-258F-4EB1-BBDA-C066A6C821BB}" srcOrd="7" destOrd="0" presId="urn:microsoft.com/office/officeart/2005/8/layout/radial5"/>
    <dgm:cxn modelId="{06CA0860-632C-490F-8578-251B6177E6F3}" type="presParOf" srcId="{E226F597-258F-4EB1-BBDA-C066A6C821BB}" destId="{E24AA4A1-A4CC-4443-A7A3-924459E5AA4C}" srcOrd="0" destOrd="0" presId="urn:microsoft.com/office/officeart/2005/8/layout/radial5"/>
    <dgm:cxn modelId="{F0FB0C6A-73C7-47C8-9EF9-48E6E68E2A88}" type="presParOf" srcId="{6BF6F923-7FF7-465E-A2A4-DF5FEDD6F59E}" destId="{25F07368-6B4F-4E6E-B7F4-1F8D1348806F}"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E5AFA89-814B-4D23-97A8-9D637537F7E7}" type="doc">
      <dgm:prSet loTypeId="urn:microsoft.com/office/officeart/2005/8/layout/venn1" loCatId="relationship" qsTypeId="urn:microsoft.com/office/officeart/2005/8/quickstyle/simple1" qsCatId="simple" csTypeId="urn:microsoft.com/office/officeart/2005/8/colors/colorful5" csCatId="colorful" phldr="1"/>
      <dgm:spPr/>
    </dgm:pt>
    <dgm:pt modelId="{01180D9E-926C-4538-842F-050CDC1CA760}">
      <dgm:prSet phldrT="[Text]" custT="1"/>
      <dgm:spPr/>
      <dgm:t>
        <a:bodyPr/>
        <a:lstStyle/>
        <a:p>
          <a:r>
            <a:rPr lang="en-US" sz="2400" b="1" dirty="0"/>
            <a:t>1. Native American Culture</a:t>
          </a:r>
        </a:p>
      </dgm:t>
    </dgm:pt>
    <dgm:pt modelId="{7F6460A0-7F28-4E3C-B81E-CC8E7B90FA3C}" type="parTrans" cxnId="{66DFE06C-C451-424F-94E8-9B4ACD4FF55C}">
      <dgm:prSet/>
      <dgm:spPr/>
      <dgm:t>
        <a:bodyPr/>
        <a:lstStyle/>
        <a:p>
          <a:endParaRPr lang="en-US"/>
        </a:p>
      </dgm:t>
    </dgm:pt>
    <dgm:pt modelId="{D96EF290-B2C4-43D3-ABE3-D685A84B81D6}" type="sibTrans" cxnId="{66DFE06C-C451-424F-94E8-9B4ACD4FF55C}">
      <dgm:prSet/>
      <dgm:spPr/>
      <dgm:t>
        <a:bodyPr/>
        <a:lstStyle/>
        <a:p>
          <a:endParaRPr lang="en-US"/>
        </a:p>
      </dgm:t>
    </dgm:pt>
    <dgm:pt modelId="{AF9CE6EE-9C39-4B59-8259-AD4320B2472D}">
      <dgm:prSet phldrT="[Text]" custT="1"/>
      <dgm:spPr/>
      <dgm:t>
        <a:bodyPr/>
        <a:lstStyle/>
        <a:p>
          <a:r>
            <a:rPr lang="en-US" sz="2400" b="1" dirty="0"/>
            <a:t>2. National Park Service</a:t>
          </a:r>
        </a:p>
      </dgm:t>
    </dgm:pt>
    <dgm:pt modelId="{625CDD93-67F6-41FC-AE18-825C8A7E8CCC}" type="parTrans" cxnId="{59F52A8A-DFE1-4CE7-A0D4-31F716583C5A}">
      <dgm:prSet/>
      <dgm:spPr/>
      <dgm:t>
        <a:bodyPr/>
        <a:lstStyle/>
        <a:p>
          <a:endParaRPr lang="en-US"/>
        </a:p>
      </dgm:t>
    </dgm:pt>
    <dgm:pt modelId="{AFC0256A-0714-4F1F-8522-CB5102F5228F}" type="sibTrans" cxnId="{59F52A8A-DFE1-4CE7-A0D4-31F716583C5A}">
      <dgm:prSet/>
      <dgm:spPr/>
      <dgm:t>
        <a:bodyPr/>
        <a:lstStyle/>
        <a:p>
          <a:endParaRPr lang="en-US"/>
        </a:p>
      </dgm:t>
    </dgm:pt>
    <dgm:pt modelId="{5637E25C-876E-433F-85CB-567210591AA5}">
      <dgm:prSet phldrT="[Text]" custT="1"/>
      <dgm:spPr/>
      <dgm:t>
        <a:bodyPr/>
        <a:lstStyle/>
        <a:p>
          <a:r>
            <a:rPr lang="en-US" sz="2400" b="1" dirty="0"/>
            <a:t>3. NASA</a:t>
          </a:r>
        </a:p>
      </dgm:t>
    </dgm:pt>
    <dgm:pt modelId="{2D9D7A45-C75A-4B22-BD83-FC4444AB9918}" type="parTrans" cxnId="{84140BAB-081D-4728-A833-F1A9600A15F6}">
      <dgm:prSet/>
      <dgm:spPr/>
      <dgm:t>
        <a:bodyPr/>
        <a:lstStyle/>
        <a:p>
          <a:endParaRPr lang="en-US"/>
        </a:p>
      </dgm:t>
    </dgm:pt>
    <dgm:pt modelId="{FAA03A83-5F14-41D2-A9E3-C039F0DF1CB4}" type="sibTrans" cxnId="{84140BAB-081D-4728-A833-F1A9600A15F6}">
      <dgm:prSet/>
      <dgm:spPr/>
      <dgm:t>
        <a:bodyPr/>
        <a:lstStyle/>
        <a:p>
          <a:endParaRPr lang="en-US"/>
        </a:p>
      </dgm:t>
    </dgm:pt>
    <dgm:pt modelId="{11DB319B-27D2-42F7-A2AA-B3CE7ECAD353}" type="pres">
      <dgm:prSet presAssocID="{7E5AFA89-814B-4D23-97A8-9D637537F7E7}" presName="compositeShape" presStyleCnt="0">
        <dgm:presLayoutVars>
          <dgm:chMax val="7"/>
          <dgm:dir/>
          <dgm:resizeHandles val="exact"/>
        </dgm:presLayoutVars>
      </dgm:prSet>
      <dgm:spPr/>
    </dgm:pt>
    <dgm:pt modelId="{D57D0313-B7CF-4E37-B8F2-8B80C945ABDF}" type="pres">
      <dgm:prSet presAssocID="{01180D9E-926C-4538-842F-050CDC1CA760}" presName="circ1" presStyleLbl="vennNode1" presStyleIdx="0" presStyleCnt="3"/>
      <dgm:spPr/>
    </dgm:pt>
    <dgm:pt modelId="{14B6A636-9E41-4DBC-BE26-4BD0424055BA}" type="pres">
      <dgm:prSet presAssocID="{01180D9E-926C-4538-842F-050CDC1CA760}" presName="circ1Tx" presStyleLbl="revTx" presStyleIdx="0" presStyleCnt="0">
        <dgm:presLayoutVars>
          <dgm:chMax val="0"/>
          <dgm:chPref val="0"/>
          <dgm:bulletEnabled val="1"/>
        </dgm:presLayoutVars>
      </dgm:prSet>
      <dgm:spPr/>
    </dgm:pt>
    <dgm:pt modelId="{C3CE363D-F388-484C-A5BA-6F0ABA5B321B}" type="pres">
      <dgm:prSet presAssocID="{AF9CE6EE-9C39-4B59-8259-AD4320B2472D}" presName="circ2" presStyleLbl="vennNode1" presStyleIdx="1" presStyleCnt="3"/>
      <dgm:spPr/>
    </dgm:pt>
    <dgm:pt modelId="{5A0C1119-5F14-4588-A22E-243A01E2F70F}" type="pres">
      <dgm:prSet presAssocID="{AF9CE6EE-9C39-4B59-8259-AD4320B2472D}" presName="circ2Tx" presStyleLbl="revTx" presStyleIdx="0" presStyleCnt="0">
        <dgm:presLayoutVars>
          <dgm:chMax val="0"/>
          <dgm:chPref val="0"/>
          <dgm:bulletEnabled val="1"/>
        </dgm:presLayoutVars>
      </dgm:prSet>
      <dgm:spPr/>
    </dgm:pt>
    <dgm:pt modelId="{BC683418-25FB-470E-8B96-3CB3666A47C8}" type="pres">
      <dgm:prSet presAssocID="{5637E25C-876E-433F-85CB-567210591AA5}" presName="circ3" presStyleLbl="vennNode1" presStyleIdx="2" presStyleCnt="3"/>
      <dgm:spPr/>
    </dgm:pt>
    <dgm:pt modelId="{B746CDFE-3442-4F5D-8F69-2FC0F9D98B13}" type="pres">
      <dgm:prSet presAssocID="{5637E25C-876E-433F-85CB-567210591AA5}" presName="circ3Tx" presStyleLbl="revTx" presStyleIdx="0" presStyleCnt="0">
        <dgm:presLayoutVars>
          <dgm:chMax val="0"/>
          <dgm:chPref val="0"/>
          <dgm:bulletEnabled val="1"/>
        </dgm:presLayoutVars>
      </dgm:prSet>
      <dgm:spPr/>
    </dgm:pt>
  </dgm:ptLst>
  <dgm:cxnLst>
    <dgm:cxn modelId="{640AE508-5E6C-403C-93A5-A54A178F660E}" type="presOf" srcId="{AF9CE6EE-9C39-4B59-8259-AD4320B2472D}" destId="{5A0C1119-5F14-4588-A22E-243A01E2F70F}" srcOrd="1" destOrd="0" presId="urn:microsoft.com/office/officeart/2005/8/layout/venn1"/>
    <dgm:cxn modelId="{A1121819-545F-44D8-9E3F-0B8F008CF056}" type="presOf" srcId="{5637E25C-876E-433F-85CB-567210591AA5}" destId="{BC683418-25FB-470E-8B96-3CB3666A47C8}" srcOrd="0" destOrd="0" presId="urn:microsoft.com/office/officeart/2005/8/layout/venn1"/>
    <dgm:cxn modelId="{F2885C35-459D-41E9-BEEF-3E5057A9D236}" type="presOf" srcId="{7E5AFA89-814B-4D23-97A8-9D637537F7E7}" destId="{11DB319B-27D2-42F7-A2AA-B3CE7ECAD353}" srcOrd="0" destOrd="0" presId="urn:microsoft.com/office/officeart/2005/8/layout/venn1"/>
    <dgm:cxn modelId="{B6C6593A-5695-4952-87F3-F3F576021F3C}" type="presOf" srcId="{01180D9E-926C-4538-842F-050CDC1CA760}" destId="{14B6A636-9E41-4DBC-BE26-4BD0424055BA}" srcOrd="1" destOrd="0" presId="urn:microsoft.com/office/officeart/2005/8/layout/venn1"/>
    <dgm:cxn modelId="{66DFE06C-C451-424F-94E8-9B4ACD4FF55C}" srcId="{7E5AFA89-814B-4D23-97A8-9D637537F7E7}" destId="{01180D9E-926C-4538-842F-050CDC1CA760}" srcOrd="0" destOrd="0" parTransId="{7F6460A0-7F28-4E3C-B81E-CC8E7B90FA3C}" sibTransId="{D96EF290-B2C4-43D3-ABE3-D685A84B81D6}"/>
    <dgm:cxn modelId="{75B1B678-FCA1-4076-BC97-7FF1BF2CD4F2}" type="presOf" srcId="{AF9CE6EE-9C39-4B59-8259-AD4320B2472D}" destId="{C3CE363D-F388-484C-A5BA-6F0ABA5B321B}" srcOrd="0" destOrd="0" presId="urn:microsoft.com/office/officeart/2005/8/layout/venn1"/>
    <dgm:cxn modelId="{59F52A8A-DFE1-4CE7-A0D4-31F716583C5A}" srcId="{7E5AFA89-814B-4D23-97A8-9D637537F7E7}" destId="{AF9CE6EE-9C39-4B59-8259-AD4320B2472D}" srcOrd="1" destOrd="0" parTransId="{625CDD93-67F6-41FC-AE18-825C8A7E8CCC}" sibTransId="{AFC0256A-0714-4F1F-8522-CB5102F5228F}"/>
    <dgm:cxn modelId="{84140BAB-081D-4728-A833-F1A9600A15F6}" srcId="{7E5AFA89-814B-4D23-97A8-9D637537F7E7}" destId="{5637E25C-876E-433F-85CB-567210591AA5}" srcOrd="2" destOrd="0" parTransId="{2D9D7A45-C75A-4B22-BD83-FC4444AB9918}" sibTransId="{FAA03A83-5F14-41D2-A9E3-C039F0DF1CB4}"/>
    <dgm:cxn modelId="{33D817C5-6237-4456-A503-2452C783DB1E}" type="presOf" srcId="{5637E25C-876E-433F-85CB-567210591AA5}" destId="{B746CDFE-3442-4F5D-8F69-2FC0F9D98B13}" srcOrd="1" destOrd="0" presId="urn:microsoft.com/office/officeart/2005/8/layout/venn1"/>
    <dgm:cxn modelId="{19CD37C7-BC1B-4509-95BE-0FB0F20F9440}" type="presOf" srcId="{01180D9E-926C-4538-842F-050CDC1CA760}" destId="{D57D0313-B7CF-4E37-B8F2-8B80C945ABDF}" srcOrd="0" destOrd="0" presId="urn:microsoft.com/office/officeart/2005/8/layout/venn1"/>
    <dgm:cxn modelId="{EDAB6627-2EC5-41C3-9CB8-7EAD4010B0A9}" type="presParOf" srcId="{11DB319B-27D2-42F7-A2AA-B3CE7ECAD353}" destId="{D57D0313-B7CF-4E37-B8F2-8B80C945ABDF}" srcOrd="0" destOrd="0" presId="urn:microsoft.com/office/officeart/2005/8/layout/venn1"/>
    <dgm:cxn modelId="{AEDF641E-15D8-469F-A983-45485780FA44}" type="presParOf" srcId="{11DB319B-27D2-42F7-A2AA-B3CE7ECAD353}" destId="{14B6A636-9E41-4DBC-BE26-4BD0424055BA}" srcOrd="1" destOrd="0" presId="urn:microsoft.com/office/officeart/2005/8/layout/venn1"/>
    <dgm:cxn modelId="{5074883E-0CB1-42F9-A427-A7005D3EEC1C}" type="presParOf" srcId="{11DB319B-27D2-42F7-A2AA-B3CE7ECAD353}" destId="{C3CE363D-F388-484C-A5BA-6F0ABA5B321B}" srcOrd="2" destOrd="0" presId="urn:microsoft.com/office/officeart/2005/8/layout/venn1"/>
    <dgm:cxn modelId="{7B1E014B-942F-4681-8B1A-05A7AB6432B4}" type="presParOf" srcId="{11DB319B-27D2-42F7-A2AA-B3CE7ECAD353}" destId="{5A0C1119-5F14-4588-A22E-243A01E2F70F}" srcOrd="3" destOrd="0" presId="urn:microsoft.com/office/officeart/2005/8/layout/venn1"/>
    <dgm:cxn modelId="{01B6F9A1-640B-4ED2-B90E-DB23994D7A41}" type="presParOf" srcId="{11DB319B-27D2-42F7-A2AA-B3CE7ECAD353}" destId="{BC683418-25FB-470E-8B96-3CB3666A47C8}" srcOrd="4" destOrd="0" presId="urn:microsoft.com/office/officeart/2005/8/layout/venn1"/>
    <dgm:cxn modelId="{8DEBD861-7EFB-448C-8BB5-370215F113FD}" type="presParOf" srcId="{11DB319B-27D2-42F7-A2AA-B3CE7ECAD353}" destId="{B746CDFE-3442-4F5D-8F69-2FC0F9D98B13}"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ED7D7A-AE98-4D3F-A96E-FE0137B4D391}" type="doc">
      <dgm:prSet loTypeId="urn:microsoft.com/office/officeart/2005/8/layout/target1" loCatId="relationship" qsTypeId="urn:microsoft.com/office/officeart/2005/8/quickstyle/simple1" qsCatId="simple" csTypeId="urn:microsoft.com/office/officeart/2005/8/colors/accent3_5" csCatId="accent3" phldr="1"/>
      <dgm:spPr/>
    </dgm:pt>
    <dgm:pt modelId="{2ACAC1C1-5D4C-4495-AD70-DADDEE74CF09}">
      <dgm:prSet phldrT="[Text]" custT="1"/>
      <dgm:spPr/>
      <dgm:t>
        <a:bodyPr/>
        <a:lstStyle/>
        <a:p>
          <a:pPr algn="ctr">
            <a:lnSpc>
              <a:spcPct val="80000"/>
            </a:lnSpc>
            <a:spcAft>
              <a:spcPts val="0"/>
            </a:spcAft>
          </a:pPr>
          <a:r>
            <a:rPr lang="en-US" sz="2000" b="1" dirty="0">
              <a:latin typeface="Arial Narrow" panose="020B0606020202030204" pitchFamily="34" charset="0"/>
            </a:rPr>
            <a:t>PUNCH</a:t>
          </a:r>
        </a:p>
        <a:p>
          <a:pPr algn="ctr">
            <a:lnSpc>
              <a:spcPct val="80000"/>
            </a:lnSpc>
            <a:spcAft>
              <a:spcPts val="0"/>
            </a:spcAft>
          </a:pPr>
          <a:r>
            <a:rPr lang="en-US" sz="2000" b="1" dirty="0">
              <a:latin typeface="Arial Narrow" panose="020B0606020202030204" pitchFamily="34" charset="0"/>
            </a:rPr>
            <a:t> Mission Team</a:t>
          </a:r>
        </a:p>
      </dgm:t>
    </dgm:pt>
    <dgm:pt modelId="{019099E0-29C4-4245-8724-D2BB549D423A}" type="parTrans" cxnId="{B67AFA2E-EADB-405D-A03B-8A515C1B14B4}">
      <dgm:prSet/>
      <dgm:spPr/>
      <dgm:t>
        <a:bodyPr/>
        <a:lstStyle/>
        <a:p>
          <a:endParaRPr lang="en-US"/>
        </a:p>
      </dgm:t>
    </dgm:pt>
    <dgm:pt modelId="{10EF44AB-D6BB-4694-BD03-F20267C5B7E6}" type="sibTrans" cxnId="{B67AFA2E-EADB-405D-A03B-8A515C1B14B4}">
      <dgm:prSet/>
      <dgm:spPr/>
      <dgm:t>
        <a:bodyPr/>
        <a:lstStyle/>
        <a:p>
          <a:endParaRPr lang="en-US"/>
        </a:p>
      </dgm:t>
    </dgm:pt>
    <dgm:pt modelId="{6ACAA492-0D5F-482C-B251-51FCDA6E17FC}">
      <dgm:prSet phldrT="[Text]" custT="1"/>
      <dgm:spPr/>
      <dgm:t>
        <a:bodyPr/>
        <a:lstStyle/>
        <a:p>
          <a:pPr algn="ctr">
            <a:lnSpc>
              <a:spcPct val="90000"/>
            </a:lnSpc>
            <a:spcAft>
              <a:spcPts val="0"/>
            </a:spcAft>
          </a:pPr>
          <a:r>
            <a:rPr lang="en-US" sz="2000" b="1" dirty="0">
              <a:highlight>
                <a:srgbClr val="FFFF9E"/>
              </a:highlight>
              <a:latin typeface="Arial Narrow" panose="020B0606020202030204" pitchFamily="34" charset="0"/>
            </a:rPr>
            <a:t>PUNCH </a:t>
          </a:r>
        </a:p>
        <a:p>
          <a:pPr algn="ctr">
            <a:lnSpc>
              <a:spcPct val="90000"/>
            </a:lnSpc>
            <a:spcAft>
              <a:spcPts val="0"/>
            </a:spcAft>
          </a:pPr>
          <a:r>
            <a:rPr lang="en-US" sz="2000" b="1" dirty="0">
              <a:highlight>
                <a:srgbClr val="FFFF9E"/>
              </a:highlight>
              <a:latin typeface="Arial Narrow" panose="020B0606020202030204" pitchFamily="34" charset="0"/>
            </a:rPr>
            <a:t>Outreach &amp; Communications </a:t>
          </a:r>
        </a:p>
        <a:p>
          <a:pPr algn="ctr">
            <a:lnSpc>
              <a:spcPct val="90000"/>
            </a:lnSpc>
            <a:spcAft>
              <a:spcPts val="0"/>
            </a:spcAft>
          </a:pPr>
          <a:r>
            <a:rPr lang="en-US" sz="2000" b="1" dirty="0">
              <a:highlight>
                <a:srgbClr val="FFFF9E"/>
              </a:highlight>
              <a:latin typeface="Arial Narrow" panose="020B0606020202030204" pitchFamily="34" charset="0"/>
            </a:rPr>
            <a:t>Alliance (POCA)</a:t>
          </a:r>
        </a:p>
      </dgm:t>
    </dgm:pt>
    <dgm:pt modelId="{74C78100-BFC7-4DBD-B119-E04E6EC34D99}" type="parTrans" cxnId="{6E00E127-C45E-4196-951E-58F3C46CB27B}">
      <dgm:prSet/>
      <dgm:spPr/>
      <dgm:t>
        <a:bodyPr/>
        <a:lstStyle/>
        <a:p>
          <a:endParaRPr lang="en-US"/>
        </a:p>
      </dgm:t>
    </dgm:pt>
    <dgm:pt modelId="{286B70CD-AFB1-45CB-9E7F-52804295D81A}" type="sibTrans" cxnId="{6E00E127-C45E-4196-951E-58F3C46CB27B}">
      <dgm:prSet/>
      <dgm:spPr/>
      <dgm:t>
        <a:bodyPr/>
        <a:lstStyle/>
        <a:p>
          <a:endParaRPr lang="en-US"/>
        </a:p>
      </dgm:t>
    </dgm:pt>
    <dgm:pt modelId="{B0F8EF84-AD4B-44AA-8531-4FD0595037DC}">
      <dgm:prSet phldrT="[Text]" custT="1"/>
      <dgm:spPr/>
      <dgm:t>
        <a:bodyPr/>
        <a:lstStyle/>
        <a:p>
          <a:pPr algn="ctr">
            <a:lnSpc>
              <a:spcPct val="90000"/>
            </a:lnSpc>
            <a:spcAft>
              <a:spcPts val="0"/>
            </a:spcAft>
          </a:pPr>
          <a:r>
            <a:rPr lang="en-US" sz="2000" b="1" dirty="0">
              <a:highlight>
                <a:srgbClr val="C5E0B4"/>
              </a:highlight>
              <a:latin typeface="Arial Narrow" panose="020B0606020202030204" pitchFamily="34" charset="0"/>
            </a:rPr>
            <a:t>PUNCH Outreach</a:t>
          </a:r>
        </a:p>
        <a:p>
          <a:pPr algn="ctr">
            <a:lnSpc>
              <a:spcPct val="90000"/>
            </a:lnSpc>
            <a:spcAft>
              <a:spcPts val="0"/>
            </a:spcAft>
          </a:pPr>
          <a:r>
            <a:rPr lang="en-US" sz="2000" b="1" dirty="0">
              <a:highlight>
                <a:srgbClr val="C5E0B4"/>
              </a:highlight>
              <a:latin typeface="Arial Narrow" panose="020B0606020202030204" pitchFamily="34" charset="0"/>
            </a:rPr>
            <a:t>Core Consortium </a:t>
          </a:r>
        </a:p>
        <a:p>
          <a:pPr algn="ctr">
            <a:lnSpc>
              <a:spcPct val="90000"/>
            </a:lnSpc>
            <a:spcAft>
              <a:spcPts val="0"/>
            </a:spcAft>
          </a:pPr>
          <a:r>
            <a:rPr lang="en-US" sz="2000" b="1" dirty="0">
              <a:highlight>
                <a:srgbClr val="C5E0B4"/>
              </a:highlight>
              <a:latin typeface="Arial Narrow" panose="020B0606020202030204" pitchFamily="34" charset="0"/>
            </a:rPr>
            <a:t>(POCC)</a:t>
          </a:r>
        </a:p>
      </dgm:t>
    </dgm:pt>
    <dgm:pt modelId="{17805230-5371-4037-B85B-6CD3E5F5F752}" type="sibTrans" cxnId="{956AC5A3-4796-46E3-B06E-96A66201488B}">
      <dgm:prSet/>
      <dgm:spPr/>
      <dgm:t>
        <a:bodyPr/>
        <a:lstStyle/>
        <a:p>
          <a:endParaRPr lang="en-US"/>
        </a:p>
      </dgm:t>
    </dgm:pt>
    <dgm:pt modelId="{D35F2083-C5AF-4E27-9375-B01B6CC8D5B5}" type="parTrans" cxnId="{956AC5A3-4796-46E3-B06E-96A66201488B}">
      <dgm:prSet/>
      <dgm:spPr/>
      <dgm:t>
        <a:bodyPr/>
        <a:lstStyle/>
        <a:p>
          <a:endParaRPr lang="en-US"/>
        </a:p>
      </dgm:t>
    </dgm:pt>
    <dgm:pt modelId="{4652D3CC-8589-40AB-BEC7-5D1210AD349C}" type="pres">
      <dgm:prSet presAssocID="{73ED7D7A-AE98-4D3F-A96E-FE0137B4D391}" presName="composite" presStyleCnt="0">
        <dgm:presLayoutVars>
          <dgm:chMax val="5"/>
          <dgm:dir/>
          <dgm:resizeHandles val="exact"/>
        </dgm:presLayoutVars>
      </dgm:prSet>
      <dgm:spPr/>
    </dgm:pt>
    <dgm:pt modelId="{FEBDACCC-93A9-4A43-B621-952B85011377}" type="pres">
      <dgm:prSet presAssocID="{2ACAC1C1-5D4C-4495-AD70-DADDEE74CF09}" presName="circle1" presStyleLbl="lnNode1" presStyleIdx="0" presStyleCnt="3"/>
      <dgm:spPr>
        <a:solidFill>
          <a:srgbClr val="FFE699"/>
        </a:solidFill>
      </dgm:spPr>
    </dgm:pt>
    <dgm:pt modelId="{1F698717-7339-4DE7-80A0-34BA158DFCF6}" type="pres">
      <dgm:prSet presAssocID="{2ACAC1C1-5D4C-4495-AD70-DADDEE74CF09}" presName="text1" presStyleLbl="revTx" presStyleIdx="0" presStyleCnt="3" custScaleX="81285" custLinFactNeighborX="-28572" custLinFactNeighborY="7548">
        <dgm:presLayoutVars>
          <dgm:bulletEnabled val="1"/>
        </dgm:presLayoutVars>
      </dgm:prSet>
      <dgm:spPr/>
    </dgm:pt>
    <dgm:pt modelId="{E9E845E8-6B8D-494A-9E7A-1BBE7274D3FF}" type="pres">
      <dgm:prSet presAssocID="{2ACAC1C1-5D4C-4495-AD70-DADDEE74CF09}" presName="line1" presStyleLbl="callout" presStyleIdx="0" presStyleCnt="6" custLinFactY="-100000" custLinFactNeighborY="-137069"/>
      <dgm:spPr>
        <a:ln>
          <a:solidFill>
            <a:schemeClr val="tx1"/>
          </a:solidFill>
          <a:headEnd type="none" w="med" len="med"/>
          <a:tailEnd type="triangle" w="med" len="med"/>
        </a:ln>
      </dgm:spPr>
    </dgm:pt>
    <dgm:pt modelId="{01A53DCC-82D0-49A4-959C-A66D8E48B47C}" type="pres">
      <dgm:prSet presAssocID="{2ACAC1C1-5D4C-4495-AD70-DADDEE74CF09}" presName="d1" presStyleLbl="callout" presStyleIdx="1" presStyleCnt="6" custScaleX="97004" custScaleY="103749" custLinFactNeighborX="133" custLinFactNeighborY="-1341"/>
      <dgm:spPr>
        <a:ln>
          <a:solidFill>
            <a:schemeClr val="tx1"/>
          </a:solidFill>
          <a:headEnd type="oval" w="med" len="med"/>
          <a:tailEnd type="oval" w="med" len="med"/>
        </a:ln>
      </dgm:spPr>
    </dgm:pt>
    <dgm:pt modelId="{21BE7E4A-2139-4368-A5C2-B8848D78F9B8}" type="pres">
      <dgm:prSet presAssocID="{B0F8EF84-AD4B-44AA-8531-4FD0595037DC}" presName="circle2" presStyleLbl="lnNode1" presStyleIdx="1" presStyleCnt="3"/>
      <dgm:spPr>
        <a:solidFill>
          <a:srgbClr val="C5E0B4"/>
        </a:solidFill>
      </dgm:spPr>
    </dgm:pt>
    <dgm:pt modelId="{A72EEDB0-E1C6-4041-B195-2310CE7E0DA9}" type="pres">
      <dgm:prSet presAssocID="{B0F8EF84-AD4B-44AA-8531-4FD0595037DC}" presName="text2" presStyleLbl="revTx" presStyleIdx="1" presStyleCnt="3" custScaleX="159541" custLinFactNeighborX="-4937" custLinFactNeighborY="21955">
        <dgm:presLayoutVars>
          <dgm:bulletEnabled val="1"/>
        </dgm:presLayoutVars>
      </dgm:prSet>
      <dgm:spPr/>
    </dgm:pt>
    <dgm:pt modelId="{3EE4077D-9578-4CC9-904C-F15921DF9EDD}" type="pres">
      <dgm:prSet presAssocID="{B0F8EF84-AD4B-44AA-8531-4FD0595037DC}" presName="line2" presStyleLbl="callout" presStyleIdx="2" presStyleCnt="6"/>
      <dgm:spPr>
        <a:ln>
          <a:solidFill>
            <a:schemeClr val="tx1"/>
          </a:solidFill>
          <a:headEnd type="none" w="med" len="med"/>
          <a:tailEnd type="triangle" w="med" len="med"/>
        </a:ln>
      </dgm:spPr>
    </dgm:pt>
    <dgm:pt modelId="{2E855E67-29D7-4BD7-9D62-818B835F85F3}" type="pres">
      <dgm:prSet presAssocID="{B0F8EF84-AD4B-44AA-8531-4FD0595037DC}" presName="d2" presStyleLbl="callout" presStyleIdx="3" presStyleCnt="6"/>
      <dgm:spPr>
        <a:ln>
          <a:solidFill>
            <a:schemeClr val="tx1"/>
          </a:solidFill>
          <a:headEnd type="oval" w="med" len="med"/>
          <a:tailEnd type="oval" w="med" len="med"/>
        </a:ln>
      </dgm:spPr>
    </dgm:pt>
    <dgm:pt modelId="{F019BC16-114B-4884-A2B1-2C7EFBF12EE3}" type="pres">
      <dgm:prSet presAssocID="{6ACAA492-0D5F-482C-B251-51FCDA6E17FC}" presName="circle3" presStyleLbl="lnNode1" presStyleIdx="2" presStyleCnt="3"/>
      <dgm:spPr>
        <a:solidFill>
          <a:srgbClr val="FFFFB9"/>
        </a:solidFill>
      </dgm:spPr>
    </dgm:pt>
    <dgm:pt modelId="{ED2A2973-34F2-4422-88E4-A8F1A7B66BAC}" type="pres">
      <dgm:prSet presAssocID="{6ACAA492-0D5F-482C-B251-51FCDA6E17FC}" presName="text3" presStyleLbl="revTx" presStyleIdx="2" presStyleCnt="3" custScaleX="127046" custLinFactNeighborX="9539" custLinFactNeighborY="23697">
        <dgm:presLayoutVars>
          <dgm:bulletEnabled val="1"/>
        </dgm:presLayoutVars>
      </dgm:prSet>
      <dgm:spPr/>
    </dgm:pt>
    <dgm:pt modelId="{8E9CACDB-1370-45CF-A317-67895721723F}" type="pres">
      <dgm:prSet presAssocID="{6ACAA492-0D5F-482C-B251-51FCDA6E17FC}" presName="line3" presStyleLbl="callout" presStyleIdx="4" presStyleCnt="6" custLinFactNeighborX="36000" custLinFactNeighborY="-33867"/>
      <dgm:spPr>
        <a:ln>
          <a:solidFill>
            <a:schemeClr val="tx1"/>
          </a:solidFill>
          <a:headEnd type="none" w="med" len="med"/>
          <a:tailEnd type="triangle" w="med" len="med"/>
        </a:ln>
      </dgm:spPr>
    </dgm:pt>
    <dgm:pt modelId="{D87D96A9-03A1-43DE-ACAA-6FD7965DB94E}" type="pres">
      <dgm:prSet presAssocID="{6ACAA492-0D5F-482C-B251-51FCDA6E17FC}" presName="d3" presStyleLbl="callout" presStyleIdx="5" presStyleCnt="6" custScaleX="112870" custScaleY="101033" custLinFactNeighborX="9432"/>
      <dgm:spPr>
        <a:ln>
          <a:solidFill>
            <a:schemeClr val="tx1"/>
          </a:solidFill>
          <a:headEnd type="oval" w="med" len="med"/>
          <a:tailEnd type="oval" w="med" len="med"/>
        </a:ln>
      </dgm:spPr>
    </dgm:pt>
  </dgm:ptLst>
  <dgm:cxnLst>
    <dgm:cxn modelId="{6D7B8F25-4400-422E-8B94-87E9A05B81BE}" type="presOf" srcId="{2ACAC1C1-5D4C-4495-AD70-DADDEE74CF09}" destId="{1F698717-7339-4DE7-80A0-34BA158DFCF6}" srcOrd="0" destOrd="0" presId="urn:microsoft.com/office/officeart/2005/8/layout/target1"/>
    <dgm:cxn modelId="{6E00E127-C45E-4196-951E-58F3C46CB27B}" srcId="{73ED7D7A-AE98-4D3F-A96E-FE0137B4D391}" destId="{6ACAA492-0D5F-482C-B251-51FCDA6E17FC}" srcOrd="2" destOrd="0" parTransId="{74C78100-BFC7-4DBD-B119-E04E6EC34D99}" sibTransId="{286B70CD-AFB1-45CB-9E7F-52804295D81A}"/>
    <dgm:cxn modelId="{B67AFA2E-EADB-405D-A03B-8A515C1B14B4}" srcId="{73ED7D7A-AE98-4D3F-A96E-FE0137B4D391}" destId="{2ACAC1C1-5D4C-4495-AD70-DADDEE74CF09}" srcOrd="0" destOrd="0" parTransId="{019099E0-29C4-4245-8724-D2BB549D423A}" sibTransId="{10EF44AB-D6BB-4694-BD03-F20267C5B7E6}"/>
    <dgm:cxn modelId="{6E4AAE71-1F14-4A7A-9AEB-318F86F718E4}" type="presOf" srcId="{B0F8EF84-AD4B-44AA-8531-4FD0595037DC}" destId="{A72EEDB0-E1C6-4041-B195-2310CE7E0DA9}" srcOrd="0" destOrd="0" presId="urn:microsoft.com/office/officeart/2005/8/layout/target1"/>
    <dgm:cxn modelId="{55B5938B-EA95-4186-9BE0-20DDD86B6898}" type="presOf" srcId="{6ACAA492-0D5F-482C-B251-51FCDA6E17FC}" destId="{ED2A2973-34F2-4422-88E4-A8F1A7B66BAC}" srcOrd="0" destOrd="0" presId="urn:microsoft.com/office/officeart/2005/8/layout/target1"/>
    <dgm:cxn modelId="{1B814F8C-1933-4727-A5C8-44DCC1507338}" type="presOf" srcId="{73ED7D7A-AE98-4D3F-A96E-FE0137B4D391}" destId="{4652D3CC-8589-40AB-BEC7-5D1210AD349C}" srcOrd="0" destOrd="0" presId="urn:microsoft.com/office/officeart/2005/8/layout/target1"/>
    <dgm:cxn modelId="{956AC5A3-4796-46E3-B06E-96A66201488B}" srcId="{73ED7D7A-AE98-4D3F-A96E-FE0137B4D391}" destId="{B0F8EF84-AD4B-44AA-8531-4FD0595037DC}" srcOrd="1" destOrd="0" parTransId="{D35F2083-C5AF-4E27-9375-B01B6CC8D5B5}" sibTransId="{17805230-5371-4037-B85B-6CD3E5F5F752}"/>
    <dgm:cxn modelId="{9AA97FEF-8AA7-499E-92BE-E57D1BAEE54F}" type="presParOf" srcId="{4652D3CC-8589-40AB-BEC7-5D1210AD349C}" destId="{FEBDACCC-93A9-4A43-B621-952B85011377}" srcOrd="0" destOrd="0" presId="urn:microsoft.com/office/officeart/2005/8/layout/target1"/>
    <dgm:cxn modelId="{1FE2EFD5-F9B5-4F57-AF40-5764D02FFBF9}" type="presParOf" srcId="{4652D3CC-8589-40AB-BEC7-5D1210AD349C}" destId="{1F698717-7339-4DE7-80A0-34BA158DFCF6}" srcOrd="1" destOrd="0" presId="urn:microsoft.com/office/officeart/2005/8/layout/target1"/>
    <dgm:cxn modelId="{997964AC-AC6C-43BD-9D44-FFDE265439BC}" type="presParOf" srcId="{4652D3CC-8589-40AB-BEC7-5D1210AD349C}" destId="{E9E845E8-6B8D-494A-9E7A-1BBE7274D3FF}" srcOrd="2" destOrd="0" presId="urn:microsoft.com/office/officeart/2005/8/layout/target1"/>
    <dgm:cxn modelId="{3BC13A0A-3A10-4076-9CEB-F3E400241475}" type="presParOf" srcId="{4652D3CC-8589-40AB-BEC7-5D1210AD349C}" destId="{01A53DCC-82D0-49A4-959C-A66D8E48B47C}" srcOrd="3" destOrd="0" presId="urn:microsoft.com/office/officeart/2005/8/layout/target1"/>
    <dgm:cxn modelId="{DE9FC007-20F7-4B52-978C-030DD340B25F}" type="presParOf" srcId="{4652D3CC-8589-40AB-BEC7-5D1210AD349C}" destId="{21BE7E4A-2139-4368-A5C2-B8848D78F9B8}" srcOrd="4" destOrd="0" presId="urn:microsoft.com/office/officeart/2005/8/layout/target1"/>
    <dgm:cxn modelId="{233DAECA-6A62-49C2-B67E-FC7D8167C1C0}" type="presParOf" srcId="{4652D3CC-8589-40AB-BEC7-5D1210AD349C}" destId="{A72EEDB0-E1C6-4041-B195-2310CE7E0DA9}" srcOrd="5" destOrd="0" presId="urn:microsoft.com/office/officeart/2005/8/layout/target1"/>
    <dgm:cxn modelId="{46A77D99-B98C-4DC4-A274-52DE89CF49FD}" type="presParOf" srcId="{4652D3CC-8589-40AB-BEC7-5D1210AD349C}" destId="{3EE4077D-9578-4CC9-904C-F15921DF9EDD}" srcOrd="6" destOrd="0" presId="urn:microsoft.com/office/officeart/2005/8/layout/target1"/>
    <dgm:cxn modelId="{EB26A5E6-ACB0-4177-A0B5-20BBD362FAD6}" type="presParOf" srcId="{4652D3CC-8589-40AB-BEC7-5D1210AD349C}" destId="{2E855E67-29D7-4BD7-9D62-818B835F85F3}" srcOrd="7" destOrd="0" presId="urn:microsoft.com/office/officeart/2005/8/layout/target1"/>
    <dgm:cxn modelId="{140368BF-1BD9-490D-904C-F18ACD9220A6}" type="presParOf" srcId="{4652D3CC-8589-40AB-BEC7-5D1210AD349C}" destId="{F019BC16-114B-4884-A2B1-2C7EFBF12EE3}" srcOrd="8" destOrd="0" presId="urn:microsoft.com/office/officeart/2005/8/layout/target1"/>
    <dgm:cxn modelId="{4DC98C29-F6FB-4B32-A58C-87EAFBF4FB26}" type="presParOf" srcId="{4652D3CC-8589-40AB-BEC7-5D1210AD349C}" destId="{ED2A2973-34F2-4422-88E4-A8F1A7B66BAC}" srcOrd="9" destOrd="0" presId="urn:microsoft.com/office/officeart/2005/8/layout/target1"/>
    <dgm:cxn modelId="{35D83298-24D8-453D-ACA7-68B1EB7D93CA}" type="presParOf" srcId="{4652D3CC-8589-40AB-BEC7-5D1210AD349C}" destId="{8E9CACDB-1370-45CF-A317-67895721723F}" srcOrd="10" destOrd="0" presId="urn:microsoft.com/office/officeart/2005/8/layout/target1"/>
    <dgm:cxn modelId="{EDB53311-C617-4DBB-BE72-B665CEAE1395}" type="presParOf" srcId="{4652D3CC-8589-40AB-BEC7-5D1210AD349C}" destId="{D87D96A9-03A1-43DE-ACAA-6FD7965DB94E}"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E8BC7D-BD8A-4BCD-B8FE-A762492AF5D8}" type="doc">
      <dgm:prSet loTypeId="urn:microsoft.com/office/officeart/2005/8/layout/cycle4" loCatId="matrix" qsTypeId="urn:microsoft.com/office/officeart/2005/8/quickstyle/simple1" qsCatId="simple" csTypeId="urn:microsoft.com/office/officeart/2005/8/colors/accent0_1" csCatId="mainScheme" phldr="1"/>
      <dgm:spPr/>
      <dgm:t>
        <a:bodyPr/>
        <a:lstStyle/>
        <a:p>
          <a:endParaRPr lang="en-US"/>
        </a:p>
      </dgm:t>
    </dgm:pt>
    <dgm:pt modelId="{F3CE4EC9-6750-4027-AAC3-F8EAFC943FF2}">
      <dgm:prSet phldrT="[Text]" custT="1"/>
      <dgm:spPr>
        <a:solidFill>
          <a:srgbClr val="FCE0B6"/>
        </a:solidFill>
      </dgm:spPr>
      <dgm:t>
        <a:bodyPr/>
        <a:lstStyle/>
        <a:p>
          <a:pPr>
            <a:lnSpc>
              <a:spcPct val="85000"/>
            </a:lnSpc>
            <a:spcAft>
              <a:spcPts val="1800"/>
            </a:spcAft>
          </a:pPr>
          <a:r>
            <a:rPr lang="en-US" sz="1800" b="1" dirty="0"/>
            <a:t>Fostering: </a:t>
          </a:r>
          <a:r>
            <a:rPr lang="en-US" sz="1800" b="0" dirty="0"/>
            <a:t>Curiosity  Well-being Inspiration Confidence STEM Learning </a:t>
          </a:r>
        </a:p>
        <a:p>
          <a:pPr>
            <a:lnSpc>
              <a:spcPct val="90000"/>
            </a:lnSpc>
            <a:spcAft>
              <a:spcPts val="1800"/>
            </a:spcAft>
          </a:pPr>
          <a:endParaRPr lang="en-US" sz="1800" b="0" dirty="0"/>
        </a:p>
      </dgm:t>
    </dgm:pt>
    <dgm:pt modelId="{0F0E88C5-D27F-4312-B4BC-7BF68F14EF8F}" type="parTrans" cxnId="{A4B8B2A8-3623-4248-9862-586F39D26545}">
      <dgm:prSet/>
      <dgm:spPr/>
      <dgm:t>
        <a:bodyPr/>
        <a:lstStyle/>
        <a:p>
          <a:endParaRPr lang="en-US"/>
        </a:p>
      </dgm:t>
    </dgm:pt>
    <dgm:pt modelId="{D8945095-4B39-44D8-B808-8797C6AB7C16}" type="sibTrans" cxnId="{A4B8B2A8-3623-4248-9862-586F39D26545}">
      <dgm:prSet/>
      <dgm:spPr/>
      <dgm:t>
        <a:bodyPr/>
        <a:lstStyle/>
        <a:p>
          <a:endParaRPr lang="en-US"/>
        </a:p>
      </dgm:t>
    </dgm:pt>
    <dgm:pt modelId="{585266A1-1C49-4FC5-BB2E-BBC1C4F007B6}">
      <dgm:prSet phldrT="[Text]"/>
      <dgm:spPr>
        <a:solidFill>
          <a:srgbClr val="FCE0B6">
            <a:alpha val="90000"/>
          </a:srgbClr>
        </a:solidFill>
      </dgm:spPr>
      <dgm:t>
        <a:bodyPr/>
        <a:lstStyle/>
        <a:p>
          <a:pPr>
            <a:lnSpc>
              <a:spcPct val="80000"/>
            </a:lnSpc>
            <a:spcAft>
              <a:spcPts val="0"/>
            </a:spcAft>
            <a:buNone/>
          </a:pPr>
          <a:r>
            <a:rPr lang="en-US" sz="1800" b="1" dirty="0"/>
            <a:t>  D. PERSONAL</a:t>
          </a:r>
        </a:p>
      </dgm:t>
    </dgm:pt>
    <dgm:pt modelId="{173CE7F7-F8DC-4BB2-8B12-E1838951E3E4}" type="parTrans" cxnId="{80EB87B5-A42D-4A2A-B504-E9F40CCC1E4D}">
      <dgm:prSet/>
      <dgm:spPr/>
      <dgm:t>
        <a:bodyPr/>
        <a:lstStyle/>
        <a:p>
          <a:endParaRPr lang="en-US"/>
        </a:p>
      </dgm:t>
    </dgm:pt>
    <dgm:pt modelId="{ADF49B58-5E30-4CAF-8BA7-6D8C4A31446B}" type="sibTrans" cxnId="{80EB87B5-A42D-4A2A-B504-E9F40CCC1E4D}">
      <dgm:prSet/>
      <dgm:spPr/>
      <dgm:t>
        <a:bodyPr/>
        <a:lstStyle/>
        <a:p>
          <a:endParaRPr lang="en-US"/>
        </a:p>
      </dgm:t>
    </dgm:pt>
    <dgm:pt modelId="{C4F4F49D-B51B-46A5-86F7-88963B2D1D3A}">
      <dgm:prSet phldrT="[Text]" custT="1"/>
      <dgm:spPr>
        <a:solidFill>
          <a:srgbClr val="F8ECBC"/>
        </a:solidFill>
      </dgm:spPr>
      <dgm:t>
        <a:bodyPr/>
        <a:lstStyle/>
        <a:p>
          <a:pPr>
            <a:lnSpc>
              <a:spcPct val="80000"/>
            </a:lnSpc>
            <a:spcAft>
              <a:spcPts val="1200"/>
            </a:spcAft>
          </a:pPr>
          <a:r>
            <a:rPr lang="en-US" sz="1800" b="1" dirty="0"/>
            <a:t>1. PUNCH</a:t>
          </a:r>
          <a:r>
            <a:rPr lang="en-US" sz="1800" b="0" dirty="0"/>
            <a:t> </a:t>
          </a:r>
          <a:r>
            <a:rPr lang="en-US" sz="1600" b="0" dirty="0"/>
            <a:t>Science, data, and SMEs*</a:t>
          </a:r>
        </a:p>
        <a:p>
          <a:pPr>
            <a:lnSpc>
              <a:spcPct val="80000"/>
            </a:lnSpc>
            <a:spcAft>
              <a:spcPts val="1200"/>
            </a:spcAft>
          </a:pPr>
          <a:r>
            <a:rPr lang="en-US" sz="1800" b="1" dirty="0"/>
            <a:t>2. PUNCH</a:t>
          </a:r>
          <a:r>
            <a:rPr lang="en-US" sz="1800" b="0" dirty="0"/>
            <a:t> Outreach Plan </a:t>
          </a:r>
          <a:r>
            <a:rPr lang="en-US" sz="1600" b="0" dirty="0"/>
            <a:t>Partners, Products &amp; Events</a:t>
          </a:r>
        </a:p>
        <a:p>
          <a:pPr>
            <a:lnSpc>
              <a:spcPct val="85000"/>
            </a:lnSpc>
            <a:spcAft>
              <a:spcPts val="1200"/>
            </a:spcAft>
          </a:pPr>
          <a:endParaRPr lang="en-US" sz="1800" b="1" dirty="0"/>
        </a:p>
      </dgm:t>
    </dgm:pt>
    <dgm:pt modelId="{2FE5C369-CDC1-4FE5-BA33-E9A94AA06687}" type="parTrans" cxnId="{F51AFF12-EA72-488B-9AEB-6D9B35911DB7}">
      <dgm:prSet/>
      <dgm:spPr/>
      <dgm:t>
        <a:bodyPr/>
        <a:lstStyle/>
        <a:p>
          <a:endParaRPr lang="en-US"/>
        </a:p>
      </dgm:t>
    </dgm:pt>
    <dgm:pt modelId="{40108530-CCB2-421C-92CD-5CC4AE3CD605}" type="sibTrans" cxnId="{F51AFF12-EA72-488B-9AEB-6D9B35911DB7}">
      <dgm:prSet/>
      <dgm:spPr/>
      <dgm:t>
        <a:bodyPr/>
        <a:lstStyle/>
        <a:p>
          <a:endParaRPr lang="en-US"/>
        </a:p>
      </dgm:t>
    </dgm:pt>
    <dgm:pt modelId="{40A15440-7FA7-409D-BE17-BB2FB8A40FBA}">
      <dgm:prSet phldrT="[Text]"/>
      <dgm:spPr>
        <a:solidFill>
          <a:srgbClr val="F8ECBC">
            <a:alpha val="90000"/>
          </a:srgbClr>
        </a:solidFill>
      </dgm:spPr>
      <dgm:t>
        <a:bodyPr/>
        <a:lstStyle/>
        <a:p>
          <a:pPr>
            <a:lnSpc>
              <a:spcPct val="80000"/>
            </a:lnSpc>
            <a:buNone/>
          </a:pPr>
          <a:r>
            <a:rPr lang="en-US" b="1" dirty="0"/>
            <a:t>    A. MISSION   ATTRIBUTES</a:t>
          </a:r>
        </a:p>
      </dgm:t>
    </dgm:pt>
    <dgm:pt modelId="{BC9D53C0-7B08-43A1-8A92-A01EF5F5C09A}" type="parTrans" cxnId="{02B4F929-EF6C-4C6C-91AF-887DDACD5AFD}">
      <dgm:prSet/>
      <dgm:spPr/>
      <dgm:t>
        <a:bodyPr/>
        <a:lstStyle/>
        <a:p>
          <a:endParaRPr lang="en-US"/>
        </a:p>
      </dgm:t>
    </dgm:pt>
    <dgm:pt modelId="{D0A482C8-A096-4832-8232-053AF9FB74FD}" type="sibTrans" cxnId="{02B4F929-EF6C-4C6C-91AF-887DDACD5AFD}">
      <dgm:prSet/>
      <dgm:spPr/>
      <dgm:t>
        <a:bodyPr/>
        <a:lstStyle/>
        <a:p>
          <a:endParaRPr lang="en-US"/>
        </a:p>
      </dgm:t>
    </dgm:pt>
    <dgm:pt modelId="{5BFDA938-B68A-4887-87D6-194D85AAD289}">
      <dgm:prSet phldrT="[Text]" custT="1"/>
      <dgm:spPr>
        <a:solidFill>
          <a:schemeClr val="accent4">
            <a:lumMod val="60000"/>
            <a:lumOff val="40000"/>
          </a:schemeClr>
        </a:solidFill>
      </dgm:spPr>
      <dgm:t>
        <a:bodyPr/>
        <a:lstStyle/>
        <a:p>
          <a:pPr algn="ctr">
            <a:lnSpc>
              <a:spcPct val="90000"/>
            </a:lnSpc>
            <a:spcBef>
              <a:spcPts val="1200"/>
            </a:spcBef>
            <a:spcAft>
              <a:spcPts val="600"/>
            </a:spcAft>
          </a:pPr>
          <a:endParaRPr lang="en-US" sz="1700" dirty="0"/>
        </a:p>
        <a:p>
          <a:pPr algn="ctr">
            <a:lnSpc>
              <a:spcPct val="85000"/>
            </a:lnSpc>
            <a:spcBef>
              <a:spcPts val="0"/>
            </a:spcBef>
            <a:spcAft>
              <a:spcPts val="1200"/>
            </a:spcAft>
          </a:pPr>
          <a:endParaRPr lang="en-US" sz="1100" dirty="0"/>
        </a:p>
        <a:p>
          <a:pPr algn="ctr">
            <a:lnSpc>
              <a:spcPct val="85000"/>
            </a:lnSpc>
            <a:spcBef>
              <a:spcPts val="0"/>
            </a:spcBef>
            <a:spcAft>
              <a:spcPts val="1200"/>
            </a:spcAft>
          </a:pPr>
          <a:r>
            <a:rPr lang="en-US" sz="1800" i="1" dirty="0"/>
            <a:t>Space Weather </a:t>
          </a:r>
          <a:r>
            <a:rPr lang="en-US" sz="1800" dirty="0"/>
            <a:t>Monitoring </a:t>
          </a:r>
        </a:p>
        <a:p>
          <a:pPr algn="ctr">
            <a:lnSpc>
              <a:spcPct val="80000"/>
            </a:lnSpc>
            <a:spcBef>
              <a:spcPts val="0"/>
            </a:spcBef>
            <a:spcAft>
              <a:spcPts val="0"/>
            </a:spcAft>
          </a:pPr>
          <a:r>
            <a:rPr lang="en-US" sz="1800" b="1" dirty="0"/>
            <a:t>Diverse Public Engagement in Heliophysics</a:t>
          </a:r>
        </a:p>
        <a:p>
          <a:pPr algn="ctr">
            <a:lnSpc>
              <a:spcPct val="80000"/>
            </a:lnSpc>
            <a:spcBef>
              <a:spcPts val="0"/>
            </a:spcBef>
            <a:spcAft>
              <a:spcPts val="1200"/>
            </a:spcAft>
          </a:pPr>
          <a:endParaRPr lang="en-US" sz="1800" b="1" dirty="0"/>
        </a:p>
      </dgm:t>
    </dgm:pt>
    <dgm:pt modelId="{FEFC9E5B-DF85-4B56-BB43-AE788BFAD45D}" type="parTrans" cxnId="{91FAD773-FFE5-404E-A87F-EA3700966A25}">
      <dgm:prSet/>
      <dgm:spPr/>
      <dgm:t>
        <a:bodyPr/>
        <a:lstStyle/>
        <a:p>
          <a:endParaRPr lang="en-US"/>
        </a:p>
      </dgm:t>
    </dgm:pt>
    <dgm:pt modelId="{530E3E0B-4C7B-4308-B276-852A2F38B25E}" type="sibTrans" cxnId="{91FAD773-FFE5-404E-A87F-EA3700966A25}">
      <dgm:prSet/>
      <dgm:spPr/>
      <dgm:t>
        <a:bodyPr/>
        <a:lstStyle/>
        <a:p>
          <a:endParaRPr lang="en-US"/>
        </a:p>
      </dgm:t>
    </dgm:pt>
    <dgm:pt modelId="{2BFB70E3-9E9C-4C26-8EBC-5E7B93DD2BD6}">
      <dgm:prSet phldrT="[Text]"/>
      <dgm:spPr>
        <a:solidFill>
          <a:schemeClr val="accent4">
            <a:lumMod val="60000"/>
            <a:lumOff val="40000"/>
            <a:alpha val="90000"/>
          </a:schemeClr>
        </a:solidFill>
      </dgm:spPr>
      <dgm:t>
        <a:bodyPr/>
        <a:lstStyle/>
        <a:p>
          <a:pPr>
            <a:lnSpc>
              <a:spcPct val="80000"/>
            </a:lnSpc>
            <a:buNone/>
          </a:pPr>
          <a:r>
            <a:rPr lang="en-US" b="1" dirty="0"/>
            <a:t>    B. SOCIETAL RELEVANCE</a:t>
          </a:r>
        </a:p>
      </dgm:t>
    </dgm:pt>
    <dgm:pt modelId="{7976C7D3-D1F7-4F49-9374-51D435AE916B}" type="parTrans" cxnId="{80EF7073-FC54-4BF6-AB73-39CF659D8468}">
      <dgm:prSet/>
      <dgm:spPr/>
      <dgm:t>
        <a:bodyPr/>
        <a:lstStyle/>
        <a:p>
          <a:endParaRPr lang="en-US"/>
        </a:p>
      </dgm:t>
    </dgm:pt>
    <dgm:pt modelId="{E4026A9F-07AA-4C51-9BDF-4CF142035BFC}" type="sibTrans" cxnId="{80EF7073-FC54-4BF6-AB73-39CF659D8468}">
      <dgm:prSet/>
      <dgm:spPr/>
      <dgm:t>
        <a:bodyPr/>
        <a:lstStyle/>
        <a:p>
          <a:endParaRPr lang="en-US"/>
        </a:p>
      </dgm:t>
    </dgm:pt>
    <dgm:pt modelId="{B1756174-E8FD-460E-8B39-7109561E922C}">
      <dgm:prSet phldrT="[Text]" custT="1"/>
      <dgm:spPr>
        <a:solidFill>
          <a:srgbClr val="FFFF8B"/>
        </a:solidFill>
      </dgm:spPr>
      <dgm:t>
        <a:bodyPr/>
        <a:lstStyle/>
        <a:p>
          <a:pPr algn="ctr">
            <a:spcBef>
              <a:spcPts val="1200"/>
            </a:spcBef>
            <a:spcAft>
              <a:spcPts val="0"/>
            </a:spcAft>
          </a:pPr>
          <a:endParaRPr lang="en-US" sz="1900" dirty="0"/>
        </a:p>
        <a:p>
          <a:pPr algn="ctr">
            <a:spcBef>
              <a:spcPts val="1200"/>
            </a:spcBef>
            <a:spcAft>
              <a:spcPts val="0"/>
            </a:spcAft>
          </a:pPr>
          <a:endParaRPr lang="en-US" sz="1800" dirty="0"/>
        </a:p>
        <a:p>
          <a:pPr algn="ctr">
            <a:spcBef>
              <a:spcPts val="600"/>
            </a:spcBef>
            <a:spcAft>
              <a:spcPts val="0"/>
            </a:spcAft>
          </a:pPr>
          <a:r>
            <a:rPr lang="en-US" sz="1800" b="1" dirty="0"/>
            <a:t>Honoring: </a:t>
          </a:r>
          <a:r>
            <a:rPr lang="en-US" sz="1800" dirty="0"/>
            <a:t>Places </a:t>
          </a:r>
        </a:p>
        <a:p>
          <a:pPr algn="ctr">
            <a:spcBef>
              <a:spcPts val="1200"/>
            </a:spcBef>
            <a:spcAft>
              <a:spcPts val="0"/>
            </a:spcAft>
          </a:pPr>
          <a:r>
            <a:rPr lang="en-US" sz="1800" dirty="0"/>
            <a:t>Stories Artforms</a:t>
          </a:r>
        </a:p>
        <a:p>
          <a:pPr algn="ctr">
            <a:spcBef>
              <a:spcPts val="1200"/>
            </a:spcBef>
            <a:spcAft>
              <a:spcPts val="0"/>
            </a:spcAft>
          </a:pPr>
          <a:r>
            <a:rPr lang="en-US" sz="1800" dirty="0"/>
            <a:t>Ancestors</a:t>
          </a:r>
        </a:p>
        <a:p>
          <a:pPr algn="ctr">
            <a:spcBef>
              <a:spcPts val="3000"/>
            </a:spcBef>
            <a:spcAft>
              <a:spcPts val="0"/>
            </a:spcAft>
          </a:pPr>
          <a:r>
            <a:rPr lang="en-US" sz="1800" dirty="0"/>
            <a:t>Languages</a:t>
          </a:r>
        </a:p>
      </dgm:t>
    </dgm:pt>
    <dgm:pt modelId="{9FF30C0A-ABCC-466C-A6B5-ADABD184DFF3}" type="parTrans" cxnId="{AB7CD68C-9D4C-4F17-9F86-D89D7241DBE7}">
      <dgm:prSet/>
      <dgm:spPr/>
      <dgm:t>
        <a:bodyPr/>
        <a:lstStyle/>
        <a:p>
          <a:endParaRPr lang="en-US"/>
        </a:p>
      </dgm:t>
    </dgm:pt>
    <dgm:pt modelId="{AAD07553-447F-46C2-BD66-CA0453730FE7}" type="sibTrans" cxnId="{AB7CD68C-9D4C-4F17-9F86-D89D7241DBE7}">
      <dgm:prSet/>
      <dgm:spPr/>
      <dgm:t>
        <a:bodyPr/>
        <a:lstStyle/>
        <a:p>
          <a:endParaRPr lang="en-US"/>
        </a:p>
      </dgm:t>
    </dgm:pt>
    <dgm:pt modelId="{D98D5681-3428-4415-9A21-CF81FB14ED94}">
      <dgm:prSet phldrT="[Text]"/>
      <dgm:spPr>
        <a:solidFill>
          <a:srgbClr val="FFFF8B">
            <a:alpha val="90000"/>
          </a:srgbClr>
        </a:solidFill>
      </dgm:spPr>
      <dgm:t>
        <a:bodyPr/>
        <a:lstStyle/>
        <a:p>
          <a:pPr>
            <a:lnSpc>
              <a:spcPct val="80000"/>
            </a:lnSpc>
            <a:spcAft>
              <a:spcPts val="0"/>
            </a:spcAft>
            <a:buNone/>
          </a:pPr>
          <a:r>
            <a:rPr lang="en-US" b="1" dirty="0"/>
            <a:t>  C. CULTURAL</a:t>
          </a:r>
        </a:p>
      </dgm:t>
    </dgm:pt>
    <dgm:pt modelId="{A8342BDE-502D-4417-9CF9-75B93A4B517B}" type="parTrans" cxnId="{1CBF9781-8C19-4F4D-ABB8-B1155AD33E1C}">
      <dgm:prSet/>
      <dgm:spPr/>
      <dgm:t>
        <a:bodyPr/>
        <a:lstStyle/>
        <a:p>
          <a:endParaRPr lang="en-US"/>
        </a:p>
      </dgm:t>
    </dgm:pt>
    <dgm:pt modelId="{C36115FB-30EE-439F-AEB6-9AD94BA1E44D}" type="sibTrans" cxnId="{1CBF9781-8C19-4F4D-ABB8-B1155AD33E1C}">
      <dgm:prSet/>
      <dgm:spPr/>
      <dgm:t>
        <a:bodyPr/>
        <a:lstStyle/>
        <a:p>
          <a:endParaRPr lang="en-US"/>
        </a:p>
      </dgm:t>
    </dgm:pt>
    <dgm:pt modelId="{F5002216-D662-4265-BE3F-DE234D9B4B1B}">
      <dgm:prSet phldrT="[Text]"/>
      <dgm:spPr>
        <a:solidFill>
          <a:srgbClr val="FFFF8B">
            <a:alpha val="90000"/>
          </a:srgbClr>
        </a:solidFill>
      </dgm:spPr>
      <dgm:t>
        <a:bodyPr/>
        <a:lstStyle/>
        <a:p>
          <a:pPr>
            <a:lnSpc>
              <a:spcPct val="80000"/>
            </a:lnSpc>
            <a:spcAft>
              <a:spcPts val="0"/>
            </a:spcAft>
            <a:buNone/>
          </a:pPr>
          <a:r>
            <a:rPr lang="en-US" b="1" dirty="0"/>
            <a:t>  RELEVANCE</a:t>
          </a:r>
        </a:p>
      </dgm:t>
    </dgm:pt>
    <dgm:pt modelId="{45753EAD-8001-407F-AA42-7A94709BFFE5}" type="parTrans" cxnId="{5A930C35-BB4F-4B5F-A59F-E694900EEF06}">
      <dgm:prSet/>
      <dgm:spPr/>
      <dgm:t>
        <a:bodyPr/>
        <a:lstStyle/>
        <a:p>
          <a:endParaRPr lang="en-US"/>
        </a:p>
      </dgm:t>
    </dgm:pt>
    <dgm:pt modelId="{D61EF26A-FF67-4FC3-9D3F-9761A533CDD7}" type="sibTrans" cxnId="{5A930C35-BB4F-4B5F-A59F-E694900EEF06}">
      <dgm:prSet/>
      <dgm:spPr/>
      <dgm:t>
        <a:bodyPr/>
        <a:lstStyle/>
        <a:p>
          <a:endParaRPr lang="en-US"/>
        </a:p>
      </dgm:t>
    </dgm:pt>
    <dgm:pt modelId="{B9B73388-0094-4946-B382-134BEF8E747A}">
      <dgm:prSet phldrT="[Text]"/>
      <dgm:spPr>
        <a:solidFill>
          <a:srgbClr val="FCE0B6">
            <a:alpha val="90000"/>
          </a:srgbClr>
        </a:solidFill>
      </dgm:spPr>
      <dgm:t>
        <a:bodyPr/>
        <a:lstStyle/>
        <a:p>
          <a:pPr>
            <a:lnSpc>
              <a:spcPct val="80000"/>
            </a:lnSpc>
            <a:spcAft>
              <a:spcPts val="0"/>
            </a:spcAft>
            <a:buNone/>
          </a:pPr>
          <a:r>
            <a:rPr lang="en-US" sz="1800" b="1" dirty="0"/>
            <a:t>  RELEVANCE </a:t>
          </a:r>
        </a:p>
      </dgm:t>
    </dgm:pt>
    <dgm:pt modelId="{942A03D1-5619-46DB-9E3C-F137D0DE231B}" type="parTrans" cxnId="{092A4D33-3B78-45A6-9956-C5C343D30819}">
      <dgm:prSet/>
      <dgm:spPr/>
      <dgm:t>
        <a:bodyPr/>
        <a:lstStyle/>
        <a:p>
          <a:endParaRPr lang="en-US"/>
        </a:p>
      </dgm:t>
    </dgm:pt>
    <dgm:pt modelId="{1F3976E2-F9A0-4572-BAFE-0E8CE344E1BB}" type="sibTrans" cxnId="{092A4D33-3B78-45A6-9956-C5C343D30819}">
      <dgm:prSet/>
      <dgm:spPr/>
      <dgm:t>
        <a:bodyPr/>
        <a:lstStyle/>
        <a:p>
          <a:endParaRPr lang="en-US"/>
        </a:p>
      </dgm:t>
    </dgm:pt>
    <dgm:pt modelId="{5B348AE5-7992-4D7D-B3FC-B37E50EA9016}" type="pres">
      <dgm:prSet presAssocID="{68E8BC7D-BD8A-4BCD-B8FE-A762492AF5D8}" presName="cycleMatrixDiagram" presStyleCnt="0">
        <dgm:presLayoutVars>
          <dgm:chMax val="1"/>
          <dgm:dir/>
          <dgm:animLvl val="lvl"/>
          <dgm:resizeHandles val="exact"/>
        </dgm:presLayoutVars>
      </dgm:prSet>
      <dgm:spPr/>
    </dgm:pt>
    <dgm:pt modelId="{5E179913-0C14-453D-909B-6D7A20AB58FF}" type="pres">
      <dgm:prSet presAssocID="{68E8BC7D-BD8A-4BCD-B8FE-A762492AF5D8}" presName="children" presStyleCnt="0"/>
      <dgm:spPr/>
    </dgm:pt>
    <dgm:pt modelId="{0AA570D3-DF74-491F-873E-C17E4C507538}" type="pres">
      <dgm:prSet presAssocID="{68E8BC7D-BD8A-4BCD-B8FE-A762492AF5D8}" presName="child1group" presStyleCnt="0"/>
      <dgm:spPr/>
    </dgm:pt>
    <dgm:pt modelId="{DC468D39-1058-4369-A4B3-C0415FD0E740}" type="pres">
      <dgm:prSet presAssocID="{68E8BC7D-BD8A-4BCD-B8FE-A762492AF5D8}" presName="child1" presStyleLbl="bgAcc1" presStyleIdx="0" presStyleCnt="4"/>
      <dgm:spPr/>
    </dgm:pt>
    <dgm:pt modelId="{73BB474B-BAFF-44FA-9019-0D79C1CEAE3C}" type="pres">
      <dgm:prSet presAssocID="{68E8BC7D-BD8A-4BCD-B8FE-A762492AF5D8}" presName="child1Text" presStyleLbl="bgAcc1" presStyleIdx="0" presStyleCnt="4">
        <dgm:presLayoutVars>
          <dgm:bulletEnabled val="1"/>
        </dgm:presLayoutVars>
      </dgm:prSet>
      <dgm:spPr/>
    </dgm:pt>
    <dgm:pt modelId="{964AB67E-48EC-48EE-9262-57C50C22FC54}" type="pres">
      <dgm:prSet presAssocID="{68E8BC7D-BD8A-4BCD-B8FE-A762492AF5D8}" presName="child2group" presStyleCnt="0"/>
      <dgm:spPr/>
    </dgm:pt>
    <dgm:pt modelId="{DCDB35A0-655C-41B8-B86A-236A4FAB8DAA}" type="pres">
      <dgm:prSet presAssocID="{68E8BC7D-BD8A-4BCD-B8FE-A762492AF5D8}" presName="child2" presStyleLbl="bgAcc1" presStyleIdx="1" presStyleCnt="4"/>
      <dgm:spPr/>
    </dgm:pt>
    <dgm:pt modelId="{49269C69-C305-4744-BDF0-E14FA33F6D7C}" type="pres">
      <dgm:prSet presAssocID="{68E8BC7D-BD8A-4BCD-B8FE-A762492AF5D8}" presName="child2Text" presStyleLbl="bgAcc1" presStyleIdx="1" presStyleCnt="4">
        <dgm:presLayoutVars>
          <dgm:bulletEnabled val="1"/>
        </dgm:presLayoutVars>
      </dgm:prSet>
      <dgm:spPr/>
    </dgm:pt>
    <dgm:pt modelId="{FF07F51A-4993-4E1F-A35C-45A07574CA98}" type="pres">
      <dgm:prSet presAssocID="{68E8BC7D-BD8A-4BCD-B8FE-A762492AF5D8}" presName="child3group" presStyleCnt="0"/>
      <dgm:spPr/>
    </dgm:pt>
    <dgm:pt modelId="{AE5823D7-2CDE-49CA-A099-CF46A9E0D808}" type="pres">
      <dgm:prSet presAssocID="{68E8BC7D-BD8A-4BCD-B8FE-A762492AF5D8}" presName="child3" presStyleLbl="bgAcc1" presStyleIdx="2" presStyleCnt="4"/>
      <dgm:spPr/>
    </dgm:pt>
    <dgm:pt modelId="{0FC961C8-D75A-4125-9C13-0C32F5DABE67}" type="pres">
      <dgm:prSet presAssocID="{68E8BC7D-BD8A-4BCD-B8FE-A762492AF5D8}" presName="child3Text" presStyleLbl="bgAcc1" presStyleIdx="2" presStyleCnt="4">
        <dgm:presLayoutVars>
          <dgm:bulletEnabled val="1"/>
        </dgm:presLayoutVars>
      </dgm:prSet>
      <dgm:spPr/>
    </dgm:pt>
    <dgm:pt modelId="{9ED97A1C-9D1A-4F3C-97E2-1189CE9EE112}" type="pres">
      <dgm:prSet presAssocID="{68E8BC7D-BD8A-4BCD-B8FE-A762492AF5D8}" presName="child4group" presStyleCnt="0"/>
      <dgm:spPr/>
    </dgm:pt>
    <dgm:pt modelId="{7749CEED-8D21-47C3-8EE8-30DCA3EBEF77}" type="pres">
      <dgm:prSet presAssocID="{68E8BC7D-BD8A-4BCD-B8FE-A762492AF5D8}" presName="child4" presStyleLbl="bgAcc1" presStyleIdx="3" presStyleCnt="4"/>
      <dgm:spPr/>
    </dgm:pt>
    <dgm:pt modelId="{6846BC42-B34A-4517-AC94-3338255FEC66}" type="pres">
      <dgm:prSet presAssocID="{68E8BC7D-BD8A-4BCD-B8FE-A762492AF5D8}" presName="child4Text" presStyleLbl="bgAcc1" presStyleIdx="3" presStyleCnt="4">
        <dgm:presLayoutVars>
          <dgm:bulletEnabled val="1"/>
        </dgm:presLayoutVars>
      </dgm:prSet>
      <dgm:spPr/>
    </dgm:pt>
    <dgm:pt modelId="{766F4AA8-059B-484F-AC27-7A06DBE9233A}" type="pres">
      <dgm:prSet presAssocID="{68E8BC7D-BD8A-4BCD-B8FE-A762492AF5D8}" presName="childPlaceholder" presStyleCnt="0"/>
      <dgm:spPr/>
    </dgm:pt>
    <dgm:pt modelId="{14C5DD4E-545A-4AA5-B28F-DD67B30B4CA9}" type="pres">
      <dgm:prSet presAssocID="{68E8BC7D-BD8A-4BCD-B8FE-A762492AF5D8}" presName="circle" presStyleCnt="0"/>
      <dgm:spPr/>
    </dgm:pt>
    <dgm:pt modelId="{1C52E8C9-0EC6-4142-873F-2334B041D1E2}" type="pres">
      <dgm:prSet presAssocID="{68E8BC7D-BD8A-4BCD-B8FE-A762492AF5D8}" presName="quadrant1" presStyleLbl="node1" presStyleIdx="0" presStyleCnt="4">
        <dgm:presLayoutVars>
          <dgm:chMax val="1"/>
          <dgm:bulletEnabled val="1"/>
        </dgm:presLayoutVars>
      </dgm:prSet>
      <dgm:spPr/>
    </dgm:pt>
    <dgm:pt modelId="{E62F6E3A-3442-4DD9-9052-FE4E177E6334}" type="pres">
      <dgm:prSet presAssocID="{68E8BC7D-BD8A-4BCD-B8FE-A762492AF5D8}" presName="quadrant2" presStyleLbl="node1" presStyleIdx="1" presStyleCnt="4">
        <dgm:presLayoutVars>
          <dgm:chMax val="1"/>
          <dgm:bulletEnabled val="1"/>
        </dgm:presLayoutVars>
      </dgm:prSet>
      <dgm:spPr/>
    </dgm:pt>
    <dgm:pt modelId="{646A5598-86BE-4537-8381-2CD14D29B2F6}" type="pres">
      <dgm:prSet presAssocID="{68E8BC7D-BD8A-4BCD-B8FE-A762492AF5D8}" presName="quadrant3" presStyleLbl="node1" presStyleIdx="2" presStyleCnt="4">
        <dgm:presLayoutVars>
          <dgm:chMax val="1"/>
          <dgm:bulletEnabled val="1"/>
        </dgm:presLayoutVars>
      </dgm:prSet>
      <dgm:spPr/>
    </dgm:pt>
    <dgm:pt modelId="{1FB3A79E-1DE1-4092-95D7-156EFD9DB3F8}" type="pres">
      <dgm:prSet presAssocID="{68E8BC7D-BD8A-4BCD-B8FE-A762492AF5D8}" presName="quadrant4" presStyleLbl="node1" presStyleIdx="3" presStyleCnt="4">
        <dgm:presLayoutVars>
          <dgm:chMax val="1"/>
          <dgm:bulletEnabled val="1"/>
        </dgm:presLayoutVars>
      </dgm:prSet>
      <dgm:spPr/>
    </dgm:pt>
    <dgm:pt modelId="{5855B352-8DBB-49A7-A966-6C15237644C6}" type="pres">
      <dgm:prSet presAssocID="{68E8BC7D-BD8A-4BCD-B8FE-A762492AF5D8}" presName="quadrantPlaceholder" presStyleCnt="0"/>
      <dgm:spPr/>
    </dgm:pt>
    <dgm:pt modelId="{BADB4D1A-7259-46FA-BE3C-5E419F51DB69}" type="pres">
      <dgm:prSet presAssocID="{68E8BC7D-BD8A-4BCD-B8FE-A762492AF5D8}" presName="center1" presStyleLbl="fgShp" presStyleIdx="0" presStyleCnt="2"/>
      <dgm:spPr/>
    </dgm:pt>
    <dgm:pt modelId="{D310079B-64C7-46F0-BB6B-57D573A11C33}" type="pres">
      <dgm:prSet presAssocID="{68E8BC7D-BD8A-4BCD-B8FE-A762492AF5D8}" presName="center2" presStyleLbl="fgShp" presStyleIdx="1" presStyleCnt="2"/>
      <dgm:spPr/>
    </dgm:pt>
  </dgm:ptLst>
  <dgm:cxnLst>
    <dgm:cxn modelId="{70D48603-B71C-4A29-8CB9-27B12B701F26}" type="presOf" srcId="{F5002216-D662-4265-BE3F-DE234D9B4B1B}" destId="{6846BC42-B34A-4517-AC94-3338255FEC66}" srcOrd="1" destOrd="1" presId="urn:microsoft.com/office/officeart/2005/8/layout/cycle4"/>
    <dgm:cxn modelId="{F51AFF12-EA72-488B-9AEB-6D9B35911DB7}" srcId="{68E8BC7D-BD8A-4BCD-B8FE-A762492AF5D8}" destId="{C4F4F49D-B51B-46A5-86F7-88963B2D1D3A}" srcOrd="1" destOrd="0" parTransId="{2FE5C369-CDC1-4FE5-BA33-E9A94AA06687}" sibTransId="{40108530-CCB2-421C-92CD-5CC4AE3CD605}"/>
    <dgm:cxn modelId="{87293E22-C742-4CF9-986F-71515C8BF00D}" type="presOf" srcId="{C4F4F49D-B51B-46A5-86F7-88963B2D1D3A}" destId="{E62F6E3A-3442-4DD9-9052-FE4E177E6334}" srcOrd="0" destOrd="0" presId="urn:microsoft.com/office/officeart/2005/8/layout/cycle4"/>
    <dgm:cxn modelId="{5E951B24-EEA1-4599-80BC-56B22BE93A09}" type="presOf" srcId="{40A15440-7FA7-409D-BE17-BB2FB8A40FBA}" destId="{49269C69-C305-4744-BDF0-E14FA33F6D7C}" srcOrd="1" destOrd="0" presId="urn:microsoft.com/office/officeart/2005/8/layout/cycle4"/>
    <dgm:cxn modelId="{02B4F929-EF6C-4C6C-91AF-887DDACD5AFD}" srcId="{C4F4F49D-B51B-46A5-86F7-88963B2D1D3A}" destId="{40A15440-7FA7-409D-BE17-BB2FB8A40FBA}" srcOrd="0" destOrd="0" parTransId="{BC9D53C0-7B08-43A1-8A92-A01EF5F5C09A}" sibTransId="{D0A482C8-A096-4832-8232-053AF9FB74FD}"/>
    <dgm:cxn modelId="{092A4D33-3B78-45A6-9956-C5C343D30819}" srcId="{F3CE4EC9-6750-4027-AAC3-F8EAFC943FF2}" destId="{B9B73388-0094-4946-B382-134BEF8E747A}" srcOrd="1" destOrd="0" parTransId="{942A03D1-5619-46DB-9E3C-F137D0DE231B}" sibTransId="{1F3976E2-F9A0-4572-BAFE-0E8CE344E1BB}"/>
    <dgm:cxn modelId="{5A930C35-BB4F-4B5F-A59F-E694900EEF06}" srcId="{B1756174-E8FD-460E-8B39-7109561E922C}" destId="{F5002216-D662-4265-BE3F-DE234D9B4B1B}" srcOrd="1" destOrd="0" parTransId="{45753EAD-8001-407F-AA42-7A94709BFFE5}" sibTransId="{D61EF26A-FF67-4FC3-9D3F-9761A533CDD7}"/>
    <dgm:cxn modelId="{3C67873C-5941-47FF-BFEA-1E4BF13C0AA1}" type="presOf" srcId="{B1756174-E8FD-460E-8B39-7109561E922C}" destId="{1FB3A79E-1DE1-4092-95D7-156EFD9DB3F8}" srcOrd="0" destOrd="0" presId="urn:microsoft.com/office/officeart/2005/8/layout/cycle4"/>
    <dgm:cxn modelId="{0A583240-AC57-4244-BAB9-D3C65E303DC3}" type="presOf" srcId="{585266A1-1C49-4FC5-BB2E-BBC1C4F007B6}" destId="{DC468D39-1058-4369-A4B3-C0415FD0E740}" srcOrd="0" destOrd="0" presId="urn:microsoft.com/office/officeart/2005/8/layout/cycle4"/>
    <dgm:cxn modelId="{15D27C41-067D-4246-8CF3-1F44C023F3C8}" type="presOf" srcId="{68E8BC7D-BD8A-4BCD-B8FE-A762492AF5D8}" destId="{5B348AE5-7992-4D7D-B3FC-B37E50EA9016}" srcOrd="0" destOrd="0" presId="urn:microsoft.com/office/officeart/2005/8/layout/cycle4"/>
    <dgm:cxn modelId="{A5C0BB4E-8706-49CD-8AA0-8AF887EAEC76}" type="presOf" srcId="{585266A1-1C49-4FC5-BB2E-BBC1C4F007B6}" destId="{73BB474B-BAFF-44FA-9019-0D79C1CEAE3C}" srcOrd="1" destOrd="0" presId="urn:microsoft.com/office/officeart/2005/8/layout/cycle4"/>
    <dgm:cxn modelId="{0759056F-F541-4162-894E-D8E037508B50}" type="presOf" srcId="{5BFDA938-B68A-4887-87D6-194D85AAD289}" destId="{646A5598-86BE-4537-8381-2CD14D29B2F6}" srcOrd="0" destOrd="0" presId="urn:microsoft.com/office/officeart/2005/8/layout/cycle4"/>
    <dgm:cxn modelId="{15392A4F-0170-493B-B2EF-2DB67C0E59B4}" type="presOf" srcId="{F5002216-D662-4265-BE3F-DE234D9B4B1B}" destId="{7749CEED-8D21-47C3-8EE8-30DCA3EBEF77}" srcOrd="0" destOrd="1" presId="urn:microsoft.com/office/officeart/2005/8/layout/cycle4"/>
    <dgm:cxn modelId="{80EF7073-FC54-4BF6-AB73-39CF659D8468}" srcId="{5BFDA938-B68A-4887-87D6-194D85AAD289}" destId="{2BFB70E3-9E9C-4C26-8EBC-5E7B93DD2BD6}" srcOrd="0" destOrd="0" parTransId="{7976C7D3-D1F7-4F49-9374-51D435AE916B}" sibTransId="{E4026A9F-07AA-4C51-9BDF-4CF142035BFC}"/>
    <dgm:cxn modelId="{91FAD773-FFE5-404E-A87F-EA3700966A25}" srcId="{68E8BC7D-BD8A-4BCD-B8FE-A762492AF5D8}" destId="{5BFDA938-B68A-4887-87D6-194D85AAD289}" srcOrd="2" destOrd="0" parTransId="{FEFC9E5B-DF85-4B56-BB43-AE788BFAD45D}" sibTransId="{530E3E0B-4C7B-4308-B276-852A2F38B25E}"/>
    <dgm:cxn modelId="{1CBF9781-8C19-4F4D-ABB8-B1155AD33E1C}" srcId="{B1756174-E8FD-460E-8B39-7109561E922C}" destId="{D98D5681-3428-4415-9A21-CF81FB14ED94}" srcOrd="0" destOrd="0" parTransId="{A8342BDE-502D-4417-9CF9-75B93A4B517B}" sibTransId="{C36115FB-30EE-439F-AEB6-9AD94BA1E44D}"/>
    <dgm:cxn modelId="{AB7CD68C-9D4C-4F17-9F86-D89D7241DBE7}" srcId="{68E8BC7D-BD8A-4BCD-B8FE-A762492AF5D8}" destId="{B1756174-E8FD-460E-8B39-7109561E922C}" srcOrd="3" destOrd="0" parTransId="{9FF30C0A-ABCC-466C-A6B5-ADABD184DFF3}" sibTransId="{AAD07553-447F-46C2-BD66-CA0453730FE7}"/>
    <dgm:cxn modelId="{48B2EF9E-54EF-4A38-9AD9-EDC04C0FF830}" type="presOf" srcId="{2BFB70E3-9E9C-4C26-8EBC-5E7B93DD2BD6}" destId="{0FC961C8-D75A-4125-9C13-0C32F5DABE67}" srcOrd="1" destOrd="0" presId="urn:microsoft.com/office/officeart/2005/8/layout/cycle4"/>
    <dgm:cxn modelId="{A4B8B2A8-3623-4248-9862-586F39D26545}" srcId="{68E8BC7D-BD8A-4BCD-B8FE-A762492AF5D8}" destId="{F3CE4EC9-6750-4027-AAC3-F8EAFC943FF2}" srcOrd="0" destOrd="0" parTransId="{0F0E88C5-D27F-4312-B4BC-7BF68F14EF8F}" sibTransId="{D8945095-4B39-44D8-B808-8797C6AB7C16}"/>
    <dgm:cxn modelId="{2854CDA9-DA4B-40BF-8AC0-EE85BA4FB3DB}" type="presOf" srcId="{B9B73388-0094-4946-B382-134BEF8E747A}" destId="{73BB474B-BAFF-44FA-9019-0D79C1CEAE3C}" srcOrd="1" destOrd="1" presId="urn:microsoft.com/office/officeart/2005/8/layout/cycle4"/>
    <dgm:cxn modelId="{EF6A60AE-BD3A-4DFD-BE20-625860F15B35}" type="presOf" srcId="{D98D5681-3428-4415-9A21-CF81FB14ED94}" destId="{6846BC42-B34A-4517-AC94-3338255FEC66}" srcOrd="1" destOrd="0" presId="urn:microsoft.com/office/officeart/2005/8/layout/cycle4"/>
    <dgm:cxn modelId="{888DC5AE-E7A4-4E5E-8FCF-AAD3BB017A6C}" type="presOf" srcId="{2BFB70E3-9E9C-4C26-8EBC-5E7B93DD2BD6}" destId="{AE5823D7-2CDE-49CA-A099-CF46A9E0D808}" srcOrd="0" destOrd="0" presId="urn:microsoft.com/office/officeart/2005/8/layout/cycle4"/>
    <dgm:cxn modelId="{80EB87B5-A42D-4A2A-B504-E9F40CCC1E4D}" srcId="{F3CE4EC9-6750-4027-AAC3-F8EAFC943FF2}" destId="{585266A1-1C49-4FC5-BB2E-BBC1C4F007B6}" srcOrd="0" destOrd="0" parTransId="{173CE7F7-F8DC-4BB2-8B12-E1838951E3E4}" sibTransId="{ADF49B58-5E30-4CAF-8BA7-6D8C4A31446B}"/>
    <dgm:cxn modelId="{95DC71CA-8B50-437E-9C77-A05030346270}" type="presOf" srcId="{40A15440-7FA7-409D-BE17-BB2FB8A40FBA}" destId="{DCDB35A0-655C-41B8-B86A-236A4FAB8DAA}" srcOrd="0" destOrd="0" presId="urn:microsoft.com/office/officeart/2005/8/layout/cycle4"/>
    <dgm:cxn modelId="{5583D1E9-0BEC-477D-826E-A1FA83D91153}" type="presOf" srcId="{F3CE4EC9-6750-4027-AAC3-F8EAFC943FF2}" destId="{1C52E8C9-0EC6-4142-873F-2334B041D1E2}" srcOrd="0" destOrd="0" presId="urn:microsoft.com/office/officeart/2005/8/layout/cycle4"/>
    <dgm:cxn modelId="{FC2F73FB-C06A-4C41-8676-7C41F0590747}" type="presOf" srcId="{D98D5681-3428-4415-9A21-CF81FB14ED94}" destId="{7749CEED-8D21-47C3-8EE8-30DCA3EBEF77}" srcOrd="0" destOrd="0" presId="urn:microsoft.com/office/officeart/2005/8/layout/cycle4"/>
    <dgm:cxn modelId="{A997A9FF-EA2A-48DD-95F7-DCB1132E6BCC}" type="presOf" srcId="{B9B73388-0094-4946-B382-134BEF8E747A}" destId="{DC468D39-1058-4369-A4B3-C0415FD0E740}" srcOrd="0" destOrd="1" presId="urn:microsoft.com/office/officeart/2005/8/layout/cycle4"/>
    <dgm:cxn modelId="{3A85F5FC-B04F-45B6-8E94-654FC6D9553C}" type="presParOf" srcId="{5B348AE5-7992-4D7D-B3FC-B37E50EA9016}" destId="{5E179913-0C14-453D-909B-6D7A20AB58FF}" srcOrd="0" destOrd="0" presId="urn:microsoft.com/office/officeart/2005/8/layout/cycle4"/>
    <dgm:cxn modelId="{040098C8-FC89-4416-A074-B4E2D5955FC3}" type="presParOf" srcId="{5E179913-0C14-453D-909B-6D7A20AB58FF}" destId="{0AA570D3-DF74-491F-873E-C17E4C507538}" srcOrd="0" destOrd="0" presId="urn:microsoft.com/office/officeart/2005/8/layout/cycle4"/>
    <dgm:cxn modelId="{EBD97BCC-602D-4CFB-9B16-E22E09540EB3}" type="presParOf" srcId="{0AA570D3-DF74-491F-873E-C17E4C507538}" destId="{DC468D39-1058-4369-A4B3-C0415FD0E740}" srcOrd="0" destOrd="0" presId="urn:microsoft.com/office/officeart/2005/8/layout/cycle4"/>
    <dgm:cxn modelId="{3CFA7B9A-8758-4458-9423-CB4120675A08}" type="presParOf" srcId="{0AA570D3-DF74-491F-873E-C17E4C507538}" destId="{73BB474B-BAFF-44FA-9019-0D79C1CEAE3C}" srcOrd="1" destOrd="0" presId="urn:microsoft.com/office/officeart/2005/8/layout/cycle4"/>
    <dgm:cxn modelId="{81F5F2BD-5263-4B43-A5A8-AF79CBAE0638}" type="presParOf" srcId="{5E179913-0C14-453D-909B-6D7A20AB58FF}" destId="{964AB67E-48EC-48EE-9262-57C50C22FC54}" srcOrd="1" destOrd="0" presId="urn:microsoft.com/office/officeart/2005/8/layout/cycle4"/>
    <dgm:cxn modelId="{00795C23-7F09-4B22-A9A8-D11D0AD0812C}" type="presParOf" srcId="{964AB67E-48EC-48EE-9262-57C50C22FC54}" destId="{DCDB35A0-655C-41B8-B86A-236A4FAB8DAA}" srcOrd="0" destOrd="0" presId="urn:microsoft.com/office/officeart/2005/8/layout/cycle4"/>
    <dgm:cxn modelId="{2E06BF19-2024-4479-93C2-EA2621B9D097}" type="presParOf" srcId="{964AB67E-48EC-48EE-9262-57C50C22FC54}" destId="{49269C69-C305-4744-BDF0-E14FA33F6D7C}" srcOrd="1" destOrd="0" presId="urn:microsoft.com/office/officeart/2005/8/layout/cycle4"/>
    <dgm:cxn modelId="{D8ACE4E4-4C11-43DA-9206-4FE0943BF786}" type="presParOf" srcId="{5E179913-0C14-453D-909B-6D7A20AB58FF}" destId="{FF07F51A-4993-4E1F-A35C-45A07574CA98}" srcOrd="2" destOrd="0" presId="urn:microsoft.com/office/officeart/2005/8/layout/cycle4"/>
    <dgm:cxn modelId="{B102DFE7-8B7F-4EC7-AAF8-66C281F6AB81}" type="presParOf" srcId="{FF07F51A-4993-4E1F-A35C-45A07574CA98}" destId="{AE5823D7-2CDE-49CA-A099-CF46A9E0D808}" srcOrd="0" destOrd="0" presId="urn:microsoft.com/office/officeart/2005/8/layout/cycle4"/>
    <dgm:cxn modelId="{D098C6E7-F6C7-44D9-A34D-999C62B7BDA4}" type="presParOf" srcId="{FF07F51A-4993-4E1F-A35C-45A07574CA98}" destId="{0FC961C8-D75A-4125-9C13-0C32F5DABE67}" srcOrd="1" destOrd="0" presId="urn:microsoft.com/office/officeart/2005/8/layout/cycle4"/>
    <dgm:cxn modelId="{D74658CC-375C-402A-AACA-442384581DC9}" type="presParOf" srcId="{5E179913-0C14-453D-909B-6D7A20AB58FF}" destId="{9ED97A1C-9D1A-4F3C-97E2-1189CE9EE112}" srcOrd="3" destOrd="0" presId="urn:microsoft.com/office/officeart/2005/8/layout/cycle4"/>
    <dgm:cxn modelId="{2825A92C-4070-4E90-8CDF-D3E16E074863}" type="presParOf" srcId="{9ED97A1C-9D1A-4F3C-97E2-1189CE9EE112}" destId="{7749CEED-8D21-47C3-8EE8-30DCA3EBEF77}" srcOrd="0" destOrd="0" presId="urn:microsoft.com/office/officeart/2005/8/layout/cycle4"/>
    <dgm:cxn modelId="{963128C1-5478-4731-B570-A8A954563C03}" type="presParOf" srcId="{9ED97A1C-9D1A-4F3C-97E2-1189CE9EE112}" destId="{6846BC42-B34A-4517-AC94-3338255FEC66}" srcOrd="1" destOrd="0" presId="urn:microsoft.com/office/officeart/2005/8/layout/cycle4"/>
    <dgm:cxn modelId="{F2947CFE-D5BC-4C25-AB92-709079ACA1E7}" type="presParOf" srcId="{5E179913-0C14-453D-909B-6D7A20AB58FF}" destId="{766F4AA8-059B-484F-AC27-7A06DBE9233A}" srcOrd="4" destOrd="0" presId="urn:microsoft.com/office/officeart/2005/8/layout/cycle4"/>
    <dgm:cxn modelId="{43002A26-93E1-460A-9C1A-4B4A1E61E9F1}" type="presParOf" srcId="{5B348AE5-7992-4D7D-B3FC-B37E50EA9016}" destId="{14C5DD4E-545A-4AA5-B28F-DD67B30B4CA9}" srcOrd="1" destOrd="0" presId="urn:microsoft.com/office/officeart/2005/8/layout/cycle4"/>
    <dgm:cxn modelId="{214372A1-1206-421C-951C-7D838106302B}" type="presParOf" srcId="{14C5DD4E-545A-4AA5-B28F-DD67B30B4CA9}" destId="{1C52E8C9-0EC6-4142-873F-2334B041D1E2}" srcOrd="0" destOrd="0" presId="urn:microsoft.com/office/officeart/2005/8/layout/cycle4"/>
    <dgm:cxn modelId="{FE6EC4C5-C49B-4D2D-AEEF-44CAD6C81A6D}" type="presParOf" srcId="{14C5DD4E-545A-4AA5-B28F-DD67B30B4CA9}" destId="{E62F6E3A-3442-4DD9-9052-FE4E177E6334}" srcOrd="1" destOrd="0" presId="urn:microsoft.com/office/officeart/2005/8/layout/cycle4"/>
    <dgm:cxn modelId="{7E9AF200-1ACF-4310-9D7F-3BCBDBCA1B9C}" type="presParOf" srcId="{14C5DD4E-545A-4AA5-B28F-DD67B30B4CA9}" destId="{646A5598-86BE-4537-8381-2CD14D29B2F6}" srcOrd="2" destOrd="0" presId="urn:microsoft.com/office/officeart/2005/8/layout/cycle4"/>
    <dgm:cxn modelId="{C2C8E568-C20A-48B3-BF3F-9BA548D5B337}" type="presParOf" srcId="{14C5DD4E-545A-4AA5-B28F-DD67B30B4CA9}" destId="{1FB3A79E-1DE1-4092-95D7-156EFD9DB3F8}" srcOrd="3" destOrd="0" presId="urn:microsoft.com/office/officeart/2005/8/layout/cycle4"/>
    <dgm:cxn modelId="{8A8F6A1A-03F9-4B55-80C4-9F6BC41A414D}" type="presParOf" srcId="{14C5DD4E-545A-4AA5-B28F-DD67B30B4CA9}" destId="{5855B352-8DBB-49A7-A966-6C15237644C6}" srcOrd="4" destOrd="0" presId="urn:microsoft.com/office/officeart/2005/8/layout/cycle4"/>
    <dgm:cxn modelId="{A8641FEF-8956-42DF-ADCC-F7EE5914459E}" type="presParOf" srcId="{5B348AE5-7992-4D7D-B3FC-B37E50EA9016}" destId="{BADB4D1A-7259-46FA-BE3C-5E419F51DB69}" srcOrd="2" destOrd="0" presId="urn:microsoft.com/office/officeart/2005/8/layout/cycle4"/>
    <dgm:cxn modelId="{534D7D5B-3475-4633-A5AD-9C6731272146}" type="presParOf" srcId="{5B348AE5-7992-4D7D-B3FC-B37E50EA9016}" destId="{D310079B-64C7-46F0-BB6B-57D573A11C3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26449-D6F6-4A99-A62D-9211D22656E3}">
      <dsp:nvSpPr>
        <dsp:cNvPr id="0" name=""/>
        <dsp:cNvSpPr/>
      </dsp:nvSpPr>
      <dsp:spPr>
        <a:xfrm>
          <a:off x="1213480" y="52224"/>
          <a:ext cx="2506799" cy="250679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lumMod val="10000"/>
                </a:schemeClr>
              </a:solidFill>
              <a:latin typeface="Arial Narrow" panose="020B0606020202030204" pitchFamily="34" charset="0"/>
            </a:rPr>
            <a:t>Needs of learners in the Southwest</a:t>
          </a:r>
        </a:p>
      </dsp:txBody>
      <dsp:txXfrm>
        <a:off x="1547720" y="490914"/>
        <a:ext cx="1838319" cy="1128059"/>
      </dsp:txXfrm>
    </dsp:sp>
    <dsp:sp modelId="{1AD04249-7BD6-4808-8791-22F95DCD4570}">
      <dsp:nvSpPr>
        <dsp:cNvPr id="0" name=""/>
        <dsp:cNvSpPr/>
      </dsp:nvSpPr>
      <dsp:spPr>
        <a:xfrm>
          <a:off x="2118017" y="1618974"/>
          <a:ext cx="2506799" cy="250679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lumMod val="10000"/>
                </a:schemeClr>
              </a:solidFill>
              <a:latin typeface="Arial Narrow" panose="020B0606020202030204" pitchFamily="34" charset="0"/>
            </a:rPr>
            <a:t>Strengths      of partner organizations</a:t>
          </a:r>
        </a:p>
      </dsp:txBody>
      <dsp:txXfrm>
        <a:off x="2884679" y="2266564"/>
        <a:ext cx="1504079" cy="1378739"/>
      </dsp:txXfrm>
    </dsp:sp>
    <dsp:sp modelId="{AAEA9C51-D4F0-4F67-B7A0-A4270CF01511}">
      <dsp:nvSpPr>
        <dsp:cNvPr id="0" name=""/>
        <dsp:cNvSpPr/>
      </dsp:nvSpPr>
      <dsp:spPr>
        <a:xfrm>
          <a:off x="308943" y="1618974"/>
          <a:ext cx="2506799" cy="250679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lumMod val="10000"/>
                </a:schemeClr>
              </a:solidFill>
              <a:latin typeface="Arial Narrow" panose="020B0606020202030204" pitchFamily="34" charset="0"/>
            </a:rPr>
            <a:t>Nature of PUNCH data &amp; science team</a:t>
          </a:r>
          <a:endParaRPr lang="en-US" sz="2000" b="1" kern="1200" dirty="0">
            <a:solidFill>
              <a:schemeClr val="accent4">
                <a:lumMod val="10000"/>
              </a:schemeClr>
            </a:solidFill>
          </a:endParaRPr>
        </a:p>
      </dsp:txBody>
      <dsp:txXfrm>
        <a:off x="545000" y="2266564"/>
        <a:ext cx="1504079" cy="13787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1FF98-8E3E-4EAA-ABBE-7D2FC2AA2C4E}">
      <dsp:nvSpPr>
        <dsp:cNvPr id="0" name=""/>
        <dsp:cNvSpPr/>
      </dsp:nvSpPr>
      <dsp:spPr>
        <a:xfrm>
          <a:off x="3027733" y="1798964"/>
          <a:ext cx="3001637" cy="2604241"/>
        </a:xfrm>
        <a:prstGeom prst="ellipse">
          <a:avLst/>
        </a:prstGeom>
        <a:solidFill>
          <a:srgbClr val="DADADA"/>
        </a:solidFill>
        <a:ln w="25400" cap="flat" cmpd="sng" algn="ctr">
          <a:solidFill>
            <a:schemeClr val="accent4">
              <a:lumMod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0"/>
            </a:spcAft>
            <a:buNone/>
          </a:pPr>
          <a:r>
            <a:rPr lang="en-US" sz="1800" b="1" kern="1200" dirty="0">
              <a:solidFill>
                <a:schemeClr val="accent4">
                  <a:lumMod val="10000"/>
                </a:schemeClr>
              </a:solidFill>
              <a:latin typeface="Arial Narrow" panose="020B0606020202030204" pitchFamily="34" charset="0"/>
            </a:rPr>
            <a:t>PUNCH “Bowl” of </a:t>
          </a:r>
        </a:p>
        <a:p>
          <a:pPr marL="0" lvl="0" indent="0" algn="ctr" defTabSz="800100">
            <a:lnSpc>
              <a:spcPct val="90000"/>
            </a:lnSpc>
            <a:spcBef>
              <a:spcPct val="0"/>
            </a:spcBef>
            <a:spcAft>
              <a:spcPts val="300"/>
            </a:spcAft>
            <a:buNone/>
          </a:pPr>
          <a:r>
            <a:rPr lang="en-US" sz="1800" b="1" kern="1200" dirty="0">
              <a:solidFill>
                <a:schemeClr val="accent4">
                  <a:lumMod val="10000"/>
                </a:schemeClr>
              </a:solidFill>
              <a:latin typeface="Arial Narrow" panose="020B0606020202030204" pitchFamily="34" charset="0"/>
            </a:rPr>
            <a:t>Outreach Resources</a:t>
          </a:r>
        </a:p>
        <a:p>
          <a:pPr marL="0" lvl="0" indent="0" algn="ctr" defTabSz="800100">
            <a:lnSpc>
              <a:spcPct val="90000"/>
            </a:lnSpc>
            <a:spcBef>
              <a:spcPct val="0"/>
            </a:spcBef>
            <a:spcAft>
              <a:spcPts val="400"/>
            </a:spcAft>
            <a:buNone/>
          </a:pPr>
          <a:r>
            <a:rPr lang="en-US" sz="1200" b="1" kern="1200" dirty="0">
              <a:solidFill>
                <a:schemeClr val="accent4">
                  <a:lumMod val="10000"/>
                </a:schemeClr>
              </a:solidFill>
              <a:latin typeface="Arial Narrow" panose="020B0606020202030204" pitchFamily="34" charset="0"/>
            </a:rPr>
            <a:t>[Multi-sensory, Multi-modal,      Multi-cultural, Multi-format]</a:t>
          </a:r>
        </a:p>
        <a:p>
          <a:pPr marL="0" lvl="0" indent="0" algn="ctr" defTabSz="800100">
            <a:lnSpc>
              <a:spcPct val="90000"/>
            </a:lnSpc>
            <a:spcBef>
              <a:spcPct val="0"/>
            </a:spcBef>
            <a:spcAft>
              <a:spcPts val="0"/>
            </a:spcAft>
            <a:buNone/>
          </a:pPr>
          <a:r>
            <a:rPr lang="en-US" sz="1200" b="1" kern="1200" dirty="0">
              <a:solidFill>
                <a:schemeClr val="accent4">
                  <a:lumMod val="10000"/>
                </a:schemeClr>
              </a:solidFill>
              <a:latin typeface="Arial Narrow" panose="020B0606020202030204" pitchFamily="34" charset="0"/>
            </a:rPr>
            <a:t>Planetarium Films (dome &amp; flat) </a:t>
          </a:r>
        </a:p>
        <a:p>
          <a:pPr marL="0" lvl="0" indent="0" algn="ctr" defTabSz="800100">
            <a:lnSpc>
              <a:spcPct val="90000"/>
            </a:lnSpc>
            <a:spcBef>
              <a:spcPct val="0"/>
            </a:spcBef>
            <a:spcAft>
              <a:spcPts val="0"/>
            </a:spcAft>
            <a:buNone/>
          </a:pPr>
          <a:r>
            <a:rPr lang="en-US" sz="1200" b="1" kern="1200" dirty="0">
              <a:solidFill>
                <a:schemeClr val="accent4">
                  <a:lumMod val="10000"/>
                </a:schemeClr>
              </a:solidFill>
              <a:latin typeface="Arial Narrow" panose="020B0606020202030204" pitchFamily="34" charset="0"/>
            </a:rPr>
            <a:t>STEM &amp; Art Activities Kinesthetic/Embodied Activities</a:t>
          </a:r>
        </a:p>
        <a:p>
          <a:pPr marL="0" lvl="0" indent="0" algn="ctr" defTabSz="800100">
            <a:lnSpc>
              <a:spcPct val="90000"/>
            </a:lnSpc>
            <a:spcBef>
              <a:spcPct val="0"/>
            </a:spcBef>
            <a:spcAft>
              <a:spcPts val="0"/>
            </a:spcAft>
            <a:buNone/>
          </a:pPr>
          <a:r>
            <a:rPr lang="en-US" sz="1200" b="1" kern="1200" dirty="0">
              <a:solidFill>
                <a:schemeClr val="accent4">
                  <a:lumMod val="10000"/>
                </a:schemeClr>
              </a:solidFill>
              <a:latin typeface="Arial Narrow" panose="020B0606020202030204" pitchFamily="34" charset="0"/>
            </a:rPr>
            <a:t>Tactile Objects &amp; Graphics</a:t>
          </a:r>
        </a:p>
        <a:p>
          <a:pPr marL="0" lvl="0" indent="0" algn="ctr" defTabSz="800100">
            <a:lnSpc>
              <a:spcPct val="90000"/>
            </a:lnSpc>
            <a:spcBef>
              <a:spcPct val="0"/>
            </a:spcBef>
            <a:spcAft>
              <a:spcPts val="0"/>
            </a:spcAft>
            <a:buNone/>
          </a:pPr>
          <a:r>
            <a:rPr lang="en-US" sz="1200" b="1" kern="1200" dirty="0">
              <a:solidFill>
                <a:schemeClr val="accent4">
                  <a:lumMod val="10000"/>
                </a:schemeClr>
              </a:solidFill>
              <a:latin typeface="Arial Narrow" panose="020B0606020202030204" pitchFamily="34" charset="0"/>
            </a:rPr>
            <a:t>Animations &amp; Interactives</a:t>
          </a:r>
        </a:p>
        <a:p>
          <a:pPr marL="0" lvl="0" indent="0" algn="ctr" defTabSz="800100">
            <a:lnSpc>
              <a:spcPct val="90000"/>
            </a:lnSpc>
            <a:spcBef>
              <a:spcPct val="0"/>
            </a:spcBef>
            <a:spcAft>
              <a:spcPts val="0"/>
            </a:spcAft>
            <a:buNone/>
          </a:pPr>
          <a:r>
            <a:rPr lang="en-US" sz="1200" b="1" kern="1200" dirty="0">
              <a:solidFill>
                <a:schemeClr val="accent4">
                  <a:lumMod val="10000"/>
                </a:schemeClr>
              </a:solidFill>
              <a:latin typeface="Arial Narrow" panose="020B0606020202030204" pitchFamily="34" charset="0"/>
            </a:rPr>
            <a:t>Sun Watching Kit Designs </a:t>
          </a:r>
        </a:p>
        <a:p>
          <a:pPr marL="0" lvl="0" indent="0" algn="ctr" defTabSz="800100">
            <a:lnSpc>
              <a:spcPct val="90000"/>
            </a:lnSpc>
            <a:spcBef>
              <a:spcPct val="0"/>
            </a:spcBef>
            <a:spcAft>
              <a:spcPts val="0"/>
            </a:spcAft>
            <a:buNone/>
          </a:pPr>
          <a:r>
            <a:rPr lang="en-US" sz="1200" b="1" kern="1200" dirty="0">
              <a:solidFill>
                <a:schemeClr val="accent4">
                  <a:lumMod val="10000"/>
                </a:schemeClr>
              </a:solidFill>
              <a:latin typeface="Arial Narrow" panose="020B0606020202030204" pitchFamily="34" charset="0"/>
            </a:rPr>
            <a:t>Event Planning Guides</a:t>
          </a:r>
        </a:p>
        <a:p>
          <a:pPr marL="0" lvl="0" indent="0" algn="ctr" defTabSz="800100">
            <a:lnSpc>
              <a:spcPct val="90000"/>
            </a:lnSpc>
            <a:spcBef>
              <a:spcPct val="0"/>
            </a:spcBef>
            <a:spcAft>
              <a:spcPts val="600"/>
            </a:spcAft>
            <a:buNone/>
          </a:pPr>
          <a:r>
            <a:rPr lang="en-US" sz="1200" b="1" kern="1200" dirty="0">
              <a:solidFill>
                <a:schemeClr val="accent4">
                  <a:lumMod val="10000"/>
                </a:schemeClr>
              </a:solidFill>
              <a:latin typeface="Arial Narrow" panose="020B0606020202030204" pitchFamily="34" charset="0"/>
            </a:rPr>
            <a:t>Leads to allied NASA resources</a:t>
          </a:r>
        </a:p>
        <a:p>
          <a:pPr marL="0" lvl="0" indent="0" algn="ctr" defTabSz="800100">
            <a:lnSpc>
              <a:spcPct val="90000"/>
            </a:lnSpc>
            <a:spcBef>
              <a:spcPct val="0"/>
            </a:spcBef>
            <a:spcAft>
              <a:spcPts val="200"/>
            </a:spcAft>
            <a:buNone/>
          </a:pPr>
          <a:endParaRPr lang="en-US" sz="100" b="1" kern="1200" dirty="0">
            <a:solidFill>
              <a:schemeClr val="accent4">
                <a:lumMod val="10000"/>
              </a:schemeClr>
            </a:solidFill>
          </a:endParaRPr>
        </a:p>
      </dsp:txBody>
      <dsp:txXfrm>
        <a:off x="3467313" y="2180346"/>
        <a:ext cx="2122477" cy="1841477"/>
      </dsp:txXfrm>
    </dsp:sp>
    <dsp:sp modelId="{E886A569-E477-4C52-96BC-8726F41CEBDB}">
      <dsp:nvSpPr>
        <dsp:cNvPr id="0" name=""/>
        <dsp:cNvSpPr/>
      </dsp:nvSpPr>
      <dsp:spPr>
        <a:xfrm rot="16205047">
          <a:off x="4252783" y="1264076"/>
          <a:ext cx="556206" cy="443196"/>
        </a:xfrm>
        <a:prstGeom prst="leftRightArrow">
          <a:avLst/>
        </a:prstGeom>
        <a:solidFill>
          <a:srgbClr val="C39BE1"/>
        </a:solidFill>
        <a:ln>
          <a:solidFill>
            <a:schemeClr val="accent4">
              <a:lumMod val="1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4319165" y="1419194"/>
        <a:ext cx="423247" cy="265918"/>
      </dsp:txXfrm>
    </dsp:sp>
    <dsp:sp modelId="{6C87A96F-966B-44FA-9507-2A5340359353}">
      <dsp:nvSpPr>
        <dsp:cNvPr id="0" name=""/>
        <dsp:cNvSpPr/>
      </dsp:nvSpPr>
      <dsp:spPr>
        <a:xfrm>
          <a:off x="3302798" y="0"/>
          <a:ext cx="2458845" cy="1203974"/>
        </a:xfrm>
        <a:prstGeom prst="ellipse">
          <a:avLst/>
        </a:prstGeom>
        <a:solidFill>
          <a:srgbClr val="D5B8EA"/>
        </a:solidFill>
        <a:ln w="25400" cap="flat" cmpd="sng" algn="ctr">
          <a:solidFill>
            <a:schemeClr val="accent4">
              <a:lumMod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ts val="600"/>
            </a:spcAft>
            <a:buNone/>
          </a:pPr>
          <a:r>
            <a:rPr lang="en-US" sz="1200" b="1" kern="1200" dirty="0">
              <a:solidFill>
                <a:schemeClr val="accent4">
                  <a:lumMod val="10000"/>
                </a:schemeClr>
              </a:solidFill>
            </a:rPr>
            <a:t> </a:t>
          </a:r>
          <a:r>
            <a:rPr lang="en-US" sz="1600" b="1" kern="1200" dirty="0">
              <a:solidFill>
                <a:schemeClr val="accent4">
                  <a:lumMod val="10000"/>
                </a:schemeClr>
              </a:solidFill>
              <a:latin typeface="Arial Narrow" panose="020B0606020202030204" pitchFamily="34" charset="0"/>
            </a:rPr>
            <a:t>Live-Interaction Planetarium Shows</a:t>
          </a:r>
        </a:p>
        <a:p>
          <a:pPr marL="0" lvl="0" indent="0" algn="ctr" defTabSz="533400">
            <a:lnSpc>
              <a:spcPct val="90000"/>
            </a:lnSpc>
            <a:spcBef>
              <a:spcPct val="0"/>
            </a:spcBef>
            <a:spcAft>
              <a:spcPts val="0"/>
            </a:spcAft>
            <a:buNone/>
          </a:pPr>
          <a:r>
            <a:rPr lang="en-US" sz="1250" b="1" kern="1200" dirty="0">
              <a:solidFill>
                <a:schemeClr val="accent4">
                  <a:lumMod val="10000"/>
                </a:schemeClr>
              </a:solidFill>
              <a:latin typeface="Arial Narrow" panose="020B0606020202030204" pitchFamily="34" charset="0"/>
            </a:rPr>
            <a:t>Interactive &amp; embodied options for ALL learners</a:t>
          </a:r>
        </a:p>
      </dsp:txBody>
      <dsp:txXfrm>
        <a:off x="3662888" y="176318"/>
        <a:ext cx="1738665" cy="851338"/>
      </dsp:txXfrm>
    </dsp:sp>
    <dsp:sp modelId="{6F0B9342-755C-47F4-B8FE-A3DCF35DAB34}">
      <dsp:nvSpPr>
        <dsp:cNvPr id="0" name=""/>
        <dsp:cNvSpPr/>
      </dsp:nvSpPr>
      <dsp:spPr>
        <a:xfrm rot="8361658">
          <a:off x="2910199" y="4011132"/>
          <a:ext cx="594330" cy="466286"/>
        </a:xfrm>
        <a:prstGeom prst="leftRightArrow">
          <a:avLst/>
        </a:prstGeom>
        <a:solidFill>
          <a:srgbClr val="92D050"/>
        </a:solidFill>
        <a:ln>
          <a:solidFill>
            <a:schemeClr val="accent4">
              <a:lumMod val="1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3033217" y="4058836"/>
        <a:ext cx="454444" cy="279772"/>
      </dsp:txXfrm>
    </dsp:sp>
    <dsp:sp modelId="{5E92470B-4FC8-4346-8086-A233983A93F0}">
      <dsp:nvSpPr>
        <dsp:cNvPr id="0" name=""/>
        <dsp:cNvSpPr/>
      </dsp:nvSpPr>
      <dsp:spPr>
        <a:xfrm>
          <a:off x="1110291" y="4342350"/>
          <a:ext cx="2348745" cy="1369266"/>
        </a:xfrm>
        <a:prstGeom prst="ellipse">
          <a:avLst/>
        </a:prstGeom>
        <a:solidFill>
          <a:srgbClr val="92D050"/>
        </a:solidFill>
        <a:ln w="25400" cap="flat" cmpd="sng" algn="ctr">
          <a:solidFill>
            <a:schemeClr val="accent4">
              <a:lumMod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ts val="600"/>
            </a:spcAft>
            <a:buNone/>
          </a:pPr>
          <a:r>
            <a:rPr lang="en-US" sz="1600" b="1" kern="1200" dirty="0">
              <a:solidFill>
                <a:schemeClr val="accent4">
                  <a:lumMod val="10000"/>
                </a:schemeClr>
              </a:solidFill>
              <a:latin typeface="Arial Narrow" panose="020B0606020202030204" pitchFamily="34" charset="0"/>
            </a:rPr>
            <a:t>Girls Scouts and  Out-of-School Time Patches &amp; Events</a:t>
          </a:r>
        </a:p>
        <a:p>
          <a:pPr marL="0" lvl="0" indent="0" algn="ctr" defTabSz="711200">
            <a:lnSpc>
              <a:spcPct val="90000"/>
            </a:lnSpc>
            <a:spcBef>
              <a:spcPct val="0"/>
            </a:spcBef>
            <a:spcAft>
              <a:spcPts val="0"/>
            </a:spcAft>
            <a:buNone/>
          </a:pPr>
          <a:r>
            <a:rPr lang="en-US" sz="1250" b="1" kern="1200" dirty="0">
              <a:solidFill>
                <a:schemeClr val="accent4">
                  <a:lumMod val="10000"/>
                </a:schemeClr>
              </a:solidFill>
              <a:latin typeface="Arial Narrow" panose="020B0606020202030204" pitchFamily="34" charset="0"/>
            </a:rPr>
            <a:t>Girls in STEM </a:t>
          </a:r>
        </a:p>
        <a:p>
          <a:pPr marL="0" lvl="0" indent="0" algn="ctr" defTabSz="711200">
            <a:lnSpc>
              <a:spcPct val="90000"/>
            </a:lnSpc>
            <a:spcBef>
              <a:spcPct val="0"/>
            </a:spcBef>
            <a:spcAft>
              <a:spcPts val="0"/>
            </a:spcAft>
            <a:buNone/>
          </a:pPr>
          <a:r>
            <a:rPr lang="en-US" sz="1250" b="1" kern="1200" dirty="0">
              <a:solidFill>
                <a:schemeClr val="accent4">
                  <a:lumMod val="10000"/>
                </a:schemeClr>
              </a:solidFill>
              <a:latin typeface="Arial Narrow" panose="020B0606020202030204" pitchFamily="34" charset="0"/>
            </a:rPr>
            <a:t>Native &amp; Hispanic youth</a:t>
          </a:r>
        </a:p>
      </dsp:txBody>
      <dsp:txXfrm>
        <a:off x="1454257" y="4542874"/>
        <a:ext cx="1660813" cy="968218"/>
      </dsp:txXfrm>
    </dsp:sp>
    <dsp:sp modelId="{74E812B0-C829-4CE7-933F-E9FF56C815D6}">
      <dsp:nvSpPr>
        <dsp:cNvPr id="0" name=""/>
        <dsp:cNvSpPr/>
      </dsp:nvSpPr>
      <dsp:spPr>
        <a:xfrm rot="2490393">
          <a:off x="5494572" y="4045347"/>
          <a:ext cx="619210" cy="465573"/>
        </a:xfrm>
        <a:prstGeom prst="leftRightArrow">
          <a:avLst/>
        </a:prstGeom>
        <a:solidFill>
          <a:srgbClr val="FFC000"/>
        </a:solidFill>
        <a:ln>
          <a:solidFill>
            <a:schemeClr val="accent4">
              <a:lumMod val="1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5512109" y="4092181"/>
        <a:ext cx="479538" cy="279343"/>
      </dsp:txXfrm>
    </dsp:sp>
    <dsp:sp modelId="{143CD8FE-88AC-4521-947F-58D0F5D79832}">
      <dsp:nvSpPr>
        <dsp:cNvPr id="0" name=""/>
        <dsp:cNvSpPr/>
      </dsp:nvSpPr>
      <dsp:spPr>
        <a:xfrm>
          <a:off x="5550625" y="4380700"/>
          <a:ext cx="2387737" cy="1362673"/>
        </a:xfrm>
        <a:prstGeom prst="ellipse">
          <a:avLst/>
        </a:prstGeom>
        <a:solidFill>
          <a:srgbClr val="FFD13F"/>
        </a:solidFill>
        <a:ln w="25400" cap="flat" cmpd="sng" algn="ctr">
          <a:solidFill>
            <a:schemeClr val="accent4">
              <a:lumMod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ts val="600"/>
            </a:spcAft>
            <a:buNone/>
          </a:pPr>
          <a:r>
            <a:rPr lang="en-US" sz="1600" b="1" kern="1200" dirty="0">
              <a:solidFill>
                <a:schemeClr val="accent4">
                  <a:lumMod val="10000"/>
                </a:schemeClr>
              </a:solidFill>
              <a:latin typeface="Arial Narrow" panose="020B0606020202030204" pitchFamily="34" charset="0"/>
            </a:rPr>
            <a:t>Chaco Interpretive Materials &amp; Events</a:t>
          </a:r>
        </a:p>
        <a:p>
          <a:pPr marL="0" lvl="0" indent="0" algn="ctr" defTabSz="711200">
            <a:lnSpc>
              <a:spcPct val="90000"/>
            </a:lnSpc>
            <a:spcBef>
              <a:spcPct val="0"/>
            </a:spcBef>
            <a:spcAft>
              <a:spcPts val="200"/>
            </a:spcAft>
            <a:buNone/>
          </a:pPr>
          <a:r>
            <a:rPr lang="en-US" sz="1250" b="1" kern="1200" dirty="0">
              <a:solidFill>
                <a:schemeClr val="accent4">
                  <a:lumMod val="10000"/>
                </a:schemeClr>
              </a:solidFill>
              <a:latin typeface="Arial Narrow" panose="020B0606020202030204" pitchFamily="34" charset="0"/>
            </a:rPr>
            <a:t>Emphasis on visits by regional youth groups</a:t>
          </a:r>
        </a:p>
      </dsp:txBody>
      <dsp:txXfrm>
        <a:off x="5900301" y="4580259"/>
        <a:ext cx="1688385" cy="963555"/>
      </dsp:txXfrm>
    </dsp:sp>
    <dsp:sp modelId="{E226F597-258F-4EB1-BBDA-C066A6C821BB}">
      <dsp:nvSpPr>
        <dsp:cNvPr id="0" name=""/>
        <dsp:cNvSpPr/>
      </dsp:nvSpPr>
      <dsp:spPr>
        <a:xfrm rot="12079763">
          <a:off x="2561036" y="2189476"/>
          <a:ext cx="620581" cy="442115"/>
        </a:xfrm>
        <a:prstGeom prst="leftRightArrow">
          <a:avLst/>
        </a:prstGeom>
        <a:solidFill>
          <a:srgbClr val="81DEFF"/>
        </a:solidFill>
        <a:ln>
          <a:solidFill>
            <a:schemeClr val="accent4">
              <a:lumMod val="1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2689128" y="2302020"/>
        <a:ext cx="487947" cy="265269"/>
      </dsp:txXfrm>
    </dsp:sp>
    <dsp:sp modelId="{25F07368-6B4F-4E6E-B7F4-1F8D1348806F}">
      <dsp:nvSpPr>
        <dsp:cNvPr id="0" name=""/>
        <dsp:cNvSpPr/>
      </dsp:nvSpPr>
      <dsp:spPr>
        <a:xfrm>
          <a:off x="447515" y="1297368"/>
          <a:ext cx="2277770" cy="1309762"/>
        </a:xfrm>
        <a:prstGeom prst="ellipse">
          <a:avLst/>
        </a:prstGeom>
        <a:solidFill>
          <a:srgbClr val="81DEFF"/>
        </a:solidFill>
        <a:ln w="25400" cap="flat" cmpd="sng" algn="ctr">
          <a:solidFill>
            <a:schemeClr val="accent4">
              <a:lumMod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ts val="600"/>
            </a:spcAft>
            <a:buNone/>
          </a:pPr>
          <a:r>
            <a:rPr lang="en-US" sz="1600" b="1" kern="1200" dirty="0">
              <a:solidFill>
                <a:schemeClr val="accent4">
                  <a:lumMod val="10000"/>
                </a:schemeClr>
              </a:solidFill>
              <a:latin typeface="Arial Narrow" panose="020B0606020202030204" pitchFamily="34" charset="0"/>
            </a:rPr>
            <a:t>Community    STEAM Events</a:t>
          </a:r>
        </a:p>
        <a:p>
          <a:pPr marL="0" lvl="0" indent="0" algn="ctr" defTabSz="711200">
            <a:lnSpc>
              <a:spcPct val="90000"/>
            </a:lnSpc>
            <a:spcBef>
              <a:spcPct val="0"/>
            </a:spcBef>
            <a:spcAft>
              <a:spcPts val="600"/>
            </a:spcAft>
            <a:buNone/>
          </a:pPr>
          <a:r>
            <a:rPr lang="en-US" sz="1250" b="1" kern="1200" dirty="0">
              <a:solidFill>
                <a:schemeClr val="accent4">
                  <a:lumMod val="10000"/>
                </a:schemeClr>
              </a:solidFill>
              <a:latin typeface="Arial Narrow" panose="020B0606020202030204" pitchFamily="34" charset="0"/>
            </a:rPr>
            <a:t>Emphasis on broadening participation of Native &amp; Latinx youth &amp; families</a:t>
          </a:r>
        </a:p>
      </dsp:txBody>
      <dsp:txXfrm>
        <a:off x="781087" y="1489178"/>
        <a:ext cx="1610626" cy="926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F1992-E451-44BF-8A74-CD6B45EBEA28}">
      <dsp:nvSpPr>
        <dsp:cNvPr id="0" name=""/>
        <dsp:cNvSpPr/>
      </dsp:nvSpPr>
      <dsp:spPr>
        <a:xfrm>
          <a:off x="1273587" y="53690"/>
          <a:ext cx="2577148" cy="2577148"/>
        </a:xfrm>
        <a:prstGeom prst="ellipse">
          <a:avLst/>
        </a:prstGeom>
        <a:solidFill>
          <a:schemeClr val="accent5">
            <a:alpha val="5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ts val="100"/>
            </a:spcAft>
            <a:buNone/>
          </a:pPr>
          <a:r>
            <a:rPr lang="en-US" sz="1800" b="1" kern="1200" dirty="0"/>
            <a:t>PUNCH Outreach</a:t>
          </a:r>
        </a:p>
        <a:p>
          <a:pPr marL="0" lvl="0" indent="0" algn="ctr" defTabSz="800100">
            <a:lnSpc>
              <a:spcPct val="85000"/>
            </a:lnSpc>
            <a:spcBef>
              <a:spcPct val="0"/>
            </a:spcBef>
            <a:spcAft>
              <a:spcPts val="0"/>
            </a:spcAft>
            <a:buNone/>
          </a:pPr>
          <a:r>
            <a:rPr lang="en-US" sz="1600" kern="1200" dirty="0"/>
            <a:t>[focuses on diverse public engagement with heliophysics people, science, data]</a:t>
          </a:r>
        </a:p>
      </dsp:txBody>
      <dsp:txXfrm>
        <a:off x="1617207" y="504691"/>
        <a:ext cx="1889908" cy="1159716"/>
      </dsp:txXfrm>
    </dsp:sp>
    <dsp:sp modelId="{470CEA38-A694-4BB5-A9FE-4B813B4E7D97}">
      <dsp:nvSpPr>
        <dsp:cNvPr id="0" name=""/>
        <dsp:cNvSpPr/>
      </dsp:nvSpPr>
      <dsp:spPr>
        <a:xfrm>
          <a:off x="2203508" y="1664408"/>
          <a:ext cx="2577148" cy="2577148"/>
        </a:xfrm>
        <a:prstGeom prst="ellipse">
          <a:avLst/>
        </a:prstGeom>
        <a:solidFill>
          <a:srgbClr val="FFFF85">
            <a:alpha val="49804"/>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ts val="300"/>
            </a:spcAft>
            <a:buNone/>
          </a:pPr>
          <a:endParaRPr lang="en-US" sz="1600" b="1" kern="1200" dirty="0"/>
        </a:p>
        <a:p>
          <a:pPr marL="0" lvl="0" indent="0" algn="ctr" defTabSz="711200">
            <a:lnSpc>
              <a:spcPct val="85000"/>
            </a:lnSpc>
            <a:spcBef>
              <a:spcPct val="0"/>
            </a:spcBef>
            <a:spcAft>
              <a:spcPts val="300"/>
            </a:spcAft>
            <a:buNone/>
          </a:pPr>
          <a:r>
            <a:rPr lang="en-US" sz="1600" b="1" kern="1200" dirty="0"/>
            <a:t>NASA &amp; SwRI Communications</a:t>
          </a:r>
        </a:p>
        <a:p>
          <a:pPr marL="0" lvl="0" indent="0" algn="ctr" defTabSz="711200">
            <a:lnSpc>
              <a:spcPct val="85000"/>
            </a:lnSpc>
            <a:spcBef>
              <a:spcPct val="0"/>
            </a:spcBef>
            <a:spcAft>
              <a:spcPct val="35000"/>
            </a:spcAft>
            <a:buNone/>
          </a:pPr>
          <a:r>
            <a:rPr lang="en-US" sz="1600" kern="1200" dirty="0"/>
            <a:t>[emphasizes support for the news media]</a:t>
          </a:r>
        </a:p>
      </dsp:txBody>
      <dsp:txXfrm>
        <a:off x="2991686" y="2330171"/>
        <a:ext cx="1546288" cy="1417431"/>
      </dsp:txXfrm>
    </dsp:sp>
    <dsp:sp modelId="{8742A2FF-FFB6-4072-8569-382D389E6404}">
      <dsp:nvSpPr>
        <dsp:cNvPr id="0" name=""/>
        <dsp:cNvSpPr/>
      </dsp:nvSpPr>
      <dsp:spPr>
        <a:xfrm>
          <a:off x="343666" y="1664408"/>
          <a:ext cx="2577148" cy="2577148"/>
        </a:xfrm>
        <a:prstGeom prst="ellipse">
          <a:avLst/>
        </a:prstGeom>
        <a:solidFill>
          <a:schemeClr val="accent5">
            <a:alpha val="50000"/>
            <a:hueOff val="-9933876"/>
            <a:satOff val="39811"/>
            <a:lumOff val="8628"/>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ts val="300"/>
            </a:spcAft>
            <a:buNone/>
          </a:pPr>
          <a:endParaRPr lang="en-US" sz="1600" b="1" kern="1200" dirty="0"/>
        </a:p>
        <a:p>
          <a:pPr marL="0" lvl="0" indent="0" algn="ctr" defTabSz="711200">
            <a:lnSpc>
              <a:spcPct val="85000"/>
            </a:lnSpc>
            <a:spcBef>
              <a:spcPct val="0"/>
            </a:spcBef>
            <a:spcAft>
              <a:spcPts val="300"/>
            </a:spcAft>
            <a:buNone/>
          </a:pPr>
          <a:r>
            <a:rPr lang="en-US" sz="1600" b="1" kern="1200" dirty="0"/>
            <a:t>NASA STEM support programs</a:t>
          </a:r>
        </a:p>
        <a:p>
          <a:pPr marL="0" lvl="0" indent="0" algn="ctr" defTabSz="711200">
            <a:lnSpc>
              <a:spcPct val="85000"/>
            </a:lnSpc>
            <a:spcBef>
              <a:spcPct val="0"/>
            </a:spcBef>
            <a:spcAft>
              <a:spcPct val="35000"/>
            </a:spcAft>
            <a:buNone/>
          </a:pPr>
          <a:r>
            <a:rPr lang="en-US" sz="1600" kern="1200" dirty="0"/>
            <a:t>[emphasizes support for STEM education]</a:t>
          </a:r>
        </a:p>
      </dsp:txBody>
      <dsp:txXfrm>
        <a:off x="586348" y="2330171"/>
        <a:ext cx="1546288" cy="14174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1FF98-8E3E-4EAA-ABBE-7D2FC2AA2C4E}">
      <dsp:nvSpPr>
        <dsp:cNvPr id="0" name=""/>
        <dsp:cNvSpPr/>
      </dsp:nvSpPr>
      <dsp:spPr>
        <a:xfrm>
          <a:off x="2646841" y="2059663"/>
          <a:ext cx="1955014" cy="108460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lumMod val="10000"/>
                </a:schemeClr>
              </a:solidFill>
            </a:rPr>
            <a:t>PUNCH Outreach</a:t>
          </a:r>
        </a:p>
      </dsp:txBody>
      <dsp:txXfrm>
        <a:off x="2933146" y="2218500"/>
        <a:ext cx="1382404" cy="766930"/>
      </dsp:txXfrm>
    </dsp:sp>
    <dsp:sp modelId="{E886A569-E477-4C52-96BC-8726F41CEBDB}">
      <dsp:nvSpPr>
        <dsp:cNvPr id="0" name=""/>
        <dsp:cNvSpPr/>
      </dsp:nvSpPr>
      <dsp:spPr>
        <a:xfrm rot="16193760">
          <a:off x="3240331" y="1481002"/>
          <a:ext cx="764626" cy="363917"/>
        </a:xfrm>
        <a:prstGeom prst="leftRightArrow">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3295018" y="1608372"/>
        <a:ext cx="655451" cy="218351"/>
      </dsp:txXfrm>
    </dsp:sp>
    <dsp:sp modelId="{6C87A96F-966B-44FA-9507-2A5340359353}">
      <dsp:nvSpPr>
        <dsp:cNvPr id="0" name=""/>
        <dsp:cNvSpPr/>
      </dsp:nvSpPr>
      <dsp:spPr>
        <a:xfrm>
          <a:off x="2314137" y="110224"/>
          <a:ext cx="2613430" cy="113149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lumMod val="10000"/>
                </a:schemeClr>
              </a:solidFill>
              <a:latin typeface="Arial Narrow" panose="020B0606020202030204" pitchFamily="34" charset="0"/>
            </a:rPr>
            <a:t>2.</a:t>
          </a:r>
        </a:p>
        <a:p>
          <a:pPr marL="0" lvl="0" indent="0" algn="ctr" defTabSz="889000">
            <a:lnSpc>
              <a:spcPct val="90000"/>
            </a:lnSpc>
            <a:spcBef>
              <a:spcPct val="0"/>
            </a:spcBef>
            <a:spcAft>
              <a:spcPct val="35000"/>
            </a:spcAft>
            <a:buNone/>
          </a:pPr>
          <a:r>
            <a:rPr lang="en-US" sz="2000" b="1" kern="1200" dirty="0">
              <a:solidFill>
                <a:schemeClr val="accent4">
                  <a:lumMod val="10000"/>
                </a:schemeClr>
              </a:solidFill>
              <a:latin typeface="Arial Narrow" panose="020B0606020202030204" pitchFamily="34" charset="0"/>
            </a:rPr>
            <a:t>Live Interaction in Planetariums</a:t>
          </a:r>
        </a:p>
      </dsp:txBody>
      <dsp:txXfrm>
        <a:off x="2696865" y="275928"/>
        <a:ext cx="1847974" cy="800088"/>
      </dsp:txXfrm>
    </dsp:sp>
    <dsp:sp modelId="{6F0B9342-755C-47F4-B8FE-A3DCF35DAB34}">
      <dsp:nvSpPr>
        <dsp:cNvPr id="0" name=""/>
        <dsp:cNvSpPr/>
      </dsp:nvSpPr>
      <dsp:spPr>
        <a:xfrm rot="21591930">
          <a:off x="4611877" y="2413012"/>
          <a:ext cx="645301" cy="371828"/>
        </a:xfrm>
        <a:prstGeom prst="leftRightArrow">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611877" y="2487509"/>
        <a:ext cx="533753" cy="223096"/>
      </dsp:txXfrm>
    </dsp:sp>
    <dsp:sp modelId="{5E92470B-4FC8-4346-8086-A233983A93F0}">
      <dsp:nvSpPr>
        <dsp:cNvPr id="0" name=""/>
        <dsp:cNvSpPr/>
      </dsp:nvSpPr>
      <dsp:spPr>
        <a:xfrm>
          <a:off x="5256402" y="1802753"/>
          <a:ext cx="2053759" cy="158594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ts val="0"/>
            </a:spcAft>
            <a:buNone/>
          </a:pPr>
          <a:endParaRPr lang="en-US" sz="2000" b="1" kern="1200" dirty="0">
            <a:solidFill>
              <a:schemeClr val="accent4">
                <a:lumMod val="10000"/>
              </a:schemeClr>
            </a:solidFill>
            <a:latin typeface="Arial Narrow" panose="020B0606020202030204" pitchFamily="34" charset="0"/>
          </a:endParaRPr>
        </a:p>
        <a:p>
          <a:pPr marL="0" lvl="0" indent="0" algn="ctr" defTabSz="889000">
            <a:lnSpc>
              <a:spcPct val="90000"/>
            </a:lnSpc>
            <a:spcBef>
              <a:spcPct val="0"/>
            </a:spcBef>
            <a:spcAft>
              <a:spcPts val="0"/>
            </a:spcAft>
            <a:buNone/>
          </a:pPr>
          <a:r>
            <a:rPr lang="en-US" sz="2000" b="1" kern="1200" dirty="0">
              <a:solidFill>
                <a:schemeClr val="accent4">
                  <a:lumMod val="10000"/>
                </a:schemeClr>
              </a:solidFill>
              <a:latin typeface="Arial Narrow" panose="020B0606020202030204" pitchFamily="34" charset="0"/>
            </a:rPr>
            <a:t>3.</a:t>
          </a:r>
        </a:p>
        <a:p>
          <a:pPr marL="0" lvl="0" indent="0" algn="ctr" defTabSz="889000">
            <a:lnSpc>
              <a:spcPct val="90000"/>
            </a:lnSpc>
            <a:spcBef>
              <a:spcPct val="0"/>
            </a:spcBef>
            <a:spcAft>
              <a:spcPts val="0"/>
            </a:spcAft>
            <a:buNone/>
          </a:pPr>
          <a:r>
            <a:rPr lang="en-US" sz="2000" b="1" kern="1200" dirty="0">
              <a:solidFill>
                <a:schemeClr val="accent4">
                  <a:lumMod val="10000"/>
                </a:schemeClr>
              </a:solidFill>
              <a:latin typeface="Arial Narrow" panose="020B0606020202030204" pitchFamily="34" charset="0"/>
            </a:rPr>
            <a:t>Girl Scouts</a:t>
          </a:r>
        </a:p>
        <a:p>
          <a:pPr marL="0" lvl="0" indent="0" algn="ctr" defTabSz="889000">
            <a:lnSpc>
              <a:spcPct val="90000"/>
            </a:lnSpc>
            <a:spcBef>
              <a:spcPct val="0"/>
            </a:spcBef>
            <a:spcAft>
              <a:spcPts val="0"/>
            </a:spcAft>
            <a:buNone/>
          </a:pPr>
          <a:r>
            <a:rPr lang="en-US" sz="2000" b="1" kern="1200" dirty="0">
              <a:solidFill>
                <a:schemeClr val="accent4">
                  <a:lumMod val="10000"/>
                </a:schemeClr>
              </a:solidFill>
              <a:latin typeface="Arial Narrow" panose="020B0606020202030204" pitchFamily="34" charset="0"/>
            </a:rPr>
            <a:t>&amp;</a:t>
          </a:r>
        </a:p>
        <a:p>
          <a:pPr marL="0" lvl="0" indent="0" algn="ctr" defTabSz="889000">
            <a:lnSpc>
              <a:spcPct val="90000"/>
            </a:lnSpc>
            <a:spcBef>
              <a:spcPct val="0"/>
            </a:spcBef>
            <a:spcAft>
              <a:spcPts val="600"/>
            </a:spcAft>
            <a:buNone/>
          </a:pPr>
          <a:r>
            <a:rPr lang="en-US" sz="1800" b="1" kern="1200" dirty="0">
              <a:solidFill>
                <a:schemeClr val="accent4">
                  <a:lumMod val="10000"/>
                </a:schemeClr>
              </a:solidFill>
              <a:latin typeface="Arial Narrow" panose="020B0606020202030204" pitchFamily="34" charset="0"/>
            </a:rPr>
            <a:t>Out-of-School Time programs</a:t>
          </a:r>
        </a:p>
        <a:p>
          <a:pPr marL="0" lvl="0" indent="0" algn="ctr" defTabSz="889000">
            <a:lnSpc>
              <a:spcPct val="90000"/>
            </a:lnSpc>
            <a:spcBef>
              <a:spcPct val="0"/>
            </a:spcBef>
            <a:spcAft>
              <a:spcPts val="1200"/>
            </a:spcAft>
            <a:buNone/>
          </a:pPr>
          <a:endParaRPr lang="en-US" sz="1800" b="1" kern="1200" dirty="0">
            <a:solidFill>
              <a:schemeClr val="accent4">
                <a:lumMod val="10000"/>
              </a:schemeClr>
            </a:solidFill>
            <a:latin typeface="Arial Narrow" panose="020B0606020202030204" pitchFamily="34" charset="0"/>
          </a:endParaRPr>
        </a:p>
      </dsp:txBody>
      <dsp:txXfrm>
        <a:off x="5557168" y="2035009"/>
        <a:ext cx="1452227" cy="1121430"/>
      </dsp:txXfrm>
    </dsp:sp>
    <dsp:sp modelId="{74E812B0-C829-4CE7-933F-E9FF56C815D6}">
      <dsp:nvSpPr>
        <dsp:cNvPr id="0" name=""/>
        <dsp:cNvSpPr/>
      </dsp:nvSpPr>
      <dsp:spPr>
        <a:xfrm rot="5406085">
          <a:off x="3278599" y="3374304"/>
          <a:ext cx="720991" cy="382291"/>
        </a:xfrm>
        <a:prstGeom prst="leftRightArrow">
          <a:avLst/>
        </a:prstGeom>
        <a:solidFill>
          <a:schemeClr val="accent4">
            <a:hueOff val="84720"/>
            <a:satOff val="66667"/>
            <a:lumOff val="-143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rot="10800000">
        <a:off x="3336044" y="3393419"/>
        <a:ext cx="606304" cy="229375"/>
      </dsp:txXfrm>
    </dsp:sp>
    <dsp:sp modelId="{143CD8FE-88AC-4521-947F-58D0F5D79832}">
      <dsp:nvSpPr>
        <dsp:cNvPr id="0" name=""/>
        <dsp:cNvSpPr/>
      </dsp:nvSpPr>
      <dsp:spPr>
        <a:xfrm>
          <a:off x="2325700" y="3949967"/>
          <a:ext cx="2590313" cy="1249407"/>
        </a:xfrm>
        <a:prstGeom prst="ellipse">
          <a:avLst/>
        </a:prstGeom>
        <a:solidFill>
          <a:schemeClr val="accent4">
            <a:hueOff val="84720"/>
            <a:satOff val="66667"/>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lumMod val="10000"/>
                </a:schemeClr>
              </a:solidFill>
              <a:latin typeface="Arial Narrow" panose="020B0606020202030204" pitchFamily="34" charset="0"/>
            </a:rPr>
            <a:t>4.</a:t>
          </a:r>
        </a:p>
        <a:p>
          <a:pPr marL="0" lvl="0" indent="0" algn="ctr" defTabSz="889000">
            <a:lnSpc>
              <a:spcPct val="90000"/>
            </a:lnSpc>
            <a:spcBef>
              <a:spcPct val="0"/>
            </a:spcBef>
            <a:spcAft>
              <a:spcPct val="35000"/>
            </a:spcAft>
            <a:buNone/>
          </a:pPr>
          <a:r>
            <a:rPr lang="en-US" sz="2000" b="1" kern="1200" dirty="0">
              <a:solidFill>
                <a:schemeClr val="accent4">
                  <a:lumMod val="10000"/>
                </a:schemeClr>
              </a:solidFill>
              <a:latin typeface="Arial Narrow" panose="020B0606020202030204" pitchFamily="34" charset="0"/>
            </a:rPr>
            <a:t>Chaco Interpretation</a:t>
          </a:r>
        </a:p>
      </dsp:txBody>
      <dsp:txXfrm>
        <a:off x="2705043" y="4132938"/>
        <a:ext cx="1831627" cy="883465"/>
      </dsp:txXfrm>
    </dsp:sp>
    <dsp:sp modelId="{E226F597-258F-4EB1-BBDA-C066A6C821BB}">
      <dsp:nvSpPr>
        <dsp:cNvPr id="0" name=""/>
        <dsp:cNvSpPr/>
      </dsp:nvSpPr>
      <dsp:spPr>
        <a:xfrm rot="10781240">
          <a:off x="1957904" y="2427680"/>
          <a:ext cx="655647" cy="363029"/>
        </a:xfrm>
        <a:prstGeom prst="leftRightArrow">
          <a:avLst/>
        </a:prstGeom>
        <a:solidFill>
          <a:srgbClr val="FFFFB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2066812" y="2499989"/>
        <a:ext cx="546738" cy="217817"/>
      </dsp:txXfrm>
    </dsp:sp>
    <dsp:sp modelId="{25F07368-6B4F-4E6E-B7F4-1F8D1348806F}">
      <dsp:nvSpPr>
        <dsp:cNvPr id="0" name=""/>
        <dsp:cNvSpPr/>
      </dsp:nvSpPr>
      <dsp:spPr>
        <a:xfrm>
          <a:off x="0" y="1873874"/>
          <a:ext cx="1930831" cy="1485202"/>
        </a:xfrm>
        <a:prstGeom prst="ellipse">
          <a:avLst/>
        </a:prstGeom>
        <a:solidFill>
          <a:srgbClr val="FFEB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lumMod val="10000"/>
                </a:schemeClr>
              </a:solidFill>
              <a:latin typeface="Arial Narrow" panose="020B0606020202030204" pitchFamily="34" charset="0"/>
            </a:rPr>
            <a:t>1.</a:t>
          </a:r>
        </a:p>
        <a:p>
          <a:pPr marL="0" lvl="0" indent="0" algn="ctr" defTabSz="889000">
            <a:lnSpc>
              <a:spcPct val="90000"/>
            </a:lnSpc>
            <a:spcBef>
              <a:spcPct val="0"/>
            </a:spcBef>
            <a:spcAft>
              <a:spcPct val="35000"/>
            </a:spcAft>
            <a:buNone/>
          </a:pPr>
          <a:r>
            <a:rPr lang="en-US" sz="2000" b="1" kern="1200" dirty="0">
              <a:solidFill>
                <a:schemeClr val="accent4">
                  <a:lumMod val="10000"/>
                </a:schemeClr>
              </a:solidFill>
              <a:latin typeface="Arial Narrow" panose="020B0606020202030204" pitchFamily="34" charset="0"/>
            </a:rPr>
            <a:t>Indigenous Engagement</a:t>
          </a:r>
        </a:p>
      </dsp:txBody>
      <dsp:txXfrm>
        <a:off x="282764" y="2091377"/>
        <a:ext cx="1365303" cy="10501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D0313-B7CF-4E37-B8F2-8B80C945ABDF}">
      <dsp:nvSpPr>
        <dsp:cNvPr id="0" name=""/>
        <dsp:cNvSpPr/>
      </dsp:nvSpPr>
      <dsp:spPr>
        <a:xfrm>
          <a:off x="2077546" y="58640"/>
          <a:ext cx="2814751" cy="2814751"/>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t>1. Native American Culture</a:t>
          </a:r>
        </a:p>
      </dsp:txBody>
      <dsp:txXfrm>
        <a:off x="2452847" y="551222"/>
        <a:ext cx="2064150" cy="1266638"/>
      </dsp:txXfrm>
    </dsp:sp>
    <dsp:sp modelId="{C3CE363D-F388-484C-A5BA-6F0ABA5B321B}">
      <dsp:nvSpPr>
        <dsp:cNvPr id="0" name=""/>
        <dsp:cNvSpPr/>
      </dsp:nvSpPr>
      <dsp:spPr>
        <a:xfrm>
          <a:off x="3093202" y="1817860"/>
          <a:ext cx="2814751" cy="2814751"/>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t>2. National Park Service</a:t>
          </a:r>
        </a:p>
      </dsp:txBody>
      <dsp:txXfrm>
        <a:off x="3954047" y="2545004"/>
        <a:ext cx="1688850" cy="1548113"/>
      </dsp:txXfrm>
    </dsp:sp>
    <dsp:sp modelId="{BC683418-25FB-470E-8B96-3CB3666A47C8}">
      <dsp:nvSpPr>
        <dsp:cNvPr id="0" name=""/>
        <dsp:cNvSpPr/>
      </dsp:nvSpPr>
      <dsp:spPr>
        <a:xfrm>
          <a:off x="1061890" y="1817860"/>
          <a:ext cx="2814751" cy="2814751"/>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t>3. NASA</a:t>
          </a:r>
        </a:p>
      </dsp:txBody>
      <dsp:txXfrm>
        <a:off x="1326946" y="2545004"/>
        <a:ext cx="1688850" cy="15481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9BC16-114B-4884-A2B1-2C7EFBF12EE3}">
      <dsp:nvSpPr>
        <dsp:cNvPr id="0" name=""/>
        <dsp:cNvSpPr/>
      </dsp:nvSpPr>
      <dsp:spPr>
        <a:xfrm>
          <a:off x="374864" y="1354666"/>
          <a:ext cx="4064000" cy="4064000"/>
        </a:xfrm>
        <a:prstGeom prst="ellipse">
          <a:avLst/>
        </a:prstGeom>
        <a:solidFill>
          <a:srgbClr val="FFFF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BE7E4A-2139-4368-A5C2-B8848D78F9B8}">
      <dsp:nvSpPr>
        <dsp:cNvPr id="0" name=""/>
        <dsp:cNvSpPr/>
      </dsp:nvSpPr>
      <dsp:spPr>
        <a:xfrm>
          <a:off x="1187664" y="2167466"/>
          <a:ext cx="2438400" cy="2438400"/>
        </a:xfrm>
        <a:prstGeom prst="ellipse">
          <a:avLst/>
        </a:prstGeom>
        <a:solidFill>
          <a:srgbClr val="C5E0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BDACCC-93A9-4A43-B621-952B85011377}">
      <dsp:nvSpPr>
        <dsp:cNvPr id="0" name=""/>
        <dsp:cNvSpPr/>
      </dsp:nvSpPr>
      <dsp:spPr>
        <a:xfrm>
          <a:off x="2000464" y="2980266"/>
          <a:ext cx="812800" cy="812800"/>
        </a:xfrm>
        <a:prstGeom prst="ellipse">
          <a:avLst/>
        </a:prstGeom>
        <a:solidFill>
          <a:srgbClr val="FFE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698717-7339-4DE7-80A0-34BA158DFCF6}">
      <dsp:nvSpPr>
        <dsp:cNvPr id="0" name=""/>
        <dsp:cNvSpPr/>
      </dsp:nvSpPr>
      <dsp:spPr>
        <a:xfrm>
          <a:off x="4725759" y="89468"/>
          <a:ext cx="1651711" cy="1185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ctr" defTabSz="889000">
            <a:lnSpc>
              <a:spcPct val="80000"/>
            </a:lnSpc>
            <a:spcBef>
              <a:spcPct val="0"/>
            </a:spcBef>
            <a:spcAft>
              <a:spcPts val="0"/>
            </a:spcAft>
            <a:buNone/>
          </a:pPr>
          <a:r>
            <a:rPr lang="en-US" sz="2000" b="1" kern="1200" dirty="0">
              <a:latin typeface="Arial Narrow" panose="020B0606020202030204" pitchFamily="34" charset="0"/>
            </a:rPr>
            <a:t>PUNCH</a:t>
          </a:r>
        </a:p>
        <a:p>
          <a:pPr marL="0" lvl="0" indent="0" algn="ctr" defTabSz="889000">
            <a:lnSpc>
              <a:spcPct val="80000"/>
            </a:lnSpc>
            <a:spcBef>
              <a:spcPct val="0"/>
            </a:spcBef>
            <a:spcAft>
              <a:spcPts val="0"/>
            </a:spcAft>
            <a:buNone/>
          </a:pPr>
          <a:r>
            <a:rPr lang="en-US" sz="2000" b="1" kern="1200" dirty="0">
              <a:latin typeface="Arial Narrow" panose="020B0606020202030204" pitchFamily="34" charset="0"/>
            </a:rPr>
            <a:t> Mission Team</a:t>
          </a:r>
        </a:p>
      </dsp:txBody>
      <dsp:txXfrm>
        <a:off x="4725759" y="89468"/>
        <a:ext cx="1651711" cy="1185333"/>
      </dsp:txXfrm>
    </dsp:sp>
    <dsp:sp modelId="{E9E845E8-6B8D-494A-9E7A-1BBE7274D3FF}">
      <dsp:nvSpPr>
        <dsp:cNvPr id="0" name=""/>
        <dsp:cNvSpPr/>
      </dsp:nvSpPr>
      <dsp:spPr>
        <a:xfrm>
          <a:off x="4608198" y="507321"/>
          <a:ext cx="508000" cy="0"/>
        </a:xfrm>
        <a:prstGeom prst="line">
          <a:avLst/>
        </a:prstGeom>
        <a:solidFill>
          <a:schemeClr val="accent3">
            <a:hueOff val="0"/>
            <a:satOff val="0"/>
            <a:lumOff val="0"/>
            <a:alphaOff val="0"/>
          </a:schemeClr>
        </a:solidFill>
        <a:ln w="12700" cap="flat" cmpd="sng" algn="ctr">
          <a:solidFill>
            <a:schemeClr val="tx1"/>
          </a:solidFill>
          <a:prstDash val="solid"/>
          <a:miter lim="800000"/>
          <a:headEnd type="none" w="med" len="med"/>
          <a:tailEnd type="triangle" w="med" len="med"/>
        </a:ln>
        <a:effectLst/>
      </dsp:spPr>
      <dsp:style>
        <a:lnRef idx="2">
          <a:scrgbClr r="0" g="0" b="0"/>
        </a:lnRef>
        <a:fillRef idx="1">
          <a:scrgbClr r="0" g="0" b="0"/>
        </a:fillRef>
        <a:effectRef idx="0">
          <a:scrgbClr r="0" g="0" b="0"/>
        </a:effectRef>
        <a:fontRef idx="minor"/>
      </dsp:style>
    </dsp:sp>
    <dsp:sp modelId="{01A53DCC-82D0-49A4-959C-A66D8E48B47C}">
      <dsp:nvSpPr>
        <dsp:cNvPr id="0" name=""/>
        <dsp:cNvSpPr/>
      </dsp:nvSpPr>
      <dsp:spPr>
        <a:xfrm rot="5400000">
          <a:off x="2060418" y="885841"/>
          <a:ext cx="2898044" cy="2133410"/>
        </a:xfrm>
        <a:prstGeom prst="line">
          <a:avLst/>
        </a:prstGeom>
        <a:solidFill>
          <a:schemeClr val="accent3">
            <a:hueOff val="0"/>
            <a:satOff val="0"/>
            <a:lumOff val="0"/>
            <a:alphaOff val="0"/>
          </a:schemeClr>
        </a:solidFill>
        <a:ln w="12700" cap="flat" cmpd="sng" algn="ctr">
          <a:solidFill>
            <a:schemeClr val="tx1"/>
          </a:solidFill>
          <a:prstDash val="solid"/>
          <a:miter lim="800000"/>
          <a:headEnd type="oval" w="med" len="med"/>
          <a:tailEnd type="oval" w="med" len="med"/>
        </a:ln>
        <a:effectLst/>
      </dsp:spPr>
      <dsp:style>
        <a:lnRef idx="2">
          <a:scrgbClr r="0" g="0" b="0"/>
        </a:lnRef>
        <a:fillRef idx="1">
          <a:scrgbClr r="0" g="0" b="0"/>
        </a:fillRef>
        <a:effectRef idx="0">
          <a:scrgbClr r="0" g="0" b="0"/>
        </a:effectRef>
        <a:fontRef idx="minor"/>
      </dsp:style>
    </dsp:sp>
    <dsp:sp modelId="{A72EEDB0-E1C6-4041-B195-2310CE7E0DA9}">
      <dsp:nvSpPr>
        <dsp:cNvPr id="0" name=""/>
        <dsp:cNvSpPr/>
      </dsp:nvSpPr>
      <dsp:spPr>
        <a:xfrm>
          <a:off x="4410942" y="1445573"/>
          <a:ext cx="3241873" cy="1185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ctr" defTabSz="889000">
            <a:lnSpc>
              <a:spcPct val="90000"/>
            </a:lnSpc>
            <a:spcBef>
              <a:spcPct val="0"/>
            </a:spcBef>
            <a:spcAft>
              <a:spcPts val="0"/>
            </a:spcAft>
            <a:buNone/>
          </a:pPr>
          <a:r>
            <a:rPr lang="en-US" sz="2000" b="1" kern="1200" dirty="0">
              <a:highlight>
                <a:srgbClr val="C5E0B4"/>
              </a:highlight>
              <a:latin typeface="Arial Narrow" panose="020B0606020202030204" pitchFamily="34" charset="0"/>
            </a:rPr>
            <a:t>PUNCH Outreach</a:t>
          </a:r>
        </a:p>
        <a:p>
          <a:pPr marL="0" lvl="0" indent="0" algn="ctr" defTabSz="889000">
            <a:lnSpc>
              <a:spcPct val="90000"/>
            </a:lnSpc>
            <a:spcBef>
              <a:spcPct val="0"/>
            </a:spcBef>
            <a:spcAft>
              <a:spcPts val="0"/>
            </a:spcAft>
            <a:buNone/>
          </a:pPr>
          <a:r>
            <a:rPr lang="en-US" sz="2000" b="1" kern="1200" dirty="0">
              <a:highlight>
                <a:srgbClr val="C5E0B4"/>
              </a:highlight>
              <a:latin typeface="Arial Narrow" panose="020B0606020202030204" pitchFamily="34" charset="0"/>
            </a:rPr>
            <a:t>Core Consortium </a:t>
          </a:r>
        </a:p>
        <a:p>
          <a:pPr marL="0" lvl="0" indent="0" algn="ctr" defTabSz="889000">
            <a:lnSpc>
              <a:spcPct val="90000"/>
            </a:lnSpc>
            <a:spcBef>
              <a:spcPct val="0"/>
            </a:spcBef>
            <a:spcAft>
              <a:spcPts val="0"/>
            </a:spcAft>
            <a:buNone/>
          </a:pPr>
          <a:r>
            <a:rPr lang="en-US" sz="2000" b="1" kern="1200" dirty="0">
              <a:highlight>
                <a:srgbClr val="C5E0B4"/>
              </a:highlight>
              <a:latin typeface="Arial Narrow" panose="020B0606020202030204" pitchFamily="34" charset="0"/>
            </a:rPr>
            <a:t>(POCC)</a:t>
          </a:r>
        </a:p>
      </dsp:txBody>
      <dsp:txXfrm>
        <a:off x="4410942" y="1445573"/>
        <a:ext cx="3241873" cy="1185333"/>
      </dsp:txXfrm>
    </dsp:sp>
    <dsp:sp modelId="{3EE4077D-9578-4CC9-904C-F15921DF9EDD}">
      <dsp:nvSpPr>
        <dsp:cNvPr id="0" name=""/>
        <dsp:cNvSpPr/>
      </dsp:nvSpPr>
      <dsp:spPr>
        <a:xfrm>
          <a:off x="4608198" y="1778000"/>
          <a:ext cx="508000" cy="0"/>
        </a:xfrm>
        <a:prstGeom prst="line">
          <a:avLst/>
        </a:prstGeom>
        <a:solidFill>
          <a:schemeClr val="accent3">
            <a:hueOff val="0"/>
            <a:satOff val="0"/>
            <a:lumOff val="0"/>
            <a:alphaOff val="0"/>
          </a:schemeClr>
        </a:solidFill>
        <a:ln w="12700" cap="flat" cmpd="sng" algn="ctr">
          <a:solidFill>
            <a:schemeClr val="tx1"/>
          </a:solidFill>
          <a:prstDash val="solid"/>
          <a:miter lim="800000"/>
          <a:headEnd type="none" w="med" len="med"/>
          <a:tailEnd type="triangle" w="med" len="med"/>
        </a:ln>
        <a:effectLst/>
      </dsp:spPr>
      <dsp:style>
        <a:lnRef idx="2">
          <a:scrgbClr r="0" g="0" b="0"/>
        </a:lnRef>
        <a:fillRef idx="1">
          <a:scrgbClr r="0" g="0" b="0"/>
        </a:fillRef>
        <a:effectRef idx="0">
          <a:scrgbClr r="0" g="0" b="0"/>
        </a:effectRef>
        <a:fontRef idx="minor"/>
      </dsp:style>
    </dsp:sp>
    <dsp:sp modelId="{2E855E67-29D7-4BD7-9D62-818B835F85F3}">
      <dsp:nvSpPr>
        <dsp:cNvPr id="0" name=""/>
        <dsp:cNvSpPr/>
      </dsp:nvSpPr>
      <dsp:spPr>
        <a:xfrm rot="5400000">
          <a:off x="2709429" y="2057196"/>
          <a:ext cx="2176678" cy="1616794"/>
        </a:xfrm>
        <a:prstGeom prst="line">
          <a:avLst/>
        </a:prstGeom>
        <a:solidFill>
          <a:schemeClr val="accent3">
            <a:hueOff val="0"/>
            <a:satOff val="0"/>
            <a:lumOff val="0"/>
            <a:alphaOff val="0"/>
          </a:schemeClr>
        </a:solidFill>
        <a:ln w="12700" cap="flat" cmpd="sng" algn="ctr">
          <a:solidFill>
            <a:schemeClr val="tx1"/>
          </a:solidFill>
          <a:prstDash val="solid"/>
          <a:miter lim="800000"/>
          <a:headEnd type="oval" w="med" len="med"/>
          <a:tailEnd type="oval" w="med" len="med"/>
        </a:ln>
        <a:effectLst/>
      </dsp:spPr>
      <dsp:style>
        <a:lnRef idx="2">
          <a:scrgbClr r="0" g="0" b="0"/>
        </a:lnRef>
        <a:fillRef idx="1">
          <a:scrgbClr r="0" g="0" b="0"/>
        </a:fillRef>
        <a:effectRef idx="0">
          <a:scrgbClr r="0" g="0" b="0"/>
        </a:effectRef>
        <a:fontRef idx="minor"/>
      </dsp:style>
    </dsp:sp>
    <dsp:sp modelId="{ED2A2973-34F2-4422-88E4-A8F1A7B66BAC}">
      <dsp:nvSpPr>
        <dsp:cNvPr id="0" name=""/>
        <dsp:cNvSpPr/>
      </dsp:nvSpPr>
      <dsp:spPr>
        <a:xfrm>
          <a:off x="5035243" y="2651555"/>
          <a:ext cx="2581574" cy="1185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ctr" defTabSz="889000">
            <a:lnSpc>
              <a:spcPct val="90000"/>
            </a:lnSpc>
            <a:spcBef>
              <a:spcPct val="0"/>
            </a:spcBef>
            <a:spcAft>
              <a:spcPts val="0"/>
            </a:spcAft>
            <a:buNone/>
          </a:pPr>
          <a:r>
            <a:rPr lang="en-US" sz="2000" b="1" kern="1200" dirty="0">
              <a:highlight>
                <a:srgbClr val="FFFF9E"/>
              </a:highlight>
              <a:latin typeface="Arial Narrow" panose="020B0606020202030204" pitchFamily="34" charset="0"/>
            </a:rPr>
            <a:t>PUNCH </a:t>
          </a:r>
        </a:p>
        <a:p>
          <a:pPr marL="0" lvl="0" indent="0" algn="ctr" defTabSz="889000">
            <a:lnSpc>
              <a:spcPct val="90000"/>
            </a:lnSpc>
            <a:spcBef>
              <a:spcPct val="0"/>
            </a:spcBef>
            <a:spcAft>
              <a:spcPts val="0"/>
            </a:spcAft>
            <a:buNone/>
          </a:pPr>
          <a:r>
            <a:rPr lang="en-US" sz="2000" b="1" kern="1200" dirty="0">
              <a:highlight>
                <a:srgbClr val="FFFF9E"/>
              </a:highlight>
              <a:latin typeface="Arial Narrow" panose="020B0606020202030204" pitchFamily="34" charset="0"/>
            </a:rPr>
            <a:t>Outreach &amp; Communications </a:t>
          </a:r>
        </a:p>
        <a:p>
          <a:pPr marL="0" lvl="0" indent="0" algn="ctr" defTabSz="889000">
            <a:lnSpc>
              <a:spcPct val="90000"/>
            </a:lnSpc>
            <a:spcBef>
              <a:spcPct val="0"/>
            </a:spcBef>
            <a:spcAft>
              <a:spcPts val="0"/>
            </a:spcAft>
            <a:buNone/>
          </a:pPr>
          <a:r>
            <a:rPr lang="en-US" sz="2000" b="1" kern="1200" dirty="0">
              <a:highlight>
                <a:srgbClr val="FFFF9E"/>
              </a:highlight>
              <a:latin typeface="Arial Narrow" panose="020B0606020202030204" pitchFamily="34" charset="0"/>
            </a:rPr>
            <a:t>Alliance (POCA)</a:t>
          </a:r>
        </a:p>
      </dsp:txBody>
      <dsp:txXfrm>
        <a:off x="5035243" y="2651555"/>
        <a:ext cx="2581574" cy="1185333"/>
      </dsp:txXfrm>
    </dsp:sp>
    <dsp:sp modelId="{8E9CACDB-1370-45CF-A317-67895721723F}">
      <dsp:nvSpPr>
        <dsp:cNvPr id="0" name=""/>
        <dsp:cNvSpPr/>
      </dsp:nvSpPr>
      <dsp:spPr>
        <a:xfrm>
          <a:off x="4791078" y="2951141"/>
          <a:ext cx="508000" cy="0"/>
        </a:xfrm>
        <a:prstGeom prst="line">
          <a:avLst/>
        </a:prstGeom>
        <a:solidFill>
          <a:schemeClr val="accent3">
            <a:hueOff val="0"/>
            <a:satOff val="0"/>
            <a:lumOff val="0"/>
            <a:alphaOff val="0"/>
          </a:schemeClr>
        </a:solidFill>
        <a:ln w="12700" cap="flat" cmpd="sng" algn="ctr">
          <a:solidFill>
            <a:schemeClr val="tx1"/>
          </a:solidFill>
          <a:prstDash val="solid"/>
          <a:miter lim="800000"/>
          <a:headEnd type="none" w="med" len="med"/>
          <a:tailEnd type="triangle" w="med" len="med"/>
        </a:ln>
        <a:effectLst/>
      </dsp:spPr>
      <dsp:style>
        <a:lnRef idx="2">
          <a:scrgbClr r="0" g="0" b="0"/>
        </a:lnRef>
        <a:fillRef idx="1">
          <a:scrgbClr r="0" g="0" b="0"/>
        </a:fillRef>
        <a:effectRef idx="0">
          <a:scrgbClr r="0" g="0" b="0"/>
        </a:effectRef>
        <a:fontRef idx="minor"/>
      </dsp:style>
    </dsp:sp>
    <dsp:sp modelId="{D87D96A9-03A1-43DE-ACAA-6FD7965DB94E}">
      <dsp:nvSpPr>
        <dsp:cNvPr id="0" name=""/>
        <dsp:cNvSpPr/>
      </dsp:nvSpPr>
      <dsp:spPr>
        <a:xfrm rot="5400000">
          <a:off x="3399272" y="3156534"/>
          <a:ext cx="1571222" cy="1167400"/>
        </a:xfrm>
        <a:prstGeom prst="line">
          <a:avLst/>
        </a:prstGeom>
        <a:solidFill>
          <a:schemeClr val="accent3">
            <a:hueOff val="0"/>
            <a:satOff val="0"/>
            <a:lumOff val="0"/>
            <a:alphaOff val="0"/>
          </a:schemeClr>
        </a:solidFill>
        <a:ln w="12700" cap="flat" cmpd="sng" algn="ctr">
          <a:solidFill>
            <a:schemeClr val="tx1"/>
          </a:solidFill>
          <a:prstDash val="solid"/>
          <a:miter lim="800000"/>
          <a:headEnd type="oval" w="med" len="med"/>
          <a:tailEnd type="oval" w="med" len="me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823D7-2CDE-49CA-A099-CF46A9E0D808}">
      <dsp:nvSpPr>
        <dsp:cNvPr id="0" name=""/>
        <dsp:cNvSpPr/>
      </dsp:nvSpPr>
      <dsp:spPr>
        <a:xfrm>
          <a:off x="4940387" y="3684693"/>
          <a:ext cx="2676821" cy="1733973"/>
        </a:xfrm>
        <a:prstGeom prst="roundRect">
          <a:avLst>
            <a:gd name="adj" fmla="val 10000"/>
          </a:avLst>
        </a:prstGeom>
        <a:solidFill>
          <a:schemeClr val="accent4">
            <a:lumMod val="60000"/>
            <a:lumOff val="40000"/>
            <a:alpha val="9000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228600" lvl="1" indent="-228600" algn="l" defTabSz="933450">
            <a:lnSpc>
              <a:spcPct val="80000"/>
            </a:lnSpc>
            <a:spcBef>
              <a:spcPct val="0"/>
            </a:spcBef>
            <a:spcAft>
              <a:spcPct val="15000"/>
            </a:spcAft>
            <a:buNone/>
          </a:pPr>
          <a:r>
            <a:rPr lang="en-US" sz="2100" b="1" kern="1200" dirty="0"/>
            <a:t>    B. SOCIETAL RELEVANCE</a:t>
          </a:r>
        </a:p>
      </dsp:txBody>
      <dsp:txXfrm>
        <a:off x="5781524" y="4156276"/>
        <a:ext cx="1797595" cy="1224300"/>
      </dsp:txXfrm>
    </dsp:sp>
    <dsp:sp modelId="{7749CEED-8D21-47C3-8EE8-30DCA3EBEF77}">
      <dsp:nvSpPr>
        <dsp:cNvPr id="0" name=""/>
        <dsp:cNvSpPr/>
      </dsp:nvSpPr>
      <dsp:spPr>
        <a:xfrm>
          <a:off x="572941" y="3684693"/>
          <a:ext cx="2676821" cy="1733973"/>
        </a:xfrm>
        <a:prstGeom prst="roundRect">
          <a:avLst>
            <a:gd name="adj" fmla="val 10000"/>
          </a:avLst>
        </a:prstGeom>
        <a:solidFill>
          <a:srgbClr val="FFFF8B">
            <a:alpha val="90000"/>
          </a:srgb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228600" lvl="1" indent="-228600" algn="l" defTabSz="933450">
            <a:lnSpc>
              <a:spcPct val="80000"/>
            </a:lnSpc>
            <a:spcBef>
              <a:spcPct val="0"/>
            </a:spcBef>
            <a:spcAft>
              <a:spcPts val="0"/>
            </a:spcAft>
            <a:buNone/>
          </a:pPr>
          <a:r>
            <a:rPr lang="en-US" sz="2100" b="1" kern="1200" dirty="0"/>
            <a:t>  C. CULTURAL</a:t>
          </a:r>
        </a:p>
        <a:p>
          <a:pPr marL="228600" lvl="1" indent="-228600" algn="l" defTabSz="933450">
            <a:lnSpc>
              <a:spcPct val="80000"/>
            </a:lnSpc>
            <a:spcBef>
              <a:spcPct val="0"/>
            </a:spcBef>
            <a:spcAft>
              <a:spcPts val="0"/>
            </a:spcAft>
            <a:buNone/>
          </a:pPr>
          <a:r>
            <a:rPr lang="en-US" sz="2100" b="1" kern="1200" dirty="0"/>
            <a:t>  RELEVANCE</a:t>
          </a:r>
        </a:p>
      </dsp:txBody>
      <dsp:txXfrm>
        <a:off x="611031" y="4156276"/>
        <a:ext cx="1797595" cy="1224300"/>
      </dsp:txXfrm>
    </dsp:sp>
    <dsp:sp modelId="{DCDB35A0-655C-41B8-B86A-236A4FAB8DAA}">
      <dsp:nvSpPr>
        <dsp:cNvPr id="0" name=""/>
        <dsp:cNvSpPr/>
      </dsp:nvSpPr>
      <dsp:spPr>
        <a:xfrm>
          <a:off x="4940387" y="0"/>
          <a:ext cx="2676821" cy="1733973"/>
        </a:xfrm>
        <a:prstGeom prst="roundRect">
          <a:avLst>
            <a:gd name="adj" fmla="val 10000"/>
          </a:avLst>
        </a:prstGeom>
        <a:solidFill>
          <a:srgbClr val="F8ECBC">
            <a:alpha val="90000"/>
          </a:srgb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228600" lvl="1" indent="-228600" algn="l" defTabSz="933450">
            <a:lnSpc>
              <a:spcPct val="80000"/>
            </a:lnSpc>
            <a:spcBef>
              <a:spcPct val="0"/>
            </a:spcBef>
            <a:spcAft>
              <a:spcPct val="15000"/>
            </a:spcAft>
            <a:buNone/>
          </a:pPr>
          <a:r>
            <a:rPr lang="en-US" sz="2100" b="1" kern="1200" dirty="0"/>
            <a:t>    A. MISSION   ATTRIBUTES</a:t>
          </a:r>
        </a:p>
      </dsp:txBody>
      <dsp:txXfrm>
        <a:off x="5781524" y="38090"/>
        <a:ext cx="1797595" cy="1224300"/>
      </dsp:txXfrm>
    </dsp:sp>
    <dsp:sp modelId="{DC468D39-1058-4369-A4B3-C0415FD0E740}">
      <dsp:nvSpPr>
        <dsp:cNvPr id="0" name=""/>
        <dsp:cNvSpPr/>
      </dsp:nvSpPr>
      <dsp:spPr>
        <a:xfrm>
          <a:off x="572941" y="0"/>
          <a:ext cx="2676821" cy="1733973"/>
        </a:xfrm>
        <a:prstGeom prst="roundRect">
          <a:avLst>
            <a:gd name="adj" fmla="val 10000"/>
          </a:avLst>
        </a:prstGeom>
        <a:solidFill>
          <a:srgbClr val="FCE0B6">
            <a:alpha val="90000"/>
          </a:srgb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228600" lvl="1" indent="-228600" algn="l" defTabSz="933450">
            <a:lnSpc>
              <a:spcPct val="80000"/>
            </a:lnSpc>
            <a:spcBef>
              <a:spcPct val="0"/>
            </a:spcBef>
            <a:spcAft>
              <a:spcPts val="0"/>
            </a:spcAft>
            <a:buNone/>
          </a:pPr>
          <a:r>
            <a:rPr lang="en-US" sz="2100" b="1" kern="1200" dirty="0"/>
            <a:t>  D. PERSONAL</a:t>
          </a:r>
        </a:p>
        <a:p>
          <a:pPr marL="228600" lvl="1" indent="-228600" algn="l" defTabSz="933450">
            <a:lnSpc>
              <a:spcPct val="80000"/>
            </a:lnSpc>
            <a:spcBef>
              <a:spcPct val="0"/>
            </a:spcBef>
            <a:spcAft>
              <a:spcPts val="0"/>
            </a:spcAft>
            <a:buNone/>
          </a:pPr>
          <a:r>
            <a:rPr lang="en-US" sz="2100" b="1" kern="1200" dirty="0"/>
            <a:t>  RELEVANCE </a:t>
          </a:r>
        </a:p>
      </dsp:txBody>
      <dsp:txXfrm>
        <a:off x="611031" y="38090"/>
        <a:ext cx="1797595" cy="1224300"/>
      </dsp:txXfrm>
    </dsp:sp>
    <dsp:sp modelId="{1C52E8C9-0EC6-4142-873F-2334B041D1E2}">
      <dsp:nvSpPr>
        <dsp:cNvPr id="0" name=""/>
        <dsp:cNvSpPr/>
      </dsp:nvSpPr>
      <dsp:spPr>
        <a:xfrm>
          <a:off x="1694606" y="308864"/>
          <a:ext cx="2346282" cy="2346282"/>
        </a:xfrm>
        <a:prstGeom prst="pieWedge">
          <a:avLst/>
        </a:prstGeom>
        <a:solidFill>
          <a:srgbClr val="FCE0B6"/>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85000"/>
            </a:lnSpc>
            <a:spcBef>
              <a:spcPct val="0"/>
            </a:spcBef>
            <a:spcAft>
              <a:spcPts val="1800"/>
            </a:spcAft>
            <a:buNone/>
          </a:pPr>
          <a:r>
            <a:rPr lang="en-US" sz="1800" b="1" kern="1200" dirty="0"/>
            <a:t>Fostering: </a:t>
          </a:r>
          <a:r>
            <a:rPr lang="en-US" sz="1800" b="0" kern="1200" dirty="0"/>
            <a:t>Curiosity  Well-being Inspiration Confidence STEM Learning </a:t>
          </a:r>
        </a:p>
        <a:p>
          <a:pPr marL="0" lvl="0" indent="0" algn="ctr" defTabSz="800100">
            <a:lnSpc>
              <a:spcPct val="90000"/>
            </a:lnSpc>
            <a:spcBef>
              <a:spcPct val="0"/>
            </a:spcBef>
            <a:spcAft>
              <a:spcPts val="1800"/>
            </a:spcAft>
            <a:buNone/>
          </a:pPr>
          <a:endParaRPr lang="en-US" sz="1800" b="0" kern="1200" dirty="0"/>
        </a:p>
      </dsp:txBody>
      <dsp:txXfrm>
        <a:off x="2381816" y="996074"/>
        <a:ext cx="1659072" cy="1659072"/>
      </dsp:txXfrm>
    </dsp:sp>
    <dsp:sp modelId="{E62F6E3A-3442-4DD9-9052-FE4E177E6334}">
      <dsp:nvSpPr>
        <dsp:cNvPr id="0" name=""/>
        <dsp:cNvSpPr/>
      </dsp:nvSpPr>
      <dsp:spPr>
        <a:xfrm rot="5400000">
          <a:off x="4149262" y="308864"/>
          <a:ext cx="2346282" cy="2346282"/>
        </a:xfrm>
        <a:prstGeom prst="pieWedge">
          <a:avLst/>
        </a:prstGeom>
        <a:solidFill>
          <a:srgbClr val="F8ECBC"/>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80000"/>
            </a:lnSpc>
            <a:spcBef>
              <a:spcPct val="0"/>
            </a:spcBef>
            <a:spcAft>
              <a:spcPts val="1200"/>
            </a:spcAft>
            <a:buNone/>
          </a:pPr>
          <a:r>
            <a:rPr lang="en-US" sz="1800" b="1" kern="1200" dirty="0"/>
            <a:t>1. PUNCH</a:t>
          </a:r>
          <a:r>
            <a:rPr lang="en-US" sz="1800" b="0" kern="1200" dirty="0"/>
            <a:t> </a:t>
          </a:r>
          <a:r>
            <a:rPr lang="en-US" sz="1600" b="0" kern="1200" dirty="0"/>
            <a:t>Science, data, and SMEs*</a:t>
          </a:r>
        </a:p>
        <a:p>
          <a:pPr marL="0" lvl="0" indent="0" algn="ctr" defTabSz="800100">
            <a:lnSpc>
              <a:spcPct val="80000"/>
            </a:lnSpc>
            <a:spcBef>
              <a:spcPct val="0"/>
            </a:spcBef>
            <a:spcAft>
              <a:spcPts val="1200"/>
            </a:spcAft>
            <a:buNone/>
          </a:pPr>
          <a:r>
            <a:rPr lang="en-US" sz="1800" b="1" kern="1200" dirty="0"/>
            <a:t>2. PUNCH</a:t>
          </a:r>
          <a:r>
            <a:rPr lang="en-US" sz="1800" b="0" kern="1200" dirty="0"/>
            <a:t> Outreach Plan </a:t>
          </a:r>
          <a:r>
            <a:rPr lang="en-US" sz="1600" b="0" kern="1200" dirty="0"/>
            <a:t>Partners, Products &amp; Events</a:t>
          </a:r>
        </a:p>
        <a:p>
          <a:pPr marL="0" lvl="0" indent="0" algn="ctr" defTabSz="800100">
            <a:lnSpc>
              <a:spcPct val="85000"/>
            </a:lnSpc>
            <a:spcBef>
              <a:spcPct val="0"/>
            </a:spcBef>
            <a:spcAft>
              <a:spcPts val="1200"/>
            </a:spcAft>
            <a:buNone/>
          </a:pPr>
          <a:endParaRPr lang="en-US" sz="1800" b="1" kern="1200" dirty="0"/>
        </a:p>
      </dsp:txBody>
      <dsp:txXfrm rot="-5400000">
        <a:off x="4149262" y="996074"/>
        <a:ext cx="1659072" cy="1659072"/>
      </dsp:txXfrm>
    </dsp:sp>
    <dsp:sp modelId="{646A5598-86BE-4537-8381-2CD14D29B2F6}">
      <dsp:nvSpPr>
        <dsp:cNvPr id="0" name=""/>
        <dsp:cNvSpPr/>
      </dsp:nvSpPr>
      <dsp:spPr>
        <a:xfrm rot="10800000">
          <a:off x="4149262" y="2763520"/>
          <a:ext cx="2346282" cy="2346282"/>
        </a:xfrm>
        <a:prstGeom prst="pieWedge">
          <a:avLst/>
        </a:prstGeom>
        <a:solidFill>
          <a:schemeClr val="accent4">
            <a:lumMod val="60000"/>
            <a:lumOff val="4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ts val="600"/>
            </a:spcAft>
            <a:buNone/>
          </a:pPr>
          <a:endParaRPr lang="en-US" sz="1700" kern="1200" dirty="0"/>
        </a:p>
        <a:p>
          <a:pPr marL="0" lvl="0" indent="0" algn="ctr" defTabSz="755650">
            <a:lnSpc>
              <a:spcPct val="85000"/>
            </a:lnSpc>
            <a:spcBef>
              <a:spcPct val="0"/>
            </a:spcBef>
            <a:spcAft>
              <a:spcPts val="1200"/>
            </a:spcAft>
            <a:buNone/>
          </a:pPr>
          <a:endParaRPr lang="en-US" sz="1100" kern="1200" dirty="0"/>
        </a:p>
        <a:p>
          <a:pPr marL="0" lvl="0" indent="0" algn="ctr" defTabSz="755650">
            <a:lnSpc>
              <a:spcPct val="85000"/>
            </a:lnSpc>
            <a:spcBef>
              <a:spcPct val="0"/>
            </a:spcBef>
            <a:spcAft>
              <a:spcPts val="1200"/>
            </a:spcAft>
            <a:buNone/>
          </a:pPr>
          <a:r>
            <a:rPr lang="en-US" sz="1800" i="1" kern="1200" dirty="0"/>
            <a:t>Space Weather </a:t>
          </a:r>
          <a:r>
            <a:rPr lang="en-US" sz="1800" kern="1200" dirty="0"/>
            <a:t>Monitoring </a:t>
          </a:r>
        </a:p>
        <a:p>
          <a:pPr marL="0" lvl="0" indent="0" algn="ctr" defTabSz="755650">
            <a:lnSpc>
              <a:spcPct val="80000"/>
            </a:lnSpc>
            <a:spcBef>
              <a:spcPct val="0"/>
            </a:spcBef>
            <a:spcAft>
              <a:spcPts val="0"/>
            </a:spcAft>
            <a:buNone/>
          </a:pPr>
          <a:r>
            <a:rPr lang="en-US" sz="1800" b="1" kern="1200" dirty="0"/>
            <a:t>Diverse Public Engagement in Heliophysics</a:t>
          </a:r>
        </a:p>
        <a:p>
          <a:pPr marL="0" lvl="0" indent="0" algn="ctr" defTabSz="755650">
            <a:lnSpc>
              <a:spcPct val="80000"/>
            </a:lnSpc>
            <a:spcBef>
              <a:spcPct val="0"/>
            </a:spcBef>
            <a:spcAft>
              <a:spcPts val="1200"/>
            </a:spcAft>
            <a:buNone/>
          </a:pPr>
          <a:endParaRPr lang="en-US" sz="1800" b="1" kern="1200" dirty="0"/>
        </a:p>
      </dsp:txBody>
      <dsp:txXfrm rot="10800000">
        <a:off x="4149262" y="2763520"/>
        <a:ext cx="1659072" cy="1659072"/>
      </dsp:txXfrm>
    </dsp:sp>
    <dsp:sp modelId="{1FB3A79E-1DE1-4092-95D7-156EFD9DB3F8}">
      <dsp:nvSpPr>
        <dsp:cNvPr id="0" name=""/>
        <dsp:cNvSpPr/>
      </dsp:nvSpPr>
      <dsp:spPr>
        <a:xfrm rot="16200000">
          <a:off x="1694606" y="2763520"/>
          <a:ext cx="2346282" cy="2346282"/>
        </a:xfrm>
        <a:prstGeom prst="pieWedge">
          <a:avLst/>
        </a:prstGeom>
        <a:solidFill>
          <a:srgbClr val="FFFF8B"/>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ts val="0"/>
            </a:spcAft>
            <a:buNone/>
          </a:pPr>
          <a:endParaRPr lang="en-US" sz="1900" kern="1200" dirty="0"/>
        </a:p>
        <a:p>
          <a:pPr marL="0" lvl="0" indent="0" algn="ctr" defTabSz="844550">
            <a:lnSpc>
              <a:spcPct val="90000"/>
            </a:lnSpc>
            <a:spcBef>
              <a:spcPct val="0"/>
            </a:spcBef>
            <a:spcAft>
              <a:spcPts val="0"/>
            </a:spcAft>
            <a:buNone/>
          </a:pPr>
          <a:endParaRPr lang="en-US" sz="1800" kern="1200" dirty="0"/>
        </a:p>
        <a:p>
          <a:pPr marL="0" lvl="0" indent="0" algn="ctr" defTabSz="844550">
            <a:lnSpc>
              <a:spcPct val="90000"/>
            </a:lnSpc>
            <a:spcBef>
              <a:spcPct val="0"/>
            </a:spcBef>
            <a:spcAft>
              <a:spcPts val="0"/>
            </a:spcAft>
            <a:buNone/>
          </a:pPr>
          <a:r>
            <a:rPr lang="en-US" sz="1800" b="1" kern="1200" dirty="0"/>
            <a:t>Honoring: </a:t>
          </a:r>
          <a:r>
            <a:rPr lang="en-US" sz="1800" kern="1200" dirty="0"/>
            <a:t>Places </a:t>
          </a:r>
        </a:p>
        <a:p>
          <a:pPr marL="0" lvl="0" indent="0" algn="ctr" defTabSz="844550">
            <a:lnSpc>
              <a:spcPct val="90000"/>
            </a:lnSpc>
            <a:spcBef>
              <a:spcPct val="0"/>
            </a:spcBef>
            <a:spcAft>
              <a:spcPts val="0"/>
            </a:spcAft>
            <a:buNone/>
          </a:pPr>
          <a:r>
            <a:rPr lang="en-US" sz="1800" kern="1200" dirty="0"/>
            <a:t>Stories Artforms</a:t>
          </a:r>
        </a:p>
        <a:p>
          <a:pPr marL="0" lvl="0" indent="0" algn="ctr" defTabSz="844550">
            <a:lnSpc>
              <a:spcPct val="90000"/>
            </a:lnSpc>
            <a:spcBef>
              <a:spcPct val="0"/>
            </a:spcBef>
            <a:spcAft>
              <a:spcPts val="0"/>
            </a:spcAft>
            <a:buNone/>
          </a:pPr>
          <a:r>
            <a:rPr lang="en-US" sz="1800" kern="1200" dirty="0"/>
            <a:t>Ancestors</a:t>
          </a:r>
        </a:p>
        <a:p>
          <a:pPr marL="0" lvl="0" indent="0" algn="ctr" defTabSz="844550">
            <a:lnSpc>
              <a:spcPct val="90000"/>
            </a:lnSpc>
            <a:spcBef>
              <a:spcPct val="0"/>
            </a:spcBef>
            <a:spcAft>
              <a:spcPts val="0"/>
            </a:spcAft>
            <a:buNone/>
          </a:pPr>
          <a:r>
            <a:rPr lang="en-US" sz="1800" kern="1200" dirty="0"/>
            <a:t>Languages</a:t>
          </a:r>
        </a:p>
      </dsp:txBody>
      <dsp:txXfrm rot="5400000">
        <a:off x="2381816" y="2763520"/>
        <a:ext cx="1659072" cy="1659072"/>
      </dsp:txXfrm>
    </dsp:sp>
    <dsp:sp modelId="{BADB4D1A-7259-46FA-BE3C-5E419F51DB69}">
      <dsp:nvSpPr>
        <dsp:cNvPr id="0" name=""/>
        <dsp:cNvSpPr/>
      </dsp:nvSpPr>
      <dsp:spPr>
        <a:xfrm>
          <a:off x="3690030" y="2221653"/>
          <a:ext cx="810090" cy="704426"/>
        </a:xfrm>
        <a:prstGeom prst="circularArrow">
          <a:avLst/>
        </a:prstGeom>
        <a:solidFill>
          <a:schemeClr val="dk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10079B-64C7-46F0-BB6B-57D573A11C33}">
      <dsp:nvSpPr>
        <dsp:cNvPr id="0" name=""/>
        <dsp:cNvSpPr/>
      </dsp:nvSpPr>
      <dsp:spPr>
        <a:xfrm rot="10800000">
          <a:off x="3690030" y="2492586"/>
          <a:ext cx="810090" cy="704426"/>
        </a:xfrm>
        <a:prstGeom prst="circularArrow">
          <a:avLst/>
        </a:prstGeom>
        <a:solidFill>
          <a:schemeClr val="dk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65C41-1D1E-48D9-BF04-7DC77D80B33A}" type="datetimeFigureOut">
              <a:rPr lang="en-US" smtClean="0"/>
              <a:t>5/16/2021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DF17EF-6AD7-42A3-9F95-F0FEB336DF3B}" type="slidenum">
              <a:rPr lang="en-US" smtClean="0"/>
              <a:t>‹#›</a:t>
            </a:fld>
            <a:endParaRPr lang="en-US"/>
          </a:p>
        </p:txBody>
      </p:sp>
    </p:spTree>
    <p:extLst>
      <p:ext uri="{BB962C8B-B14F-4D97-AF65-F5344CB8AC3E}">
        <p14:creationId xmlns:p14="http://schemas.microsoft.com/office/powerpoint/2010/main" val="2188964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DF17EF-6AD7-42A3-9F95-F0FEB336DF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569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A81FD14-E3C5-409C-AD9E-2C9E6E1DBBEE}" type="slidenum">
              <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24</a:t>
            </a:fld>
            <a:endPar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endParaRPr>
          </a:p>
        </p:txBody>
      </p:sp>
    </p:spTree>
    <p:extLst>
      <p:ext uri="{BB962C8B-B14F-4D97-AF65-F5344CB8AC3E}">
        <p14:creationId xmlns:p14="http://schemas.microsoft.com/office/powerpoint/2010/main" val="3062025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8787"/>
          </a:xfrm>
          <a:prstGeom prst="rect">
            <a:avLst/>
          </a:prstGeom>
          <a:ln/>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6EBF7AB-FE6C-42CB-81FF-48CFDE990778}" type="slidenum">
              <a:rPr kumimoji="0" lang="en-US" altLang="en-US" sz="1200" b="0" i="0" u="none" strike="noStrike" kern="0" cap="none" spc="0" normalizeH="0" baseline="0" noProof="0">
                <a:ln>
                  <a:noFill/>
                </a:ln>
                <a:solidFill>
                  <a:srgbClr val="000000"/>
                </a:solidFill>
                <a:effectLst/>
                <a:uLnTx/>
                <a:uFillTx/>
                <a:latin typeface="Calibri" panose="020F0502020204030204"/>
                <a:ea typeface="+mn-ea"/>
                <a:cs typeface="+mn-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31</a:t>
            </a:fld>
            <a:endParaRPr kumimoji="0" lang="en-US" altLang="en-US" sz="1200" b="0" i="0" u="none" strike="noStrike" kern="0" cap="none" spc="0" normalizeH="0" baseline="0" noProof="0">
              <a:ln>
                <a:noFill/>
              </a:ln>
              <a:solidFill>
                <a:srgbClr val="000000"/>
              </a:solidFill>
              <a:effectLst/>
              <a:uLnTx/>
              <a:uFillTx/>
              <a:latin typeface="Calibri" panose="020F0502020204030204"/>
              <a:ea typeface="+mn-ea"/>
              <a:cs typeface="+mn-cs"/>
              <a:sym typeface="Calibri"/>
            </a:endParaRPr>
          </a:p>
        </p:txBody>
      </p:sp>
      <p:sp>
        <p:nvSpPr>
          <p:cNvPr id="1216514" name="Rectangle 2"/>
          <p:cNvSpPr>
            <a:spLocks noGrp="1" noRot="1" noChangeAspect="1" noChangeArrowheads="1" noTextEdit="1"/>
          </p:cNvSpPr>
          <p:nvPr>
            <p:ph type="sldImg"/>
          </p:nvPr>
        </p:nvSpPr>
        <p:spPr>
          <a:xfrm>
            <a:off x="685800" y="1143000"/>
            <a:ext cx="5486400" cy="3086100"/>
          </a:xfrm>
          <a:ln/>
        </p:spPr>
      </p:sp>
      <p:sp>
        <p:nvSpPr>
          <p:cNvPr id="1216515" name="Rectangle 3"/>
          <p:cNvSpPr>
            <a:spLocks noGrp="1" noChangeArrowheads="1"/>
          </p:cNvSpPr>
          <p:nvPr>
            <p:ph type="body" idx="1"/>
          </p:nvPr>
        </p:nvSpPr>
        <p:spPr/>
        <p:txBody>
          <a:bodyPr/>
          <a:lstStyle/>
          <a:p>
            <a:pPr>
              <a:lnSpc>
                <a:spcPct val="80000"/>
              </a:lnSpc>
            </a:pPr>
            <a:endParaRPr lang="en-US" altLang="en-US" sz="2000" dirty="0"/>
          </a:p>
          <a:p>
            <a:pPr>
              <a:lnSpc>
                <a:spcPct val="80000"/>
              </a:lnSpc>
            </a:pPr>
            <a:r>
              <a:rPr lang="en-US" altLang="en-US" sz="2000" dirty="0"/>
              <a:t>http://earthsky.org/science-wire/new-mexican-skies-protected-with-dark-sky-park-designation</a:t>
            </a:r>
          </a:p>
        </p:txBody>
      </p:sp>
    </p:spTree>
    <p:extLst>
      <p:ext uri="{BB962C8B-B14F-4D97-AF65-F5344CB8AC3E}">
        <p14:creationId xmlns:p14="http://schemas.microsoft.com/office/powerpoint/2010/main" val="4016150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By USGS - http://pubs.usgs.gov/fs/2004/3035/pdf/fs-2004-3035.pdf, Public Domain, https://commons.wikimedia.org/w/index.php?curid=21418041 </a:t>
            </a:r>
          </a:p>
          <a:p>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A81FD14-E3C5-409C-AD9E-2C9E6E1DBBEE}" type="slidenum">
              <a:rPr kumimoji="0" lang="en-US" sz="1200" b="0" i="0" u="none" strike="noStrike" kern="0" cap="none" spc="0" normalizeH="0" baseline="0" noProof="0" smtClean="0">
                <a:ln>
                  <a:noFill/>
                </a:ln>
                <a:solidFill>
                  <a:prstClr val="black"/>
                </a:solidFill>
                <a:effectLst/>
                <a:uLnTx/>
                <a:uFillTx/>
                <a:latin typeface="Calibri" panose="020F0502020204030204"/>
                <a:ea typeface="+mn-ea"/>
                <a:cs typeface="+mn-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32</a:t>
            </a:fld>
            <a:endPar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endParaRPr>
          </a:p>
        </p:txBody>
      </p:sp>
    </p:spTree>
    <p:extLst>
      <p:ext uri="{BB962C8B-B14F-4D97-AF65-F5344CB8AC3E}">
        <p14:creationId xmlns:p14="http://schemas.microsoft.com/office/powerpoint/2010/main" val="2704666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Photo by GB Cornucopia</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E1B1E5E4-4E52-43E5-92F0-E3456A0F974A}" type="slidenum">
              <a:rPr kumimoji="0" lang="en-US" sz="1200" b="0" i="0" u="none" strike="noStrike" kern="0" cap="none" spc="0" normalizeH="0" baseline="0" noProof="0" smtClean="0">
                <a:ln>
                  <a:noFill/>
                </a:ln>
                <a:solidFill>
                  <a:prstClr val="black"/>
                </a:solidFill>
                <a:effectLst/>
                <a:uLnTx/>
                <a:uFillTx/>
                <a:latin typeface="Calibri" panose="020F0502020204030204"/>
                <a:ea typeface="+mn-ea"/>
                <a:cs typeface="+mn-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33</a:t>
            </a:fld>
            <a:endPar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endParaRPr>
          </a:p>
        </p:txBody>
      </p:sp>
    </p:spTree>
    <p:extLst>
      <p:ext uri="{BB962C8B-B14F-4D97-AF65-F5344CB8AC3E}">
        <p14:creationId xmlns:p14="http://schemas.microsoft.com/office/powerpoint/2010/main" val="302226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DF17EF-6AD7-42A3-9F95-F0FEB336DF3B}" type="slidenum">
              <a:rPr lang="en-US" smtClean="0"/>
              <a:t>35</a:t>
            </a:fld>
            <a:endParaRPr lang="en-US"/>
          </a:p>
        </p:txBody>
      </p:sp>
    </p:spTree>
    <p:extLst>
      <p:ext uri="{BB962C8B-B14F-4D97-AF65-F5344CB8AC3E}">
        <p14:creationId xmlns:p14="http://schemas.microsoft.com/office/powerpoint/2010/main" val="2461068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DF17EF-6AD7-42A3-9F95-F0FEB336DF3B}" type="slidenum">
              <a:rPr lang="en-US" smtClean="0"/>
              <a:t>36</a:t>
            </a:fld>
            <a:endParaRPr lang="en-US"/>
          </a:p>
        </p:txBody>
      </p:sp>
    </p:spTree>
    <p:extLst>
      <p:ext uri="{BB962C8B-B14F-4D97-AF65-F5344CB8AC3E}">
        <p14:creationId xmlns:p14="http://schemas.microsoft.com/office/powerpoint/2010/main" val="2113151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DF17EF-6AD7-42A3-9F95-F0FEB336DF3B}" type="slidenum">
              <a:rPr lang="en-US" smtClean="0"/>
              <a:t>37</a:t>
            </a:fld>
            <a:endParaRPr lang="en-US"/>
          </a:p>
        </p:txBody>
      </p:sp>
    </p:spTree>
    <p:extLst>
      <p:ext uri="{BB962C8B-B14F-4D97-AF65-F5344CB8AC3E}">
        <p14:creationId xmlns:p14="http://schemas.microsoft.com/office/powerpoint/2010/main" val="2340176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A81FD14-E3C5-409C-AD9E-2C9E6E1DBBEE}" type="slidenum">
              <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45</a:t>
            </a:fld>
            <a:endPar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endParaRPr>
          </a:p>
        </p:txBody>
      </p:sp>
    </p:spTree>
    <p:extLst>
      <p:ext uri="{BB962C8B-B14F-4D97-AF65-F5344CB8AC3E}">
        <p14:creationId xmlns:p14="http://schemas.microsoft.com/office/powerpoint/2010/main" val="703543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A81FD14-E3C5-409C-AD9E-2C9E6E1DBBEE}" type="slidenum">
              <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46</a:t>
            </a:fld>
            <a:endPar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endParaRPr>
          </a:p>
        </p:txBody>
      </p:sp>
    </p:spTree>
    <p:extLst>
      <p:ext uri="{BB962C8B-B14F-4D97-AF65-F5344CB8AC3E}">
        <p14:creationId xmlns:p14="http://schemas.microsoft.com/office/powerpoint/2010/main" val="2169979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DF17EF-6AD7-42A3-9F95-F0FEB336DF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302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DF17EF-6AD7-42A3-9F95-F0FEB336DF3B}" type="slidenum">
              <a:rPr lang="en-US" smtClean="0"/>
              <a:t>8</a:t>
            </a:fld>
            <a:endParaRPr lang="en-US"/>
          </a:p>
        </p:txBody>
      </p:sp>
    </p:spTree>
    <p:extLst>
      <p:ext uri="{BB962C8B-B14F-4D97-AF65-F5344CB8AC3E}">
        <p14:creationId xmlns:p14="http://schemas.microsoft.com/office/powerpoint/2010/main" val="49852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DF17EF-6AD7-42A3-9F95-F0FEB336DF3B}" type="slidenum">
              <a:rPr lang="en-US" smtClean="0"/>
              <a:t>50</a:t>
            </a:fld>
            <a:endParaRPr lang="en-US"/>
          </a:p>
        </p:txBody>
      </p:sp>
    </p:spTree>
    <p:extLst>
      <p:ext uri="{BB962C8B-B14F-4D97-AF65-F5344CB8AC3E}">
        <p14:creationId xmlns:p14="http://schemas.microsoft.com/office/powerpoint/2010/main" val="2804244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A81FD14-E3C5-409C-AD9E-2C9E6E1DBBEE}" type="slidenum">
              <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53</a:t>
            </a:fld>
            <a:endPar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endParaRPr>
          </a:p>
        </p:txBody>
      </p:sp>
    </p:spTree>
    <p:extLst>
      <p:ext uri="{BB962C8B-B14F-4D97-AF65-F5344CB8AC3E}">
        <p14:creationId xmlns:p14="http://schemas.microsoft.com/office/powerpoint/2010/main" val="4077803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A81FD14-E3C5-409C-AD9E-2C9E6E1DBBEE}" type="slidenum">
              <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57</a:t>
            </a:fld>
            <a:endPar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endParaRPr>
          </a:p>
        </p:txBody>
      </p:sp>
    </p:spTree>
    <p:extLst>
      <p:ext uri="{BB962C8B-B14F-4D97-AF65-F5344CB8AC3E}">
        <p14:creationId xmlns:p14="http://schemas.microsoft.com/office/powerpoint/2010/main" val="2076484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A81FD14-E3C5-409C-AD9E-2C9E6E1DBBEE}" type="slidenum">
              <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58</a:t>
            </a:fld>
            <a:endPar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endParaRPr>
          </a:p>
        </p:txBody>
      </p:sp>
    </p:spTree>
    <p:extLst>
      <p:ext uri="{BB962C8B-B14F-4D97-AF65-F5344CB8AC3E}">
        <p14:creationId xmlns:p14="http://schemas.microsoft.com/office/powerpoint/2010/main" val="1467463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By USGS - http://pubs.usgs.gov/fs/2004/3035/pdf/fs-2004-3035.pdf, Public Domain, https://commons.wikimedia.org/w/index.php?curid=21418041 </a:t>
            </a:r>
          </a:p>
          <a:p>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A81FD14-E3C5-409C-AD9E-2C9E6E1DBBEE}" type="slidenum">
              <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59</a:t>
            </a:fld>
            <a:endPar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endParaRPr>
          </a:p>
        </p:txBody>
      </p:sp>
    </p:spTree>
    <p:extLst>
      <p:ext uri="{BB962C8B-B14F-4D97-AF65-F5344CB8AC3E}">
        <p14:creationId xmlns:p14="http://schemas.microsoft.com/office/powerpoint/2010/main" val="3715134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A81FD14-E3C5-409C-AD9E-2C9E6E1DBBEE}" type="slidenum">
              <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60</a:t>
            </a:fld>
            <a:endPar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endParaRPr>
          </a:p>
        </p:txBody>
      </p:sp>
    </p:spTree>
    <p:extLst>
      <p:ext uri="{BB962C8B-B14F-4D97-AF65-F5344CB8AC3E}">
        <p14:creationId xmlns:p14="http://schemas.microsoft.com/office/powerpoint/2010/main" val="51753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A81FD14-E3C5-409C-AD9E-2C9E6E1DBBEE}" type="slidenum">
              <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61</a:t>
            </a:fld>
            <a:endPar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endParaRPr>
          </a:p>
        </p:txBody>
      </p:sp>
    </p:spTree>
    <p:extLst>
      <p:ext uri="{BB962C8B-B14F-4D97-AF65-F5344CB8AC3E}">
        <p14:creationId xmlns:p14="http://schemas.microsoft.com/office/powerpoint/2010/main" val="3728807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A81FD14-E3C5-409C-AD9E-2C9E6E1DBBEE}" type="slidenum">
              <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62</a:t>
            </a:fld>
            <a:endPar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endParaRPr>
          </a:p>
        </p:txBody>
      </p:sp>
    </p:spTree>
    <p:extLst>
      <p:ext uri="{BB962C8B-B14F-4D97-AF65-F5344CB8AC3E}">
        <p14:creationId xmlns:p14="http://schemas.microsoft.com/office/powerpoint/2010/main" val="398372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DF17EF-6AD7-42A3-9F95-F0FEB336DF3B}" type="slidenum">
              <a:rPr lang="en-US" smtClean="0"/>
              <a:t>63</a:t>
            </a:fld>
            <a:endParaRPr lang="en-US"/>
          </a:p>
        </p:txBody>
      </p:sp>
    </p:spTree>
    <p:extLst>
      <p:ext uri="{BB962C8B-B14F-4D97-AF65-F5344CB8AC3E}">
        <p14:creationId xmlns:p14="http://schemas.microsoft.com/office/powerpoint/2010/main" val="3517011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A81FD14-E3C5-409C-AD9E-2C9E6E1DBBEE}" type="slidenum">
              <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71</a:t>
            </a:fld>
            <a:endPar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endParaRPr>
          </a:p>
        </p:txBody>
      </p:sp>
    </p:spTree>
    <p:extLst>
      <p:ext uri="{BB962C8B-B14F-4D97-AF65-F5344CB8AC3E}">
        <p14:creationId xmlns:p14="http://schemas.microsoft.com/office/powerpoint/2010/main" val="3414428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By USGS - http://pubs.usgs.gov/fs/2004/3035/pdf/fs-2004-3035.pdf, Public Domain, https://commons.wikimedia.org/w/index.php?curid=21418041 </a:t>
            </a:r>
          </a:p>
          <a:p>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A81FD14-E3C5-409C-AD9E-2C9E6E1DBBEE}" type="slidenum">
              <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9</a:t>
            </a:fld>
            <a:endPar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endParaRPr>
          </a:p>
        </p:txBody>
      </p:sp>
    </p:spTree>
    <p:extLst>
      <p:ext uri="{BB962C8B-B14F-4D97-AF65-F5344CB8AC3E}">
        <p14:creationId xmlns:p14="http://schemas.microsoft.com/office/powerpoint/2010/main" val="2304697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A81FD14-E3C5-409C-AD9E-2C9E6E1DBBEE}" type="slidenum">
              <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73</a:t>
            </a:fld>
            <a:endPar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endParaRPr>
          </a:p>
        </p:txBody>
      </p:sp>
    </p:spTree>
    <p:extLst>
      <p:ext uri="{BB962C8B-B14F-4D97-AF65-F5344CB8AC3E}">
        <p14:creationId xmlns:p14="http://schemas.microsoft.com/office/powerpoint/2010/main" val="2108305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A81FD14-E3C5-409C-AD9E-2C9E6E1DBBEE}" type="slidenum">
              <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74</a:t>
            </a:fld>
            <a:endPar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endParaRPr>
          </a:p>
        </p:txBody>
      </p:sp>
    </p:spTree>
    <p:extLst>
      <p:ext uri="{BB962C8B-B14F-4D97-AF65-F5344CB8AC3E}">
        <p14:creationId xmlns:p14="http://schemas.microsoft.com/office/powerpoint/2010/main" val="4190879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A81FD14-E3C5-409C-AD9E-2C9E6E1DBBEE}" type="slidenum">
              <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75</a:t>
            </a:fld>
            <a:endPar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endParaRPr>
          </a:p>
        </p:txBody>
      </p:sp>
    </p:spTree>
    <p:extLst>
      <p:ext uri="{BB962C8B-B14F-4D97-AF65-F5344CB8AC3E}">
        <p14:creationId xmlns:p14="http://schemas.microsoft.com/office/powerpoint/2010/main" val="1660958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A81FD14-E3C5-409C-AD9E-2C9E6E1DBBEE}" type="slidenum">
              <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76</a:t>
            </a:fld>
            <a:endPar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endParaRPr>
          </a:p>
        </p:txBody>
      </p:sp>
    </p:spTree>
    <p:extLst>
      <p:ext uri="{BB962C8B-B14F-4D97-AF65-F5344CB8AC3E}">
        <p14:creationId xmlns:p14="http://schemas.microsoft.com/office/powerpoint/2010/main" val="1019743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A81FD14-E3C5-409C-AD9E-2C9E6E1DBBEE}" type="slidenum">
              <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77</a:t>
            </a:fld>
            <a:endPar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endParaRPr>
          </a:p>
        </p:txBody>
      </p:sp>
    </p:spTree>
    <p:extLst>
      <p:ext uri="{BB962C8B-B14F-4D97-AF65-F5344CB8AC3E}">
        <p14:creationId xmlns:p14="http://schemas.microsoft.com/office/powerpoint/2010/main" val="37652694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A81FD14-E3C5-409C-AD9E-2C9E6E1DBBEE}" type="slidenum">
              <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81</a:t>
            </a:fld>
            <a:endPar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endParaRPr>
          </a:p>
        </p:txBody>
      </p:sp>
    </p:spTree>
    <p:extLst>
      <p:ext uri="{BB962C8B-B14F-4D97-AF65-F5344CB8AC3E}">
        <p14:creationId xmlns:p14="http://schemas.microsoft.com/office/powerpoint/2010/main" val="2882095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A81FD14-E3C5-409C-AD9E-2C9E6E1DBBEE}" type="slidenum">
              <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12</a:t>
            </a:fld>
            <a:endPar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endParaRPr>
          </a:p>
        </p:txBody>
      </p:sp>
    </p:spTree>
    <p:extLst>
      <p:ext uri="{BB962C8B-B14F-4D97-AF65-F5344CB8AC3E}">
        <p14:creationId xmlns:p14="http://schemas.microsoft.com/office/powerpoint/2010/main" val="2965988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DF17EF-6AD7-42A3-9F95-F0FEB336DF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498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PUNCH Outreach serves as a complementary bridge between the work of newsworthy discoveries that NASA and SWRI Communications address and the more formal support of STEM education that NASA SMD sponsors via its Science Activation (Sci-Act) portfolio.</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Figure 6</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documents the Sci-Act groups with whom we have coordinated thus far. PUNCH Outreach leverages, complements, and supports these other important domains of activity. Our planned public engagement events take full advantage of the excitement of news and up-to-date information on PUNCH milestones and discoveries and also promote awareness of more enduring NASA options for STEM engagement including citizen science programs (e.g. Sungrazer), internships, or opportunities with MAIANSE – NASA’s program “to increase American Indian and Alaska Native engagement in STEM through authentic and unique NASA experiences.”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DF17EF-6AD7-42A3-9F95-F0FEB336DF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628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DF17EF-6AD7-42A3-9F95-F0FEB336DF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950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By USGS - http://pubs.usgs.gov/fs/2004/3035/pdf/fs-2004-3035.pdf, Public Domain, https://commons.wikimedia.org/w/index.php?curid=21418041 </a:t>
            </a:r>
          </a:p>
          <a:p>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A81FD14-E3C5-409C-AD9E-2C9E6E1DBBEE}" type="slidenum">
              <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17</a:t>
            </a:fld>
            <a:endParaRPr kumimoji="0" lang="en-US" sz="1200" b="0" i="0" u="none" strike="noStrike" kern="0" cap="none" spc="0" normalizeH="0" baseline="0" noProof="0">
              <a:ln>
                <a:noFill/>
              </a:ln>
              <a:solidFill>
                <a:prstClr val="black"/>
              </a:solidFill>
              <a:effectLst/>
              <a:uLnTx/>
              <a:uFillTx/>
              <a:latin typeface="Calibri" panose="020F0502020204030204"/>
              <a:ea typeface="+mn-ea"/>
              <a:cs typeface="+mn-cs"/>
              <a:sym typeface="Calibri"/>
            </a:endParaRPr>
          </a:p>
        </p:txBody>
      </p:sp>
    </p:spTree>
    <p:extLst>
      <p:ext uri="{BB962C8B-B14F-4D97-AF65-F5344CB8AC3E}">
        <p14:creationId xmlns:p14="http://schemas.microsoft.com/office/powerpoint/2010/main" val="4212640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DF17EF-6AD7-42A3-9F95-F0FEB336DF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913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2.xml"/><Relationship Id="rId4" Type="http://schemas.openxmlformats.org/officeDocument/2006/relationships/image" Target="../media/image10.tiff"/></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5.tif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tiff"/><Relationship Id="rId2" Type="http://schemas.openxmlformats.org/officeDocument/2006/relationships/image" Target="../media/image3.jpeg"/><Relationship Id="rId1" Type="http://schemas.openxmlformats.org/officeDocument/2006/relationships/slideMaster" Target="../slideMasters/slideMaster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9.xml"/><Relationship Id="rId4" Type="http://schemas.openxmlformats.org/officeDocument/2006/relationships/image" Target="../media/image10.tiff"/></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1.xml"/><Relationship Id="rId4" Type="http://schemas.openxmlformats.org/officeDocument/2006/relationships/image" Target="../media/image10.tiff"/></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3568E2-A965-4DAE-9971-6EB834779DB1}"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4B908-64EA-4CFE-973B-996FFFBD2764}" type="slidenum">
              <a:rPr lang="en-US" smtClean="0"/>
              <a:t>‹#›</a:t>
            </a:fld>
            <a:endParaRPr lang="en-US"/>
          </a:p>
        </p:txBody>
      </p:sp>
    </p:spTree>
    <p:extLst>
      <p:ext uri="{BB962C8B-B14F-4D97-AF65-F5344CB8AC3E}">
        <p14:creationId xmlns:p14="http://schemas.microsoft.com/office/powerpoint/2010/main" val="2922025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3568E2-A965-4DAE-9971-6EB834779DB1}"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4B908-64EA-4CFE-973B-996FFFBD2764}" type="slidenum">
              <a:rPr lang="en-US" smtClean="0"/>
              <a:t>‹#›</a:t>
            </a:fld>
            <a:endParaRPr lang="en-US"/>
          </a:p>
        </p:txBody>
      </p:sp>
    </p:spTree>
    <p:extLst>
      <p:ext uri="{BB962C8B-B14F-4D97-AF65-F5344CB8AC3E}">
        <p14:creationId xmlns:p14="http://schemas.microsoft.com/office/powerpoint/2010/main" val="5712249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
        <p:nvSpPr>
          <p:cNvPr id="19" name="TextBox 4"/>
          <p:cNvSpPr txBox="1"/>
          <p:nvPr/>
        </p:nvSpPr>
        <p:spPr>
          <a:xfrm>
            <a:off x="0" y="6550231"/>
            <a:ext cx="3962400" cy="30777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lvl1pPr>
          </a:lstStyle>
          <a:p>
            <a:pPr hangingPunct="0"/>
            <a:r>
              <a:rPr sz="1400" kern="0">
                <a:solidFill>
                  <a:srgbClr val="000000"/>
                </a:solidFill>
                <a:sym typeface="Calibri"/>
              </a:rPr>
              <a:t>Presenter: Abbr Presentation Title</a:t>
            </a:r>
          </a:p>
        </p:txBody>
      </p:sp>
      <p:sp>
        <p:nvSpPr>
          <p:cNvPr id="20" name="TextBox 5"/>
          <p:cNvSpPr txBox="1"/>
          <p:nvPr/>
        </p:nvSpPr>
        <p:spPr>
          <a:xfrm>
            <a:off x="1828800" y="6550231"/>
            <a:ext cx="8839200" cy="3073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i="1"/>
            </a:lvl1pPr>
          </a:lstStyle>
          <a:p>
            <a:pPr hangingPunct="0"/>
            <a:r>
              <a:rPr sz="1400" kern="0">
                <a:solidFill>
                  <a:srgbClr val="000000"/>
                </a:solidFill>
                <a:sym typeface="Calibri"/>
              </a:rPr>
              <a:t>Competition Sensitive</a:t>
            </a:r>
          </a:p>
        </p:txBody>
      </p:sp>
      <p:pic>
        <p:nvPicPr>
          <p:cNvPr id="21" name="Picture 9" descr="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22" name="Rectangle 12"/>
          <p:cNvSpPr/>
          <p:nvPr/>
        </p:nvSpPr>
        <p:spPr>
          <a:xfrm>
            <a:off x="406400" y="1143000"/>
            <a:ext cx="11379200" cy="5486400"/>
          </a:xfrm>
          <a:prstGeom prst="rect">
            <a:avLst/>
          </a:prstGeom>
          <a:solidFill>
            <a:srgbClr val="000000"/>
          </a:solidFill>
          <a:ln w="12700">
            <a:miter lim="400000"/>
          </a:ln>
        </p:spPr>
        <p:txBody>
          <a:bodyPr lIns="45719" rIns="45719" anchor="ctr"/>
          <a:lstStyle/>
          <a:p>
            <a:pPr algn="ctr" hangingPunct="0">
              <a:defRPr>
                <a:solidFill>
                  <a:srgbClr val="FFFFFF"/>
                </a:solidFill>
              </a:defRPr>
            </a:pPr>
            <a:endParaRPr sz="1800" kern="0">
              <a:solidFill>
                <a:srgbClr val="FFFFFF"/>
              </a:solidFill>
              <a:sym typeface="Calibri"/>
            </a:endParaRPr>
          </a:p>
        </p:txBody>
      </p:sp>
      <p:sp>
        <p:nvSpPr>
          <p:cNvPr id="23" name="Body Level One…"/>
          <p:cNvSpPr txBox="1">
            <a:spLocks noGrp="1"/>
          </p:cNvSpPr>
          <p:nvPr>
            <p:ph type="body" sz="quarter" idx="1" hasCustomPrompt="1"/>
          </p:nvPr>
        </p:nvSpPr>
        <p:spPr>
          <a:xfrm>
            <a:off x="4592801" y="1639790"/>
            <a:ext cx="7010401" cy="562463"/>
          </a:xfrm>
          <a:prstGeom prst="rect">
            <a:avLst/>
          </a:prstGeom>
        </p:spPr>
        <p:txBody>
          <a:bodyPr/>
          <a:lstStyle>
            <a:lvl1pPr marL="0" indent="0" algn="ctr">
              <a:spcBef>
                <a:spcPts val="800"/>
              </a:spcBef>
              <a:buSzTx/>
              <a:buFontTx/>
              <a:buNone/>
              <a:defRPr sz="2800" b="1">
                <a:solidFill>
                  <a:srgbClr val="FFFFFF"/>
                </a:solidFill>
              </a:defRPr>
            </a:lvl1pPr>
            <a:lvl2pPr marL="0" indent="457200" algn="ctr">
              <a:spcBef>
                <a:spcPts val="800"/>
              </a:spcBef>
              <a:buSzTx/>
              <a:buFontTx/>
              <a:buNone/>
              <a:defRPr sz="3600">
                <a:solidFill>
                  <a:srgbClr val="FFFFFF"/>
                </a:solidFill>
              </a:defRPr>
            </a:lvl2pPr>
            <a:lvl3pPr marL="0" indent="914400" algn="ctr">
              <a:spcBef>
                <a:spcPts val="800"/>
              </a:spcBef>
              <a:buSzTx/>
              <a:buFontTx/>
              <a:buNone/>
              <a:defRPr sz="3600">
                <a:solidFill>
                  <a:srgbClr val="FFFFFF"/>
                </a:solidFill>
              </a:defRPr>
            </a:lvl3pPr>
            <a:lvl4pPr marL="0" indent="1371600" algn="ctr">
              <a:spcBef>
                <a:spcPts val="800"/>
              </a:spcBef>
              <a:buSzTx/>
              <a:buFontTx/>
              <a:buNone/>
              <a:defRPr sz="3600">
                <a:solidFill>
                  <a:srgbClr val="FFFFFF"/>
                </a:solidFill>
              </a:defRPr>
            </a:lvl4pPr>
            <a:lvl5pPr marL="0" indent="1828800" algn="ctr">
              <a:spcBef>
                <a:spcPts val="800"/>
              </a:spcBef>
              <a:buSzTx/>
              <a:buFontTx/>
              <a:buNone/>
              <a:defRPr sz="3600">
                <a:solidFill>
                  <a:srgbClr val="FFFFFF"/>
                </a:solidFill>
              </a:defRPr>
            </a:lvl5pPr>
          </a:lstStyle>
          <a:p>
            <a:r>
              <a:rPr lang="en-US" dirty="0"/>
              <a:t>Presentation Title</a:t>
            </a:r>
          </a:p>
        </p:txBody>
      </p:sp>
      <p:pic>
        <p:nvPicPr>
          <p:cNvPr id="24" name="Picture 10" descr="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7108" y="1158949"/>
            <a:ext cx="4333241" cy="4325980"/>
          </a:xfrm>
          <a:prstGeom prst="rect">
            <a:avLst/>
          </a:prstGeom>
          <a:ln w="12700">
            <a:miter lim="400000"/>
          </a:ln>
        </p:spPr>
      </p:pic>
      <p:sp>
        <p:nvSpPr>
          <p:cNvPr id="25" name="TextBox 11"/>
          <p:cNvSpPr txBox="1"/>
          <p:nvPr/>
        </p:nvSpPr>
        <p:spPr>
          <a:xfrm>
            <a:off x="406400" y="457209"/>
            <a:ext cx="11379200"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FEF3A0"/>
                </a:solidFill>
                <a:effectLst>
                  <a:outerShdw blurRad="38100" dist="38100" dir="2700000" rotWithShape="0">
                    <a:srgbClr val="000000">
                      <a:alpha val="43137"/>
                    </a:srgbClr>
                  </a:outerShdw>
                </a:effectLst>
              </a:defRPr>
            </a:lvl1pPr>
          </a:lstStyle>
          <a:p>
            <a:pPr hangingPunct="0"/>
            <a:r>
              <a:rPr sz="2400" kern="0">
                <a:sym typeface="Calibri"/>
              </a:rPr>
              <a:t>Polarimeter to Unify the Corona and Heliosphere</a:t>
            </a:r>
          </a:p>
        </p:txBody>
      </p:sp>
      <p:pic>
        <p:nvPicPr>
          <p:cNvPr id="32" name="Picture 31">
            <a:extLst>
              <a:ext uri="{FF2B5EF4-FFF2-40B4-BE49-F238E27FC236}">
                <a16:creationId xmlns:a16="http://schemas.microsoft.com/office/drawing/2014/main" id="{ED0C9077-4038-8640-8755-EADEDA023A9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30413" y="5399261"/>
            <a:ext cx="3306619" cy="1239982"/>
          </a:xfrm>
          <a:prstGeom prst="rect">
            <a:avLst/>
          </a:prstGeom>
        </p:spPr>
      </p:pic>
      <p:sp>
        <p:nvSpPr>
          <p:cNvPr id="33" name="Body Level One…">
            <a:extLst>
              <a:ext uri="{FF2B5EF4-FFF2-40B4-BE49-F238E27FC236}">
                <a16:creationId xmlns:a16="http://schemas.microsoft.com/office/drawing/2014/main" id="{05F5C1DD-C989-5C4B-9D4B-BF6E3286D77E}"/>
              </a:ext>
            </a:extLst>
          </p:cNvPr>
          <p:cNvSpPr txBox="1">
            <a:spLocks noGrp="1"/>
          </p:cNvSpPr>
          <p:nvPr>
            <p:ph type="body" sz="quarter" idx="11" hasCustomPrompt="1"/>
          </p:nvPr>
        </p:nvSpPr>
        <p:spPr>
          <a:xfrm>
            <a:off x="4662777" y="2358373"/>
            <a:ext cx="7010401" cy="1060109"/>
          </a:xfrm>
          <a:prstGeom prst="rect">
            <a:avLst/>
          </a:prstGeom>
        </p:spPr>
        <p:txBody>
          <a:bodyPr>
            <a:normAutofit/>
          </a:bodyPr>
          <a:lstStyle>
            <a:lvl1pPr marL="0" indent="0" algn="ctr">
              <a:spcBef>
                <a:spcPts val="800"/>
              </a:spcBef>
              <a:buSzTx/>
              <a:buFontTx/>
              <a:buNone/>
              <a:defRPr sz="2400">
                <a:solidFill>
                  <a:srgbClr val="FFFFFF"/>
                </a:solidFill>
              </a:defRPr>
            </a:lvl1pPr>
            <a:lvl2pPr marL="0" indent="457200" algn="ctr">
              <a:spcBef>
                <a:spcPts val="800"/>
              </a:spcBef>
              <a:buSzTx/>
              <a:buFontTx/>
              <a:buNone/>
              <a:defRPr sz="3600">
                <a:solidFill>
                  <a:srgbClr val="FFFFFF"/>
                </a:solidFill>
              </a:defRPr>
            </a:lvl2pPr>
            <a:lvl3pPr marL="0" indent="914400" algn="ctr">
              <a:spcBef>
                <a:spcPts val="800"/>
              </a:spcBef>
              <a:buSzTx/>
              <a:buFontTx/>
              <a:buNone/>
              <a:defRPr sz="3600">
                <a:solidFill>
                  <a:srgbClr val="FFFFFF"/>
                </a:solidFill>
              </a:defRPr>
            </a:lvl3pPr>
            <a:lvl4pPr marL="0" indent="1371600" algn="ctr">
              <a:spcBef>
                <a:spcPts val="800"/>
              </a:spcBef>
              <a:buSzTx/>
              <a:buFontTx/>
              <a:buNone/>
              <a:defRPr sz="3600">
                <a:solidFill>
                  <a:srgbClr val="FFFFFF"/>
                </a:solidFill>
              </a:defRPr>
            </a:lvl4pPr>
            <a:lvl5pPr marL="0" indent="1828800" algn="ctr">
              <a:spcBef>
                <a:spcPts val="800"/>
              </a:spcBef>
              <a:buSzTx/>
              <a:buFontTx/>
              <a:buNone/>
              <a:defRPr sz="3600">
                <a:solidFill>
                  <a:srgbClr val="FFFFFF"/>
                </a:solidFill>
              </a:defRPr>
            </a:lvl5pPr>
          </a:lstStyle>
          <a:p>
            <a:r>
              <a:rPr lang="en-US" dirty="0"/>
              <a:t>Presenter and Role</a:t>
            </a:r>
          </a:p>
        </p:txBody>
      </p:sp>
    </p:spTree>
    <p:extLst>
      <p:ext uri="{BB962C8B-B14F-4D97-AF65-F5344CB8AC3E}">
        <p14:creationId xmlns:p14="http://schemas.microsoft.com/office/powerpoint/2010/main" val="703420811"/>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
        <p:nvSpPr>
          <p:cNvPr id="3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Title Text"/>
          <p:cNvSpPr txBox="1">
            <a:spLocks noGrp="1"/>
          </p:cNvSpPr>
          <p:nvPr>
            <p:ph type="title"/>
          </p:nvPr>
        </p:nvSpPr>
        <p:spPr>
          <a:prstGeom prst="rect">
            <a:avLst/>
          </a:prstGeom>
        </p:spPr>
        <p:txBody>
          <a:bodyPr/>
          <a:lstStyle/>
          <a:p>
            <a:r>
              <a:t>Title Text</a:t>
            </a:r>
          </a:p>
        </p:txBody>
      </p:sp>
    </p:spTree>
    <p:extLst>
      <p:ext uri="{BB962C8B-B14F-4D97-AF65-F5344CB8AC3E}">
        <p14:creationId xmlns:p14="http://schemas.microsoft.com/office/powerpoint/2010/main" val="3419772204"/>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Footer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19D94-A1B4-724E-878B-F194C6A0F424}"/>
              </a:ext>
            </a:extLst>
          </p:cNvPr>
          <p:cNvSpPr>
            <a:spLocks noGrp="1"/>
          </p:cNvSpPr>
          <p:nvPr>
            <p:ph type="title" hasCustomPrompt="1"/>
          </p:nvPr>
        </p:nvSpPr>
        <p:spPr/>
        <p:txBody>
          <a:bodyPr/>
          <a:lstStyle/>
          <a:p>
            <a:r>
              <a:rPr lang="en-US" dirty="0"/>
              <a:t>Title Text</a:t>
            </a:r>
          </a:p>
        </p:txBody>
      </p:sp>
      <p:sp>
        <p:nvSpPr>
          <p:cNvPr id="3" name="Slide Number Placeholder 2">
            <a:extLst>
              <a:ext uri="{FF2B5EF4-FFF2-40B4-BE49-F238E27FC236}">
                <a16:creationId xmlns:a16="http://schemas.microsoft.com/office/drawing/2014/main" id="{8C392945-103B-5646-93C7-54CEF4FAED1F}"/>
              </a:ext>
            </a:extLst>
          </p:cNvPr>
          <p:cNvSpPr>
            <a:spLocks noGrp="1"/>
          </p:cNvSpPr>
          <p:nvPr>
            <p:ph type="sldNum" sz="quarter" idx="10"/>
          </p:nvPr>
        </p:nvSpPr>
        <p:spPr/>
        <p:txBody>
          <a:bodyPr/>
          <a:lstStyle/>
          <a:p>
            <a:fld id="{86CB4B4D-7CA3-9044-876B-883B54F8677D}" type="slidenum">
              <a:rPr lang="en-US" smtClean="0"/>
              <a:pPr/>
              <a:t>‹#›</a:t>
            </a:fld>
            <a:endParaRPr lang="en-US"/>
          </a:p>
        </p:txBody>
      </p:sp>
    </p:spTree>
    <p:extLst>
      <p:ext uri="{BB962C8B-B14F-4D97-AF65-F5344CB8AC3E}">
        <p14:creationId xmlns:p14="http://schemas.microsoft.com/office/powerpoint/2010/main" val="139567957"/>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D0CF5-8EF7-AF40-AC8E-F7AA6B838131}"/>
              </a:ext>
            </a:extLst>
          </p:cNvPr>
          <p:cNvSpPr>
            <a:spLocks noGrp="1"/>
          </p:cNvSpPr>
          <p:nvPr>
            <p:ph type="title" hasCustomPrompt="1"/>
          </p:nvPr>
        </p:nvSpPr>
        <p:spPr/>
        <p:txBody>
          <a:bodyPr/>
          <a:lstStyle>
            <a:lvl1pPr>
              <a:defRPr/>
            </a:lvl1pPr>
          </a:lstStyle>
          <a:p>
            <a:r>
              <a:rPr lang="en-US" dirty="0"/>
              <a:t>Title Text</a:t>
            </a:r>
          </a:p>
        </p:txBody>
      </p:sp>
      <p:sp>
        <p:nvSpPr>
          <p:cNvPr id="3" name="Slide Number Placeholder 2">
            <a:extLst>
              <a:ext uri="{FF2B5EF4-FFF2-40B4-BE49-F238E27FC236}">
                <a16:creationId xmlns:a16="http://schemas.microsoft.com/office/drawing/2014/main" id="{46F4B519-22F9-174C-874B-2F9DB9551981}"/>
              </a:ext>
            </a:extLst>
          </p:cNvPr>
          <p:cNvSpPr>
            <a:spLocks noGrp="1"/>
          </p:cNvSpPr>
          <p:nvPr>
            <p:ph type="sldNum" sz="quarter" idx="10"/>
          </p:nvPr>
        </p:nvSpPr>
        <p:spPr/>
        <p:txBody>
          <a:bodyPr/>
          <a:lstStyle/>
          <a:p>
            <a:fld id="{86CB4B4D-7CA3-9044-876B-883B54F8677D}" type="slidenum">
              <a:rPr lang="en-US" smtClean="0"/>
              <a:pPr/>
              <a:t>‹#›</a:t>
            </a:fld>
            <a:endParaRPr lang="en-US"/>
          </a:p>
        </p:txBody>
      </p:sp>
      <p:sp>
        <p:nvSpPr>
          <p:cNvPr id="5" name="Text Placeholder 4">
            <a:extLst>
              <a:ext uri="{FF2B5EF4-FFF2-40B4-BE49-F238E27FC236}">
                <a16:creationId xmlns:a16="http://schemas.microsoft.com/office/drawing/2014/main" id="{E61EF47B-C83B-514C-B546-A48368B614E3}"/>
              </a:ext>
            </a:extLst>
          </p:cNvPr>
          <p:cNvSpPr>
            <a:spLocks noGrp="1"/>
          </p:cNvSpPr>
          <p:nvPr>
            <p:ph type="body" sz="quarter" idx="11"/>
          </p:nvPr>
        </p:nvSpPr>
        <p:spPr>
          <a:xfrm>
            <a:off x="398492" y="1590537"/>
            <a:ext cx="5419217" cy="461148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7F500AE1-E269-9E40-AE78-770FD6D93C21}"/>
              </a:ext>
            </a:extLst>
          </p:cNvPr>
          <p:cNvSpPr>
            <a:spLocks noGrp="1"/>
          </p:cNvSpPr>
          <p:nvPr>
            <p:ph type="body" sz="quarter" idx="12"/>
          </p:nvPr>
        </p:nvSpPr>
        <p:spPr>
          <a:xfrm>
            <a:off x="6366386" y="1590537"/>
            <a:ext cx="5419217" cy="46114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0232890"/>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D0CF5-8EF7-AF40-AC8E-F7AA6B838131}"/>
              </a:ext>
            </a:extLst>
          </p:cNvPr>
          <p:cNvSpPr>
            <a:spLocks noGrp="1"/>
          </p:cNvSpPr>
          <p:nvPr>
            <p:ph type="title" hasCustomPrompt="1"/>
          </p:nvPr>
        </p:nvSpPr>
        <p:spPr/>
        <p:txBody>
          <a:bodyPr/>
          <a:lstStyle/>
          <a:p>
            <a:r>
              <a:rPr lang="en-US" dirty="0"/>
              <a:t>Title Text</a:t>
            </a:r>
          </a:p>
        </p:txBody>
      </p:sp>
      <p:sp>
        <p:nvSpPr>
          <p:cNvPr id="3" name="Slide Number Placeholder 2">
            <a:extLst>
              <a:ext uri="{FF2B5EF4-FFF2-40B4-BE49-F238E27FC236}">
                <a16:creationId xmlns:a16="http://schemas.microsoft.com/office/drawing/2014/main" id="{46F4B519-22F9-174C-874B-2F9DB9551981}"/>
              </a:ext>
            </a:extLst>
          </p:cNvPr>
          <p:cNvSpPr>
            <a:spLocks noGrp="1"/>
          </p:cNvSpPr>
          <p:nvPr>
            <p:ph type="sldNum" sz="quarter" idx="10"/>
          </p:nvPr>
        </p:nvSpPr>
        <p:spPr/>
        <p:txBody>
          <a:bodyPr/>
          <a:lstStyle/>
          <a:p>
            <a:fld id="{86CB4B4D-7CA3-9044-876B-883B54F8677D}" type="slidenum">
              <a:rPr lang="en-US" smtClean="0"/>
              <a:pPr/>
              <a:t>‹#›</a:t>
            </a:fld>
            <a:endParaRPr lang="en-US"/>
          </a:p>
        </p:txBody>
      </p:sp>
      <p:sp>
        <p:nvSpPr>
          <p:cNvPr id="5" name="Text Placeholder 4">
            <a:extLst>
              <a:ext uri="{FF2B5EF4-FFF2-40B4-BE49-F238E27FC236}">
                <a16:creationId xmlns:a16="http://schemas.microsoft.com/office/drawing/2014/main" id="{E61EF47B-C83B-514C-B546-A48368B614E3}"/>
              </a:ext>
            </a:extLst>
          </p:cNvPr>
          <p:cNvSpPr>
            <a:spLocks noGrp="1"/>
          </p:cNvSpPr>
          <p:nvPr>
            <p:ph type="body" sz="quarter" idx="11"/>
          </p:nvPr>
        </p:nvSpPr>
        <p:spPr>
          <a:xfrm>
            <a:off x="398492" y="2146852"/>
            <a:ext cx="5419217" cy="405516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7F500AE1-E269-9E40-AE78-770FD6D93C21}"/>
              </a:ext>
            </a:extLst>
          </p:cNvPr>
          <p:cNvSpPr>
            <a:spLocks noGrp="1"/>
          </p:cNvSpPr>
          <p:nvPr>
            <p:ph type="body" sz="quarter" idx="12"/>
          </p:nvPr>
        </p:nvSpPr>
        <p:spPr>
          <a:xfrm>
            <a:off x="6366386" y="2146852"/>
            <a:ext cx="5419217" cy="40551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Body Level One…">
            <a:extLst>
              <a:ext uri="{FF2B5EF4-FFF2-40B4-BE49-F238E27FC236}">
                <a16:creationId xmlns:a16="http://schemas.microsoft.com/office/drawing/2014/main" id="{6CC98103-1CE0-AA42-8770-F4F5F27A55B9}"/>
              </a:ext>
            </a:extLst>
          </p:cNvPr>
          <p:cNvSpPr txBox="1">
            <a:spLocks noGrp="1"/>
          </p:cNvSpPr>
          <p:nvPr>
            <p:ph type="body" sz="quarter" idx="1" hasCustomPrompt="1"/>
          </p:nvPr>
        </p:nvSpPr>
        <p:spPr>
          <a:xfrm>
            <a:off x="398492" y="1431076"/>
            <a:ext cx="5419217" cy="562463"/>
          </a:xfrm>
          <a:prstGeom prst="rect">
            <a:avLst/>
          </a:prstGeom>
        </p:spPr>
        <p:txBody>
          <a:bodyPr anchor="ctr">
            <a:normAutofit/>
          </a:bodyPr>
          <a:lstStyle>
            <a:lvl1pPr marL="0" indent="0" algn="ctr">
              <a:spcBef>
                <a:spcPts val="800"/>
              </a:spcBef>
              <a:buSzTx/>
              <a:buFontTx/>
              <a:buNone/>
              <a:defRPr sz="2400" b="1">
                <a:solidFill>
                  <a:schemeClr val="tx1"/>
                </a:solidFill>
              </a:defRPr>
            </a:lvl1pPr>
            <a:lvl2pPr marL="0" indent="457200" algn="ctr">
              <a:spcBef>
                <a:spcPts val="800"/>
              </a:spcBef>
              <a:buSzTx/>
              <a:buFontTx/>
              <a:buNone/>
              <a:defRPr sz="3600">
                <a:solidFill>
                  <a:srgbClr val="FFFFFF"/>
                </a:solidFill>
              </a:defRPr>
            </a:lvl2pPr>
            <a:lvl3pPr marL="0" indent="914400" algn="ctr">
              <a:spcBef>
                <a:spcPts val="800"/>
              </a:spcBef>
              <a:buSzTx/>
              <a:buFontTx/>
              <a:buNone/>
              <a:defRPr sz="3600">
                <a:solidFill>
                  <a:srgbClr val="FFFFFF"/>
                </a:solidFill>
              </a:defRPr>
            </a:lvl3pPr>
            <a:lvl4pPr marL="0" indent="1371600" algn="ctr">
              <a:spcBef>
                <a:spcPts val="800"/>
              </a:spcBef>
              <a:buSzTx/>
              <a:buFontTx/>
              <a:buNone/>
              <a:defRPr sz="3600">
                <a:solidFill>
                  <a:srgbClr val="FFFFFF"/>
                </a:solidFill>
              </a:defRPr>
            </a:lvl4pPr>
            <a:lvl5pPr marL="0" indent="1828800" algn="ctr">
              <a:spcBef>
                <a:spcPts val="800"/>
              </a:spcBef>
              <a:buSzTx/>
              <a:buFontTx/>
              <a:buNone/>
              <a:defRPr sz="3600">
                <a:solidFill>
                  <a:srgbClr val="FFFFFF"/>
                </a:solidFill>
              </a:defRPr>
            </a:lvl5pPr>
          </a:lstStyle>
          <a:p>
            <a:r>
              <a:rPr lang="en-US" dirty="0"/>
              <a:t>Column Heading</a:t>
            </a:r>
          </a:p>
        </p:txBody>
      </p:sp>
      <p:sp>
        <p:nvSpPr>
          <p:cNvPr id="8" name="Body Level One…">
            <a:extLst>
              <a:ext uri="{FF2B5EF4-FFF2-40B4-BE49-F238E27FC236}">
                <a16:creationId xmlns:a16="http://schemas.microsoft.com/office/drawing/2014/main" id="{4D673C83-1039-0844-89C6-5C43CF8E9E6E}"/>
              </a:ext>
            </a:extLst>
          </p:cNvPr>
          <p:cNvSpPr txBox="1">
            <a:spLocks noGrp="1"/>
          </p:cNvSpPr>
          <p:nvPr>
            <p:ph type="body" sz="quarter" idx="13" hasCustomPrompt="1"/>
          </p:nvPr>
        </p:nvSpPr>
        <p:spPr>
          <a:xfrm>
            <a:off x="6366386" y="1431075"/>
            <a:ext cx="5419217" cy="562463"/>
          </a:xfrm>
          <a:prstGeom prst="rect">
            <a:avLst/>
          </a:prstGeom>
        </p:spPr>
        <p:txBody>
          <a:bodyPr anchor="ctr">
            <a:normAutofit/>
          </a:bodyPr>
          <a:lstStyle>
            <a:lvl1pPr marL="0" indent="0" algn="ctr">
              <a:spcBef>
                <a:spcPts val="800"/>
              </a:spcBef>
              <a:buSzTx/>
              <a:buFontTx/>
              <a:buNone/>
              <a:defRPr sz="2400" b="1">
                <a:solidFill>
                  <a:schemeClr val="tx1"/>
                </a:solidFill>
              </a:defRPr>
            </a:lvl1pPr>
            <a:lvl2pPr marL="0" indent="457200" algn="ctr">
              <a:spcBef>
                <a:spcPts val="800"/>
              </a:spcBef>
              <a:buSzTx/>
              <a:buFontTx/>
              <a:buNone/>
              <a:defRPr sz="3600">
                <a:solidFill>
                  <a:srgbClr val="FFFFFF"/>
                </a:solidFill>
              </a:defRPr>
            </a:lvl2pPr>
            <a:lvl3pPr marL="0" indent="914400" algn="ctr">
              <a:spcBef>
                <a:spcPts val="800"/>
              </a:spcBef>
              <a:buSzTx/>
              <a:buFontTx/>
              <a:buNone/>
              <a:defRPr sz="3600">
                <a:solidFill>
                  <a:srgbClr val="FFFFFF"/>
                </a:solidFill>
              </a:defRPr>
            </a:lvl3pPr>
            <a:lvl4pPr marL="0" indent="1371600" algn="ctr">
              <a:spcBef>
                <a:spcPts val="800"/>
              </a:spcBef>
              <a:buSzTx/>
              <a:buFontTx/>
              <a:buNone/>
              <a:defRPr sz="3600">
                <a:solidFill>
                  <a:srgbClr val="FFFFFF"/>
                </a:solidFill>
              </a:defRPr>
            </a:lvl4pPr>
            <a:lvl5pPr marL="0" indent="1828800" algn="ctr">
              <a:spcBef>
                <a:spcPts val="800"/>
              </a:spcBef>
              <a:buSzTx/>
              <a:buFontTx/>
              <a:buNone/>
              <a:defRPr sz="3600">
                <a:solidFill>
                  <a:srgbClr val="FFFFFF"/>
                </a:solidFill>
              </a:defRPr>
            </a:lvl5pPr>
          </a:lstStyle>
          <a:p>
            <a:r>
              <a:rPr lang="en-US" dirty="0"/>
              <a:t>Column Heading</a:t>
            </a:r>
          </a:p>
        </p:txBody>
      </p:sp>
    </p:spTree>
    <p:extLst>
      <p:ext uri="{BB962C8B-B14F-4D97-AF65-F5344CB8AC3E}">
        <p14:creationId xmlns:p14="http://schemas.microsoft.com/office/powerpoint/2010/main" val="2460703862"/>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60"/>
            <a:ext cx="2743200" cy="365125"/>
          </a:xfrm>
          <a:prstGeom prst="rect">
            <a:avLst/>
          </a:prstGeom>
        </p:spPr>
        <p:txBody>
          <a:bodyPr/>
          <a:lstStyle/>
          <a:p>
            <a:pPr hangingPunct="0"/>
            <a:fld id="{A67CCDF1-3F22-4D2A-9775-50D672DA7B96}" type="datetimeFigureOut">
              <a:rPr lang="en-US" kern="0" smtClean="0">
                <a:solidFill>
                  <a:srgbClr val="000000"/>
                </a:solidFill>
                <a:sym typeface="Calibri"/>
              </a:rPr>
              <a:pPr hangingPunct="0"/>
              <a:t>5/16/2021</a:t>
            </a:fld>
            <a:endParaRPr lang="en-US" kern="0">
              <a:solidFill>
                <a:srgbClr val="000000"/>
              </a:solidFill>
              <a:sym typeface="Calibri"/>
            </a:endParaRPr>
          </a:p>
        </p:txBody>
      </p:sp>
      <p:sp>
        <p:nvSpPr>
          <p:cNvPr id="5" name="Footer Placeholder 4"/>
          <p:cNvSpPr>
            <a:spLocks noGrp="1"/>
          </p:cNvSpPr>
          <p:nvPr>
            <p:ph type="ftr" sz="quarter" idx="11"/>
          </p:nvPr>
        </p:nvSpPr>
        <p:spPr>
          <a:xfrm>
            <a:off x="4038600" y="6356360"/>
            <a:ext cx="4114800" cy="365125"/>
          </a:xfrm>
          <a:prstGeom prst="rect">
            <a:avLst/>
          </a:prstGeom>
        </p:spPr>
        <p:txBody>
          <a:bodyPr/>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p:txBody>
          <a:bodyPr/>
          <a:lstStyle/>
          <a:p>
            <a:fld id="{FC303C6E-FD8B-4BBE-B42F-37C811A5E304}" type="slidenum">
              <a:rPr lang="en-US" smtClean="0"/>
              <a:pPr/>
              <a:t>‹#›</a:t>
            </a:fld>
            <a:endParaRPr lang="en-US"/>
          </a:p>
        </p:txBody>
      </p:sp>
    </p:spTree>
    <p:extLst>
      <p:ext uri="{BB962C8B-B14F-4D97-AF65-F5344CB8AC3E}">
        <p14:creationId xmlns:p14="http://schemas.microsoft.com/office/powerpoint/2010/main" val="3111424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609600" y="6248400"/>
            <a:ext cx="2844800" cy="457200"/>
          </a:xfrm>
          <a:prstGeom prst="rect">
            <a:avLst/>
          </a:prstGeom>
          <a:ln/>
        </p:spPr>
        <p:txBody>
          <a:bodyPr/>
          <a:lstStyle>
            <a:lvl1pPr>
              <a:defRPr/>
            </a:lvl1pPr>
          </a:lstStyle>
          <a:p>
            <a:pPr>
              <a:defRPr/>
            </a:pPr>
            <a:endParaRPr lang="en-US" altLang="en-US">
              <a:solidFill>
                <a:srgbClr val="FFFFFF"/>
              </a:solidFill>
            </a:endParaRPr>
          </a:p>
        </p:txBody>
      </p:sp>
      <p:sp>
        <p:nvSpPr>
          <p:cNvPr id="3" name="Rectangle 8"/>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ltLang="en-US">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9D466550-929E-4B49-9A2E-7C43C1D7758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7793323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F3E2DE-57C2-45CD-B956-F35688F21A96}"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0DE1B-891D-4A7B-9FE8-EBE21C75B8CE}" type="slidenum">
              <a:rPr lang="en-US" smtClean="0"/>
              <a:t>‹#›</a:t>
            </a:fld>
            <a:endParaRPr lang="en-US"/>
          </a:p>
        </p:txBody>
      </p:sp>
    </p:spTree>
    <p:extLst>
      <p:ext uri="{BB962C8B-B14F-4D97-AF65-F5344CB8AC3E}">
        <p14:creationId xmlns:p14="http://schemas.microsoft.com/office/powerpoint/2010/main" val="3153359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F3E2DE-57C2-45CD-B956-F35688F21A96}"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0DE1B-891D-4A7B-9FE8-EBE21C75B8CE}" type="slidenum">
              <a:rPr lang="en-US" smtClean="0"/>
              <a:t>‹#›</a:t>
            </a:fld>
            <a:endParaRPr lang="en-US"/>
          </a:p>
        </p:txBody>
      </p:sp>
    </p:spTree>
    <p:extLst>
      <p:ext uri="{BB962C8B-B14F-4D97-AF65-F5344CB8AC3E}">
        <p14:creationId xmlns:p14="http://schemas.microsoft.com/office/powerpoint/2010/main" val="41055116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F3E2DE-57C2-45CD-B956-F35688F21A96}"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0DE1B-891D-4A7B-9FE8-EBE21C75B8CE}" type="slidenum">
              <a:rPr lang="en-US" smtClean="0"/>
              <a:t>‹#›</a:t>
            </a:fld>
            <a:endParaRPr lang="en-US"/>
          </a:p>
        </p:txBody>
      </p:sp>
    </p:spTree>
    <p:extLst>
      <p:ext uri="{BB962C8B-B14F-4D97-AF65-F5344CB8AC3E}">
        <p14:creationId xmlns:p14="http://schemas.microsoft.com/office/powerpoint/2010/main" val="150432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3568E2-A965-4DAE-9971-6EB834779DB1}"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4B908-64EA-4CFE-973B-996FFFBD2764}" type="slidenum">
              <a:rPr lang="en-US" smtClean="0"/>
              <a:t>‹#›</a:t>
            </a:fld>
            <a:endParaRPr lang="en-US"/>
          </a:p>
        </p:txBody>
      </p:sp>
    </p:spTree>
    <p:extLst>
      <p:ext uri="{BB962C8B-B14F-4D97-AF65-F5344CB8AC3E}">
        <p14:creationId xmlns:p14="http://schemas.microsoft.com/office/powerpoint/2010/main" val="31438952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F3E2DE-57C2-45CD-B956-F35688F21A96}" type="datetimeFigureOut">
              <a:rPr lang="en-US" smtClean="0"/>
              <a:t>5/16/2021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0DE1B-891D-4A7B-9FE8-EBE21C75B8CE}" type="slidenum">
              <a:rPr lang="en-US" smtClean="0"/>
              <a:t>‹#›</a:t>
            </a:fld>
            <a:endParaRPr lang="en-US"/>
          </a:p>
        </p:txBody>
      </p:sp>
    </p:spTree>
    <p:extLst>
      <p:ext uri="{BB962C8B-B14F-4D97-AF65-F5344CB8AC3E}">
        <p14:creationId xmlns:p14="http://schemas.microsoft.com/office/powerpoint/2010/main" val="14068094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F3E2DE-57C2-45CD-B956-F35688F21A96}" type="datetimeFigureOut">
              <a:rPr lang="en-US" smtClean="0"/>
              <a:t>5/16/2021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00DE1B-891D-4A7B-9FE8-EBE21C75B8CE}" type="slidenum">
              <a:rPr lang="en-US" smtClean="0"/>
              <a:t>‹#›</a:t>
            </a:fld>
            <a:endParaRPr lang="en-US"/>
          </a:p>
        </p:txBody>
      </p:sp>
    </p:spTree>
    <p:extLst>
      <p:ext uri="{BB962C8B-B14F-4D97-AF65-F5344CB8AC3E}">
        <p14:creationId xmlns:p14="http://schemas.microsoft.com/office/powerpoint/2010/main" val="337879297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F3E2DE-57C2-45CD-B956-F35688F21A96}" type="datetimeFigureOut">
              <a:rPr lang="en-US" smtClean="0"/>
              <a:t>5/16/2021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00DE1B-891D-4A7B-9FE8-EBE21C75B8CE}" type="slidenum">
              <a:rPr lang="en-US" smtClean="0"/>
              <a:t>‹#›</a:t>
            </a:fld>
            <a:endParaRPr lang="en-US"/>
          </a:p>
        </p:txBody>
      </p:sp>
    </p:spTree>
    <p:extLst>
      <p:ext uri="{BB962C8B-B14F-4D97-AF65-F5344CB8AC3E}">
        <p14:creationId xmlns:p14="http://schemas.microsoft.com/office/powerpoint/2010/main" val="9317386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3E2DE-57C2-45CD-B956-F35688F21A96}" type="datetimeFigureOut">
              <a:rPr lang="en-US" smtClean="0"/>
              <a:t>5/16/2021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00DE1B-891D-4A7B-9FE8-EBE21C75B8CE}" type="slidenum">
              <a:rPr lang="en-US" smtClean="0"/>
              <a:t>‹#›</a:t>
            </a:fld>
            <a:endParaRPr lang="en-US"/>
          </a:p>
        </p:txBody>
      </p:sp>
    </p:spTree>
    <p:extLst>
      <p:ext uri="{BB962C8B-B14F-4D97-AF65-F5344CB8AC3E}">
        <p14:creationId xmlns:p14="http://schemas.microsoft.com/office/powerpoint/2010/main" val="44022548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3E2DE-57C2-45CD-B956-F35688F21A96}" type="datetimeFigureOut">
              <a:rPr lang="en-US" smtClean="0"/>
              <a:t>5/16/2021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0DE1B-891D-4A7B-9FE8-EBE21C75B8CE}" type="slidenum">
              <a:rPr lang="en-US" smtClean="0"/>
              <a:t>‹#›</a:t>
            </a:fld>
            <a:endParaRPr lang="en-US"/>
          </a:p>
        </p:txBody>
      </p:sp>
    </p:spTree>
    <p:extLst>
      <p:ext uri="{BB962C8B-B14F-4D97-AF65-F5344CB8AC3E}">
        <p14:creationId xmlns:p14="http://schemas.microsoft.com/office/powerpoint/2010/main" val="5211247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3E2DE-57C2-45CD-B956-F35688F21A96}" type="datetimeFigureOut">
              <a:rPr lang="en-US" smtClean="0"/>
              <a:t>5/16/2021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0DE1B-891D-4A7B-9FE8-EBE21C75B8CE}" type="slidenum">
              <a:rPr lang="en-US" smtClean="0"/>
              <a:t>‹#›</a:t>
            </a:fld>
            <a:endParaRPr lang="en-US"/>
          </a:p>
        </p:txBody>
      </p:sp>
    </p:spTree>
    <p:extLst>
      <p:ext uri="{BB962C8B-B14F-4D97-AF65-F5344CB8AC3E}">
        <p14:creationId xmlns:p14="http://schemas.microsoft.com/office/powerpoint/2010/main" val="39986327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F3E2DE-57C2-45CD-B956-F35688F21A96}"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0DE1B-891D-4A7B-9FE8-EBE21C75B8CE}" type="slidenum">
              <a:rPr lang="en-US" smtClean="0"/>
              <a:t>‹#›</a:t>
            </a:fld>
            <a:endParaRPr lang="en-US"/>
          </a:p>
        </p:txBody>
      </p:sp>
    </p:spTree>
    <p:extLst>
      <p:ext uri="{BB962C8B-B14F-4D97-AF65-F5344CB8AC3E}">
        <p14:creationId xmlns:p14="http://schemas.microsoft.com/office/powerpoint/2010/main" val="1638578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F3E2DE-57C2-45CD-B956-F35688F21A96}"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0DE1B-891D-4A7B-9FE8-EBE21C75B8CE}" type="slidenum">
              <a:rPr lang="en-US" smtClean="0"/>
              <a:t>‹#›</a:t>
            </a:fld>
            <a:endParaRPr lang="en-US"/>
          </a:p>
        </p:txBody>
      </p:sp>
    </p:spTree>
    <p:extLst>
      <p:ext uri="{BB962C8B-B14F-4D97-AF65-F5344CB8AC3E}">
        <p14:creationId xmlns:p14="http://schemas.microsoft.com/office/powerpoint/2010/main" val="3420189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1277600" cy="5943600"/>
            <a:chOff x="0" y="0"/>
            <a:chExt cx="5328" cy="3744"/>
          </a:xfrm>
        </p:grpSpPr>
        <p:sp>
          <p:nvSpPr>
            <p:cNvPr id="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1350">
                <a:solidFill>
                  <a:srgbClr val="FFFFFF"/>
                </a:solidFill>
                <a:latin typeface="Arial" charset="0"/>
                <a:sym typeface="Calibri"/>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350">
                <a:solidFill>
                  <a:srgbClr val="FFFFFF"/>
                </a:solidFill>
                <a:latin typeface="Arial" charset="0"/>
                <a:sym typeface="Calibri"/>
              </a:endParaRPr>
            </a:p>
          </p:txBody>
        </p:sp>
      </p:grpSp>
      <p:sp>
        <p:nvSpPr>
          <p:cNvPr id="145413" name="Rectangle 5"/>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145417" name="Rectangle 9"/>
          <p:cNvSpPr>
            <a:spLocks noGrp="1" noChangeArrowheads="1"/>
          </p:cNvSpPr>
          <p:nvPr>
            <p:ph type="ctrTitle" sz="quarter"/>
          </p:nvPr>
        </p:nvSpPr>
        <p:spPr>
          <a:xfrm>
            <a:off x="914400" y="1768482"/>
            <a:ext cx="10363200" cy="1736725"/>
          </a:xfrm>
        </p:spPr>
        <p:txBody>
          <a:bodyPr anchor="b" anchorCtr="1"/>
          <a:lstStyle>
            <a:lvl1pPr>
              <a:defRPr sz="4050"/>
            </a:lvl1pPr>
          </a:lstStyle>
          <a:p>
            <a:pPr lvl="0"/>
            <a:r>
              <a:rPr lang="en-US" altLang="en-US" noProof="0"/>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ltLang="en-US">
              <a:solidFill>
                <a:srgbClr val="FFFFFF"/>
              </a:solidFill>
            </a:endParaRPr>
          </a:p>
        </p:txBody>
      </p:sp>
      <p:sp>
        <p:nvSpPr>
          <p:cNvPr id="8" name="Rectangle 7"/>
          <p:cNvSpPr>
            <a:spLocks noGrp="1" noChangeArrowheads="1"/>
          </p:cNvSpPr>
          <p:nvPr>
            <p:ph type="ftr" sz="quarter" idx="11"/>
          </p:nvPr>
        </p:nvSpPr>
        <p:spPr/>
        <p:txBody>
          <a:bodyPr/>
          <a:lstStyle>
            <a:lvl1pPr>
              <a:defRPr/>
            </a:lvl1pPr>
          </a:lstStyle>
          <a:p>
            <a:pPr>
              <a:defRPr/>
            </a:pPr>
            <a:endParaRPr lang="en-US" altLang="en-US">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pPr>
              <a:defRPr/>
            </a:pPr>
            <a:fld id="{D08D900E-D551-42C0-864B-986CA79BB9F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566688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62317EEF-8571-4B59-B2C0-0EE668AAF0C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391561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B9E2B630-B774-4DD9-BA9A-109CAD304BD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263977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71D32B23-F029-4290-A26C-A611AAA759E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805558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F923F19C-D4D6-4983-BD77-FF6D52B5D0C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738319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36A4AABA-6993-4506-8801-3745CA500D9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646214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9D466550-929E-4B49-9A2E-7C43C1D7758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510823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E78BB437-242F-4244-AB60-97FC4FD2B0A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66540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3568E2-A965-4DAE-9971-6EB834779DB1}"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4B908-64EA-4CFE-973B-996FFFBD2764}" type="slidenum">
              <a:rPr lang="en-US" smtClean="0"/>
              <a:t>‹#›</a:t>
            </a:fld>
            <a:endParaRPr lang="en-US"/>
          </a:p>
        </p:txBody>
      </p:sp>
    </p:spTree>
    <p:extLst>
      <p:ext uri="{BB962C8B-B14F-4D97-AF65-F5344CB8AC3E}">
        <p14:creationId xmlns:p14="http://schemas.microsoft.com/office/powerpoint/2010/main" val="3612404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CC041970-3F6C-463E-B97C-F5522F98AA2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841137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5F31B942-469E-409E-B5FF-8B1708BAD75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144733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05091F36-04FC-4F2B-838F-67DB1419A80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617213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EA440CD8-1DFA-4545-9378-21201903C9F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0256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927614F8-30E8-4380-A10D-E0257AFF2248}" type="datetimeFigureOut">
              <a:rPr lang="en-US"/>
              <a:pPr>
                <a:defRPr/>
              </a:pPr>
              <a:t>5/16/2021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F5E67A12-9D62-4137-B97F-D306A3851753}" type="slidenum">
              <a:rPr lang="en-US"/>
              <a:pPr>
                <a:defRPr/>
              </a:pPr>
              <a:t>‹#›</a:t>
            </a:fld>
            <a:endParaRPr lang="en-US"/>
          </a:p>
        </p:txBody>
      </p:sp>
    </p:spTree>
    <p:extLst>
      <p:ext uri="{BB962C8B-B14F-4D97-AF65-F5344CB8AC3E}">
        <p14:creationId xmlns:p14="http://schemas.microsoft.com/office/powerpoint/2010/main" val="2988246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E9794B64-4A4D-4D6B-B354-23E3478BBFBC}" type="datetimeFigureOut">
              <a:rPr lang="en-US"/>
              <a:pPr>
                <a:defRPr/>
              </a:pPr>
              <a:t>5/16/2021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9A7CFA07-D2D8-4B7B-A00C-8FB3748603FA}" type="slidenum">
              <a:rPr lang="en-US"/>
              <a:pPr>
                <a:defRPr/>
              </a:pPr>
              <a:t>‹#›</a:t>
            </a:fld>
            <a:endParaRPr lang="en-US"/>
          </a:p>
        </p:txBody>
      </p:sp>
    </p:spTree>
    <p:extLst>
      <p:ext uri="{BB962C8B-B14F-4D97-AF65-F5344CB8AC3E}">
        <p14:creationId xmlns:p14="http://schemas.microsoft.com/office/powerpoint/2010/main" val="4175050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A1CDC106-F2AC-4857-9A3F-8BBEAA0B8A94}" type="datetimeFigureOut">
              <a:rPr lang="en-US"/>
              <a:pPr>
                <a:defRPr/>
              </a:pPr>
              <a:t>5/16/2021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17761491-5B31-4189-B02C-6C3597CC4BFD}" type="slidenum">
              <a:rPr lang="en-US"/>
              <a:pPr>
                <a:defRPr/>
              </a:pPr>
              <a:t>‹#›</a:t>
            </a:fld>
            <a:endParaRPr lang="en-US"/>
          </a:p>
        </p:txBody>
      </p:sp>
    </p:spTree>
    <p:extLst>
      <p:ext uri="{BB962C8B-B14F-4D97-AF65-F5344CB8AC3E}">
        <p14:creationId xmlns:p14="http://schemas.microsoft.com/office/powerpoint/2010/main" val="2367956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4844663D-7971-4EE8-822C-DC0702104DE4}" type="datetimeFigureOut">
              <a:rPr lang="en-US"/>
              <a:pPr>
                <a:defRPr/>
              </a:pPr>
              <a:t>5/16/2021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4F6686B7-0A87-46B9-B5BA-A9A53E69E13C}" type="slidenum">
              <a:rPr lang="en-US"/>
              <a:pPr>
                <a:defRPr/>
              </a:pPr>
              <a:t>‹#›</a:t>
            </a:fld>
            <a:endParaRPr lang="en-US"/>
          </a:p>
        </p:txBody>
      </p:sp>
    </p:spTree>
    <p:extLst>
      <p:ext uri="{BB962C8B-B14F-4D97-AF65-F5344CB8AC3E}">
        <p14:creationId xmlns:p14="http://schemas.microsoft.com/office/powerpoint/2010/main" val="20997904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60734B07-7221-455D-9231-4C730F23E8EE}" type="datetimeFigureOut">
              <a:rPr lang="en-US"/>
              <a:pPr>
                <a:defRPr/>
              </a:pPr>
              <a:t>5/16/2021</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F48FED0E-A522-4981-936D-5D8970C9D08C}" type="slidenum">
              <a:rPr lang="en-US"/>
              <a:pPr>
                <a:defRPr/>
              </a:pPr>
              <a:t>‹#›</a:t>
            </a:fld>
            <a:endParaRPr lang="en-US"/>
          </a:p>
        </p:txBody>
      </p:sp>
    </p:spTree>
    <p:extLst>
      <p:ext uri="{BB962C8B-B14F-4D97-AF65-F5344CB8AC3E}">
        <p14:creationId xmlns:p14="http://schemas.microsoft.com/office/powerpoint/2010/main" val="1097645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2363E30E-C120-48AD-8478-95E768C76374}" type="datetimeFigureOut">
              <a:rPr lang="en-US"/>
              <a:pPr>
                <a:defRPr/>
              </a:pPr>
              <a:t>5/16/2021</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8CAA033D-59CE-45F1-97A9-C68A350242B6}" type="slidenum">
              <a:rPr lang="en-US"/>
              <a:pPr>
                <a:defRPr/>
              </a:pPr>
              <a:t>‹#›</a:t>
            </a:fld>
            <a:endParaRPr lang="en-US"/>
          </a:p>
        </p:txBody>
      </p:sp>
    </p:spTree>
    <p:extLst>
      <p:ext uri="{BB962C8B-B14F-4D97-AF65-F5344CB8AC3E}">
        <p14:creationId xmlns:p14="http://schemas.microsoft.com/office/powerpoint/2010/main" val="92875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568E2-A965-4DAE-9971-6EB834779DB1}" type="datetimeFigureOut">
              <a:rPr lang="en-US" smtClean="0"/>
              <a:t>5/16/2021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4B908-64EA-4CFE-973B-996FFFBD2764}" type="slidenum">
              <a:rPr lang="en-US" smtClean="0"/>
              <a:t>‹#›</a:t>
            </a:fld>
            <a:endParaRPr lang="en-US"/>
          </a:p>
        </p:txBody>
      </p:sp>
    </p:spTree>
    <p:extLst>
      <p:ext uri="{BB962C8B-B14F-4D97-AF65-F5344CB8AC3E}">
        <p14:creationId xmlns:p14="http://schemas.microsoft.com/office/powerpoint/2010/main" val="30935510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5AA4C6BF-B806-486A-8614-3F7B72067A9A}" type="datetimeFigureOut">
              <a:rPr lang="en-US"/>
              <a:pPr>
                <a:defRPr/>
              </a:pPr>
              <a:t>5/16/2021</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2DB61F3C-1DC0-4C97-8457-91FC9A8B90FA}" type="slidenum">
              <a:rPr lang="en-US"/>
              <a:pPr>
                <a:defRPr/>
              </a:pPr>
              <a:t>‹#›</a:t>
            </a:fld>
            <a:endParaRPr lang="en-US"/>
          </a:p>
        </p:txBody>
      </p:sp>
    </p:spTree>
    <p:extLst>
      <p:ext uri="{BB962C8B-B14F-4D97-AF65-F5344CB8AC3E}">
        <p14:creationId xmlns:p14="http://schemas.microsoft.com/office/powerpoint/2010/main" val="1479803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1E9F7C34-8822-49F7-81B8-D05990D4838A}" type="datetimeFigureOut">
              <a:rPr lang="en-US"/>
              <a:pPr>
                <a:defRPr/>
              </a:pPr>
              <a:t>5/16/2021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4B1B14C4-C0AE-4293-ACD7-8109B29A1DA1}" type="slidenum">
              <a:rPr lang="en-US"/>
              <a:pPr>
                <a:defRPr/>
              </a:pPr>
              <a:t>‹#›</a:t>
            </a:fld>
            <a:endParaRPr lang="en-US"/>
          </a:p>
        </p:txBody>
      </p:sp>
    </p:spTree>
    <p:extLst>
      <p:ext uri="{BB962C8B-B14F-4D97-AF65-F5344CB8AC3E}">
        <p14:creationId xmlns:p14="http://schemas.microsoft.com/office/powerpoint/2010/main" val="1754832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48E4B428-E87C-4CDE-B00C-08044814899D}" type="datetimeFigureOut">
              <a:rPr lang="en-US"/>
              <a:pPr>
                <a:defRPr/>
              </a:pPr>
              <a:t>5/16/2021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21569FD3-6AD0-40C1-9F71-BC5749B37BCA}" type="slidenum">
              <a:rPr lang="en-US"/>
              <a:pPr>
                <a:defRPr/>
              </a:pPr>
              <a:t>‹#›</a:t>
            </a:fld>
            <a:endParaRPr lang="en-US"/>
          </a:p>
        </p:txBody>
      </p:sp>
    </p:spTree>
    <p:extLst>
      <p:ext uri="{BB962C8B-B14F-4D97-AF65-F5344CB8AC3E}">
        <p14:creationId xmlns:p14="http://schemas.microsoft.com/office/powerpoint/2010/main" val="2952588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AD80533E-3799-40B0-928A-AB09C2C1A362}" type="datetimeFigureOut">
              <a:rPr lang="en-US"/>
              <a:pPr>
                <a:defRPr/>
              </a:pPr>
              <a:t>5/16/2021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2A6B91FC-B2E5-4928-A912-EC2502B04378}" type="slidenum">
              <a:rPr lang="en-US"/>
              <a:pPr>
                <a:defRPr/>
              </a:pPr>
              <a:t>‹#›</a:t>
            </a:fld>
            <a:endParaRPr lang="en-US"/>
          </a:p>
        </p:txBody>
      </p:sp>
    </p:spTree>
    <p:extLst>
      <p:ext uri="{BB962C8B-B14F-4D97-AF65-F5344CB8AC3E}">
        <p14:creationId xmlns:p14="http://schemas.microsoft.com/office/powerpoint/2010/main" val="34242478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E51E320C-07B0-4654-873B-29AACA9C4B94}" type="datetimeFigureOut">
              <a:rPr lang="en-US"/>
              <a:pPr>
                <a:defRPr/>
              </a:pPr>
              <a:t>5/16/2021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677449A8-C6E6-4F49-B908-4C8D77E16A93}" type="slidenum">
              <a:rPr lang="en-US"/>
              <a:pPr>
                <a:defRPr/>
              </a:pPr>
              <a:t>‹#›</a:t>
            </a:fld>
            <a:endParaRPr lang="en-US"/>
          </a:p>
        </p:txBody>
      </p:sp>
    </p:spTree>
    <p:extLst>
      <p:ext uri="{BB962C8B-B14F-4D97-AF65-F5344CB8AC3E}">
        <p14:creationId xmlns:p14="http://schemas.microsoft.com/office/powerpoint/2010/main" val="37231312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
        <p:nvSpPr>
          <p:cNvPr id="19" name="TextBox 4"/>
          <p:cNvSpPr txBox="1"/>
          <p:nvPr/>
        </p:nvSpPr>
        <p:spPr>
          <a:xfrm>
            <a:off x="0" y="6550227"/>
            <a:ext cx="3962400" cy="30777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lvl1pPr>
          </a:lstStyle>
          <a:p>
            <a:pPr hangingPunct="0"/>
            <a:r>
              <a:rPr sz="1400" kern="0">
                <a:solidFill>
                  <a:srgbClr val="000000"/>
                </a:solidFill>
                <a:sym typeface="Calibri"/>
              </a:rPr>
              <a:t>Presenter: Abbr Presentation Title</a:t>
            </a:r>
          </a:p>
        </p:txBody>
      </p:sp>
      <p:sp>
        <p:nvSpPr>
          <p:cNvPr id="20" name="TextBox 5"/>
          <p:cNvSpPr txBox="1"/>
          <p:nvPr/>
        </p:nvSpPr>
        <p:spPr>
          <a:xfrm>
            <a:off x="1828800" y="6550227"/>
            <a:ext cx="8839200" cy="3073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i="1"/>
            </a:lvl1pPr>
          </a:lstStyle>
          <a:p>
            <a:pPr hangingPunct="0"/>
            <a:r>
              <a:rPr sz="1400" kern="0">
                <a:solidFill>
                  <a:srgbClr val="000000"/>
                </a:solidFill>
                <a:sym typeface="Calibri"/>
              </a:rPr>
              <a:t>Competition Sensitive</a:t>
            </a:r>
          </a:p>
        </p:txBody>
      </p:sp>
      <p:pic>
        <p:nvPicPr>
          <p:cNvPr id="21" name="Picture 9" descr="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22" name="Rectangle 12"/>
          <p:cNvSpPr/>
          <p:nvPr/>
        </p:nvSpPr>
        <p:spPr>
          <a:xfrm>
            <a:off x="406400" y="1143000"/>
            <a:ext cx="11379200" cy="5486400"/>
          </a:xfrm>
          <a:prstGeom prst="rect">
            <a:avLst/>
          </a:prstGeom>
          <a:solidFill>
            <a:srgbClr val="000000"/>
          </a:solidFill>
          <a:ln w="12700">
            <a:miter lim="400000"/>
          </a:ln>
        </p:spPr>
        <p:txBody>
          <a:bodyPr lIns="45719" rIns="45719" anchor="ctr"/>
          <a:lstStyle/>
          <a:p>
            <a:pPr algn="ctr" hangingPunct="0">
              <a:defRPr>
                <a:solidFill>
                  <a:srgbClr val="FFFFFF"/>
                </a:solidFill>
              </a:defRPr>
            </a:pPr>
            <a:endParaRPr sz="1800" kern="0">
              <a:solidFill>
                <a:srgbClr val="FFFFFF"/>
              </a:solidFill>
              <a:sym typeface="Calibri"/>
            </a:endParaRPr>
          </a:p>
        </p:txBody>
      </p:sp>
      <p:sp>
        <p:nvSpPr>
          <p:cNvPr id="23" name="Body Level One…"/>
          <p:cNvSpPr txBox="1">
            <a:spLocks noGrp="1"/>
          </p:cNvSpPr>
          <p:nvPr>
            <p:ph type="body" sz="quarter" idx="1" hasCustomPrompt="1"/>
          </p:nvPr>
        </p:nvSpPr>
        <p:spPr>
          <a:xfrm>
            <a:off x="4592798" y="1639790"/>
            <a:ext cx="7010401" cy="562463"/>
          </a:xfrm>
          <a:prstGeom prst="rect">
            <a:avLst/>
          </a:prstGeom>
        </p:spPr>
        <p:txBody>
          <a:bodyPr/>
          <a:lstStyle>
            <a:lvl1pPr marL="0" indent="0" algn="ctr">
              <a:spcBef>
                <a:spcPts val="800"/>
              </a:spcBef>
              <a:buSzTx/>
              <a:buFontTx/>
              <a:buNone/>
              <a:defRPr sz="2800" b="1">
                <a:solidFill>
                  <a:srgbClr val="FFFFFF"/>
                </a:solidFill>
              </a:defRPr>
            </a:lvl1pPr>
            <a:lvl2pPr marL="0" indent="457200" algn="ctr">
              <a:spcBef>
                <a:spcPts val="800"/>
              </a:spcBef>
              <a:buSzTx/>
              <a:buFontTx/>
              <a:buNone/>
              <a:defRPr sz="3600">
                <a:solidFill>
                  <a:srgbClr val="FFFFFF"/>
                </a:solidFill>
              </a:defRPr>
            </a:lvl2pPr>
            <a:lvl3pPr marL="0" indent="914400" algn="ctr">
              <a:spcBef>
                <a:spcPts val="800"/>
              </a:spcBef>
              <a:buSzTx/>
              <a:buFontTx/>
              <a:buNone/>
              <a:defRPr sz="3600">
                <a:solidFill>
                  <a:srgbClr val="FFFFFF"/>
                </a:solidFill>
              </a:defRPr>
            </a:lvl3pPr>
            <a:lvl4pPr marL="0" indent="1371600" algn="ctr">
              <a:spcBef>
                <a:spcPts val="800"/>
              </a:spcBef>
              <a:buSzTx/>
              <a:buFontTx/>
              <a:buNone/>
              <a:defRPr sz="3600">
                <a:solidFill>
                  <a:srgbClr val="FFFFFF"/>
                </a:solidFill>
              </a:defRPr>
            </a:lvl4pPr>
            <a:lvl5pPr marL="0" indent="1828800" algn="ctr">
              <a:spcBef>
                <a:spcPts val="800"/>
              </a:spcBef>
              <a:buSzTx/>
              <a:buFontTx/>
              <a:buNone/>
              <a:defRPr sz="3600">
                <a:solidFill>
                  <a:srgbClr val="FFFFFF"/>
                </a:solidFill>
              </a:defRPr>
            </a:lvl5pPr>
          </a:lstStyle>
          <a:p>
            <a:r>
              <a:rPr lang="en-US" dirty="0"/>
              <a:t>Presentation Title</a:t>
            </a:r>
          </a:p>
        </p:txBody>
      </p:sp>
      <p:pic>
        <p:nvPicPr>
          <p:cNvPr id="24" name="Picture 10" descr="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2722" y="1111387"/>
            <a:ext cx="3241134" cy="4325980"/>
          </a:xfrm>
          <a:prstGeom prst="rect">
            <a:avLst/>
          </a:prstGeom>
          <a:ln w="12700">
            <a:miter lim="400000"/>
          </a:ln>
        </p:spPr>
      </p:pic>
      <p:sp>
        <p:nvSpPr>
          <p:cNvPr id="25" name="TextBox 11"/>
          <p:cNvSpPr txBox="1"/>
          <p:nvPr/>
        </p:nvSpPr>
        <p:spPr>
          <a:xfrm>
            <a:off x="406400" y="284929"/>
            <a:ext cx="11379200" cy="58477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FEF3A0"/>
                </a:solidFill>
                <a:effectLst>
                  <a:outerShdw blurRad="38100" dist="38100" dir="2700000" rotWithShape="0">
                    <a:srgbClr val="000000">
                      <a:alpha val="43137"/>
                    </a:srgbClr>
                  </a:outerShdw>
                </a:effectLst>
              </a:defRPr>
            </a:lvl1pPr>
          </a:lstStyle>
          <a:p>
            <a:pPr algn="l" hangingPunct="0"/>
            <a:r>
              <a:rPr sz="3200" kern="0" dirty="0">
                <a:sym typeface="Calibri"/>
              </a:rPr>
              <a:t>Polarimeter to </a:t>
            </a:r>
            <a:r>
              <a:rPr sz="3200" kern="0" dirty="0" err="1">
                <a:sym typeface="Calibri"/>
              </a:rPr>
              <a:t>U</a:t>
            </a:r>
            <a:r>
              <a:rPr lang="en-US" sz="3200" kern="0" dirty="0" err="1">
                <a:sym typeface="Calibri"/>
              </a:rPr>
              <a:t>N</a:t>
            </a:r>
            <a:r>
              <a:rPr sz="3200" kern="0" dirty="0" err="1">
                <a:sym typeface="Calibri"/>
              </a:rPr>
              <a:t>ify</a:t>
            </a:r>
            <a:r>
              <a:rPr sz="3200" kern="0" dirty="0">
                <a:sym typeface="Calibri"/>
              </a:rPr>
              <a:t> the Corona and Heliosphere</a:t>
            </a:r>
          </a:p>
        </p:txBody>
      </p:sp>
      <p:pic>
        <p:nvPicPr>
          <p:cNvPr id="32" name="Picture 31">
            <a:extLst>
              <a:ext uri="{FF2B5EF4-FFF2-40B4-BE49-F238E27FC236}">
                <a16:creationId xmlns:a16="http://schemas.microsoft.com/office/drawing/2014/main" id="{ED0C9077-4038-8640-8755-EADEDA023A9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20703" y="5341856"/>
            <a:ext cx="2626062" cy="1239982"/>
          </a:xfrm>
          <a:prstGeom prst="rect">
            <a:avLst/>
          </a:prstGeom>
        </p:spPr>
      </p:pic>
      <p:sp>
        <p:nvSpPr>
          <p:cNvPr id="33" name="Body Level One…">
            <a:extLst>
              <a:ext uri="{FF2B5EF4-FFF2-40B4-BE49-F238E27FC236}">
                <a16:creationId xmlns:a16="http://schemas.microsoft.com/office/drawing/2014/main" id="{05F5C1DD-C989-5C4B-9D4B-BF6E3286D77E}"/>
              </a:ext>
            </a:extLst>
          </p:cNvPr>
          <p:cNvSpPr txBox="1">
            <a:spLocks noGrp="1"/>
          </p:cNvSpPr>
          <p:nvPr>
            <p:ph type="body" sz="quarter" idx="11" hasCustomPrompt="1"/>
          </p:nvPr>
        </p:nvSpPr>
        <p:spPr>
          <a:xfrm>
            <a:off x="4662774" y="2358369"/>
            <a:ext cx="7010401" cy="1060109"/>
          </a:xfrm>
          <a:prstGeom prst="rect">
            <a:avLst/>
          </a:prstGeom>
        </p:spPr>
        <p:txBody>
          <a:bodyPr>
            <a:normAutofit/>
          </a:bodyPr>
          <a:lstStyle>
            <a:lvl1pPr marL="0" indent="0" algn="ctr">
              <a:spcBef>
                <a:spcPts val="800"/>
              </a:spcBef>
              <a:buSzTx/>
              <a:buFontTx/>
              <a:buNone/>
              <a:defRPr sz="2400">
                <a:solidFill>
                  <a:srgbClr val="FFFFFF"/>
                </a:solidFill>
              </a:defRPr>
            </a:lvl1pPr>
            <a:lvl2pPr marL="0" indent="457200" algn="ctr">
              <a:spcBef>
                <a:spcPts val="800"/>
              </a:spcBef>
              <a:buSzTx/>
              <a:buFontTx/>
              <a:buNone/>
              <a:defRPr sz="3600">
                <a:solidFill>
                  <a:srgbClr val="FFFFFF"/>
                </a:solidFill>
              </a:defRPr>
            </a:lvl2pPr>
            <a:lvl3pPr marL="0" indent="914400" algn="ctr">
              <a:spcBef>
                <a:spcPts val="800"/>
              </a:spcBef>
              <a:buSzTx/>
              <a:buFontTx/>
              <a:buNone/>
              <a:defRPr sz="3600">
                <a:solidFill>
                  <a:srgbClr val="FFFFFF"/>
                </a:solidFill>
              </a:defRPr>
            </a:lvl3pPr>
            <a:lvl4pPr marL="0" indent="1371600" algn="ctr">
              <a:spcBef>
                <a:spcPts val="800"/>
              </a:spcBef>
              <a:buSzTx/>
              <a:buFontTx/>
              <a:buNone/>
              <a:defRPr sz="3600">
                <a:solidFill>
                  <a:srgbClr val="FFFFFF"/>
                </a:solidFill>
              </a:defRPr>
            </a:lvl4pPr>
            <a:lvl5pPr marL="0" indent="1828800" algn="ctr">
              <a:spcBef>
                <a:spcPts val="800"/>
              </a:spcBef>
              <a:buSzTx/>
              <a:buFontTx/>
              <a:buNone/>
              <a:defRPr sz="3600">
                <a:solidFill>
                  <a:srgbClr val="FFFFFF"/>
                </a:solidFill>
              </a:defRPr>
            </a:lvl5pPr>
          </a:lstStyle>
          <a:p>
            <a:r>
              <a:rPr lang="en-US" dirty="0"/>
              <a:t>Presenter and Role</a:t>
            </a:r>
          </a:p>
        </p:txBody>
      </p:sp>
    </p:spTree>
    <p:extLst>
      <p:ext uri="{BB962C8B-B14F-4D97-AF65-F5344CB8AC3E}">
        <p14:creationId xmlns:p14="http://schemas.microsoft.com/office/powerpoint/2010/main" val="3992038454"/>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Footer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19D94-A1B4-724E-878B-F194C6A0F424}"/>
              </a:ext>
            </a:extLst>
          </p:cNvPr>
          <p:cNvSpPr>
            <a:spLocks noGrp="1"/>
          </p:cNvSpPr>
          <p:nvPr>
            <p:ph type="title" hasCustomPrompt="1"/>
          </p:nvPr>
        </p:nvSpPr>
        <p:spPr/>
        <p:txBody>
          <a:bodyPr/>
          <a:lstStyle/>
          <a:p>
            <a:r>
              <a:rPr lang="en-US" dirty="0"/>
              <a:t>Title Text</a:t>
            </a:r>
          </a:p>
        </p:txBody>
      </p:sp>
      <p:sp>
        <p:nvSpPr>
          <p:cNvPr id="3" name="Slide Number Placeholder 2">
            <a:extLst>
              <a:ext uri="{FF2B5EF4-FFF2-40B4-BE49-F238E27FC236}">
                <a16:creationId xmlns:a16="http://schemas.microsoft.com/office/drawing/2014/main" id="{8C392945-103B-5646-93C7-54CEF4FAED1F}"/>
              </a:ext>
            </a:extLst>
          </p:cNvPr>
          <p:cNvSpPr>
            <a:spLocks noGrp="1"/>
          </p:cNvSpPr>
          <p:nvPr>
            <p:ph type="sldNum" sz="quarter" idx="10"/>
          </p:nvPr>
        </p:nvSpPr>
        <p:spPr/>
        <p:txBody>
          <a:bodyPr/>
          <a:lstStyle/>
          <a:p>
            <a:fld id="{86CB4B4D-7CA3-9044-876B-883B54F8677D}"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0528371"/>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D0CF5-8EF7-AF40-AC8E-F7AA6B838131}"/>
              </a:ext>
            </a:extLst>
          </p:cNvPr>
          <p:cNvSpPr>
            <a:spLocks noGrp="1"/>
          </p:cNvSpPr>
          <p:nvPr>
            <p:ph type="title" hasCustomPrompt="1"/>
          </p:nvPr>
        </p:nvSpPr>
        <p:spPr/>
        <p:txBody>
          <a:bodyPr/>
          <a:lstStyle>
            <a:lvl1pPr>
              <a:defRPr/>
            </a:lvl1pPr>
          </a:lstStyle>
          <a:p>
            <a:r>
              <a:rPr lang="en-US" dirty="0"/>
              <a:t>Title Text</a:t>
            </a:r>
          </a:p>
        </p:txBody>
      </p:sp>
      <p:sp>
        <p:nvSpPr>
          <p:cNvPr id="3" name="Slide Number Placeholder 2">
            <a:extLst>
              <a:ext uri="{FF2B5EF4-FFF2-40B4-BE49-F238E27FC236}">
                <a16:creationId xmlns:a16="http://schemas.microsoft.com/office/drawing/2014/main" id="{46F4B519-22F9-174C-874B-2F9DB9551981}"/>
              </a:ext>
            </a:extLst>
          </p:cNvPr>
          <p:cNvSpPr>
            <a:spLocks noGrp="1"/>
          </p:cNvSpPr>
          <p:nvPr>
            <p:ph type="sldNum" sz="quarter" idx="10"/>
          </p:nvPr>
        </p:nvSpPr>
        <p:spPr/>
        <p:txBody>
          <a:bodyPr/>
          <a:lstStyle/>
          <a:p>
            <a:fld id="{86CB4B4D-7CA3-9044-876B-883B54F8677D}" type="slidenum">
              <a:rPr lang="en-US" smtClean="0">
                <a:solidFill>
                  <a:srgbClr val="000000"/>
                </a:solidFill>
              </a:rPr>
              <a:pPr/>
              <a:t>‹#›</a:t>
            </a:fld>
            <a:endParaRPr lang="en-US">
              <a:solidFill>
                <a:srgbClr val="000000"/>
              </a:solidFill>
            </a:endParaRPr>
          </a:p>
        </p:txBody>
      </p:sp>
      <p:sp>
        <p:nvSpPr>
          <p:cNvPr id="5" name="Text Placeholder 4">
            <a:extLst>
              <a:ext uri="{FF2B5EF4-FFF2-40B4-BE49-F238E27FC236}">
                <a16:creationId xmlns:a16="http://schemas.microsoft.com/office/drawing/2014/main" id="{E61EF47B-C83B-514C-B546-A48368B614E3}"/>
              </a:ext>
            </a:extLst>
          </p:cNvPr>
          <p:cNvSpPr>
            <a:spLocks noGrp="1"/>
          </p:cNvSpPr>
          <p:nvPr>
            <p:ph type="body" sz="quarter" idx="11"/>
          </p:nvPr>
        </p:nvSpPr>
        <p:spPr>
          <a:xfrm>
            <a:off x="398489" y="1590537"/>
            <a:ext cx="5419217" cy="461148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7F500AE1-E269-9E40-AE78-770FD6D93C21}"/>
              </a:ext>
            </a:extLst>
          </p:cNvPr>
          <p:cNvSpPr>
            <a:spLocks noGrp="1"/>
          </p:cNvSpPr>
          <p:nvPr>
            <p:ph type="body" sz="quarter" idx="12"/>
          </p:nvPr>
        </p:nvSpPr>
        <p:spPr>
          <a:xfrm>
            <a:off x="6366384" y="1590537"/>
            <a:ext cx="5419217" cy="46114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5094528"/>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D0CF5-8EF7-AF40-AC8E-F7AA6B838131}"/>
              </a:ext>
            </a:extLst>
          </p:cNvPr>
          <p:cNvSpPr>
            <a:spLocks noGrp="1"/>
          </p:cNvSpPr>
          <p:nvPr>
            <p:ph type="title" hasCustomPrompt="1"/>
          </p:nvPr>
        </p:nvSpPr>
        <p:spPr/>
        <p:txBody>
          <a:bodyPr/>
          <a:lstStyle/>
          <a:p>
            <a:r>
              <a:rPr lang="en-US" dirty="0"/>
              <a:t>Title Text</a:t>
            </a:r>
          </a:p>
        </p:txBody>
      </p:sp>
      <p:sp>
        <p:nvSpPr>
          <p:cNvPr id="3" name="Slide Number Placeholder 2">
            <a:extLst>
              <a:ext uri="{FF2B5EF4-FFF2-40B4-BE49-F238E27FC236}">
                <a16:creationId xmlns:a16="http://schemas.microsoft.com/office/drawing/2014/main" id="{46F4B519-22F9-174C-874B-2F9DB9551981}"/>
              </a:ext>
            </a:extLst>
          </p:cNvPr>
          <p:cNvSpPr>
            <a:spLocks noGrp="1"/>
          </p:cNvSpPr>
          <p:nvPr>
            <p:ph type="sldNum" sz="quarter" idx="10"/>
          </p:nvPr>
        </p:nvSpPr>
        <p:spPr/>
        <p:txBody>
          <a:bodyPr/>
          <a:lstStyle/>
          <a:p>
            <a:fld id="{86CB4B4D-7CA3-9044-876B-883B54F8677D}" type="slidenum">
              <a:rPr lang="en-US" smtClean="0">
                <a:solidFill>
                  <a:srgbClr val="000000"/>
                </a:solidFill>
              </a:rPr>
              <a:pPr/>
              <a:t>‹#›</a:t>
            </a:fld>
            <a:endParaRPr lang="en-US">
              <a:solidFill>
                <a:srgbClr val="000000"/>
              </a:solidFill>
            </a:endParaRPr>
          </a:p>
        </p:txBody>
      </p:sp>
      <p:sp>
        <p:nvSpPr>
          <p:cNvPr id="5" name="Text Placeholder 4">
            <a:extLst>
              <a:ext uri="{FF2B5EF4-FFF2-40B4-BE49-F238E27FC236}">
                <a16:creationId xmlns:a16="http://schemas.microsoft.com/office/drawing/2014/main" id="{E61EF47B-C83B-514C-B546-A48368B614E3}"/>
              </a:ext>
            </a:extLst>
          </p:cNvPr>
          <p:cNvSpPr>
            <a:spLocks noGrp="1"/>
          </p:cNvSpPr>
          <p:nvPr>
            <p:ph type="body" sz="quarter" idx="11"/>
          </p:nvPr>
        </p:nvSpPr>
        <p:spPr>
          <a:xfrm>
            <a:off x="398489" y="2146852"/>
            <a:ext cx="5419217" cy="405516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7F500AE1-E269-9E40-AE78-770FD6D93C21}"/>
              </a:ext>
            </a:extLst>
          </p:cNvPr>
          <p:cNvSpPr>
            <a:spLocks noGrp="1"/>
          </p:cNvSpPr>
          <p:nvPr>
            <p:ph type="body" sz="quarter" idx="12"/>
          </p:nvPr>
        </p:nvSpPr>
        <p:spPr>
          <a:xfrm>
            <a:off x="6366384" y="2146852"/>
            <a:ext cx="5419217" cy="40551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Body Level One…">
            <a:extLst>
              <a:ext uri="{FF2B5EF4-FFF2-40B4-BE49-F238E27FC236}">
                <a16:creationId xmlns:a16="http://schemas.microsoft.com/office/drawing/2014/main" id="{6CC98103-1CE0-AA42-8770-F4F5F27A55B9}"/>
              </a:ext>
            </a:extLst>
          </p:cNvPr>
          <p:cNvSpPr txBox="1">
            <a:spLocks noGrp="1"/>
          </p:cNvSpPr>
          <p:nvPr>
            <p:ph type="body" sz="quarter" idx="1" hasCustomPrompt="1"/>
          </p:nvPr>
        </p:nvSpPr>
        <p:spPr>
          <a:xfrm>
            <a:off x="398489" y="1431072"/>
            <a:ext cx="5419217" cy="562463"/>
          </a:xfrm>
          <a:prstGeom prst="rect">
            <a:avLst/>
          </a:prstGeom>
        </p:spPr>
        <p:txBody>
          <a:bodyPr anchor="ctr">
            <a:normAutofit/>
          </a:bodyPr>
          <a:lstStyle>
            <a:lvl1pPr marL="0" indent="0" algn="ctr">
              <a:spcBef>
                <a:spcPts val="800"/>
              </a:spcBef>
              <a:buSzTx/>
              <a:buFontTx/>
              <a:buNone/>
              <a:defRPr sz="2400" b="1">
                <a:solidFill>
                  <a:schemeClr val="tx1"/>
                </a:solidFill>
              </a:defRPr>
            </a:lvl1pPr>
            <a:lvl2pPr marL="0" indent="457200" algn="ctr">
              <a:spcBef>
                <a:spcPts val="800"/>
              </a:spcBef>
              <a:buSzTx/>
              <a:buFontTx/>
              <a:buNone/>
              <a:defRPr sz="3600">
                <a:solidFill>
                  <a:srgbClr val="FFFFFF"/>
                </a:solidFill>
              </a:defRPr>
            </a:lvl2pPr>
            <a:lvl3pPr marL="0" indent="914400" algn="ctr">
              <a:spcBef>
                <a:spcPts val="800"/>
              </a:spcBef>
              <a:buSzTx/>
              <a:buFontTx/>
              <a:buNone/>
              <a:defRPr sz="3600">
                <a:solidFill>
                  <a:srgbClr val="FFFFFF"/>
                </a:solidFill>
              </a:defRPr>
            </a:lvl3pPr>
            <a:lvl4pPr marL="0" indent="1371600" algn="ctr">
              <a:spcBef>
                <a:spcPts val="800"/>
              </a:spcBef>
              <a:buSzTx/>
              <a:buFontTx/>
              <a:buNone/>
              <a:defRPr sz="3600">
                <a:solidFill>
                  <a:srgbClr val="FFFFFF"/>
                </a:solidFill>
              </a:defRPr>
            </a:lvl4pPr>
            <a:lvl5pPr marL="0" indent="1828800" algn="ctr">
              <a:spcBef>
                <a:spcPts val="800"/>
              </a:spcBef>
              <a:buSzTx/>
              <a:buFontTx/>
              <a:buNone/>
              <a:defRPr sz="3600">
                <a:solidFill>
                  <a:srgbClr val="FFFFFF"/>
                </a:solidFill>
              </a:defRPr>
            </a:lvl5pPr>
          </a:lstStyle>
          <a:p>
            <a:r>
              <a:rPr lang="en-US" dirty="0"/>
              <a:t>Column Heading</a:t>
            </a:r>
          </a:p>
        </p:txBody>
      </p:sp>
      <p:sp>
        <p:nvSpPr>
          <p:cNvPr id="8" name="Body Level One…">
            <a:extLst>
              <a:ext uri="{FF2B5EF4-FFF2-40B4-BE49-F238E27FC236}">
                <a16:creationId xmlns:a16="http://schemas.microsoft.com/office/drawing/2014/main" id="{4D673C83-1039-0844-89C6-5C43CF8E9E6E}"/>
              </a:ext>
            </a:extLst>
          </p:cNvPr>
          <p:cNvSpPr txBox="1">
            <a:spLocks noGrp="1"/>
          </p:cNvSpPr>
          <p:nvPr>
            <p:ph type="body" sz="quarter" idx="13" hasCustomPrompt="1"/>
          </p:nvPr>
        </p:nvSpPr>
        <p:spPr>
          <a:xfrm>
            <a:off x="6366384" y="1431071"/>
            <a:ext cx="5419217" cy="562463"/>
          </a:xfrm>
          <a:prstGeom prst="rect">
            <a:avLst/>
          </a:prstGeom>
        </p:spPr>
        <p:txBody>
          <a:bodyPr anchor="ctr">
            <a:normAutofit/>
          </a:bodyPr>
          <a:lstStyle>
            <a:lvl1pPr marL="0" indent="0" algn="ctr">
              <a:spcBef>
                <a:spcPts val="800"/>
              </a:spcBef>
              <a:buSzTx/>
              <a:buFontTx/>
              <a:buNone/>
              <a:defRPr sz="2400" b="1">
                <a:solidFill>
                  <a:schemeClr val="tx1"/>
                </a:solidFill>
              </a:defRPr>
            </a:lvl1pPr>
            <a:lvl2pPr marL="0" indent="457200" algn="ctr">
              <a:spcBef>
                <a:spcPts val="800"/>
              </a:spcBef>
              <a:buSzTx/>
              <a:buFontTx/>
              <a:buNone/>
              <a:defRPr sz="3600">
                <a:solidFill>
                  <a:srgbClr val="FFFFFF"/>
                </a:solidFill>
              </a:defRPr>
            </a:lvl2pPr>
            <a:lvl3pPr marL="0" indent="914400" algn="ctr">
              <a:spcBef>
                <a:spcPts val="800"/>
              </a:spcBef>
              <a:buSzTx/>
              <a:buFontTx/>
              <a:buNone/>
              <a:defRPr sz="3600">
                <a:solidFill>
                  <a:srgbClr val="FFFFFF"/>
                </a:solidFill>
              </a:defRPr>
            </a:lvl3pPr>
            <a:lvl4pPr marL="0" indent="1371600" algn="ctr">
              <a:spcBef>
                <a:spcPts val="800"/>
              </a:spcBef>
              <a:buSzTx/>
              <a:buFontTx/>
              <a:buNone/>
              <a:defRPr sz="3600">
                <a:solidFill>
                  <a:srgbClr val="FFFFFF"/>
                </a:solidFill>
              </a:defRPr>
            </a:lvl4pPr>
            <a:lvl5pPr marL="0" indent="1828800" algn="ctr">
              <a:spcBef>
                <a:spcPts val="800"/>
              </a:spcBef>
              <a:buSzTx/>
              <a:buFontTx/>
              <a:buNone/>
              <a:defRPr sz="3600">
                <a:solidFill>
                  <a:srgbClr val="FFFFFF"/>
                </a:solidFill>
              </a:defRPr>
            </a:lvl5pPr>
          </a:lstStyle>
          <a:p>
            <a:r>
              <a:rPr lang="en-US" dirty="0"/>
              <a:t>Column Heading</a:t>
            </a:r>
          </a:p>
        </p:txBody>
      </p:sp>
    </p:spTree>
    <p:extLst>
      <p:ext uri="{BB962C8B-B14F-4D97-AF65-F5344CB8AC3E}">
        <p14:creationId xmlns:p14="http://schemas.microsoft.com/office/powerpoint/2010/main" val="3111238485"/>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9" name="TextBox 4"/>
          <p:cNvSpPr txBox="1"/>
          <p:nvPr/>
        </p:nvSpPr>
        <p:spPr>
          <a:xfrm>
            <a:off x="0" y="6550225"/>
            <a:ext cx="3962400" cy="30777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a:lvl1pPr>
          </a:lstStyle>
          <a:p>
            <a:r>
              <a:rPr sz="1400"/>
              <a:t>Presenter: Abbr Presentation Title</a:t>
            </a:r>
          </a:p>
        </p:txBody>
      </p:sp>
      <p:sp>
        <p:nvSpPr>
          <p:cNvPr id="20" name="TextBox 5"/>
          <p:cNvSpPr txBox="1"/>
          <p:nvPr/>
        </p:nvSpPr>
        <p:spPr>
          <a:xfrm>
            <a:off x="1828800" y="6550225"/>
            <a:ext cx="8839200" cy="3073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i="1"/>
            </a:lvl1pPr>
          </a:lstStyle>
          <a:p>
            <a:r>
              <a:rPr sz="1400"/>
              <a:t>Competition Sensitive</a:t>
            </a:r>
          </a:p>
        </p:txBody>
      </p:sp>
      <p:pic>
        <p:nvPicPr>
          <p:cNvPr id="21" name="Picture 9" descr="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22" name="Rectangle 12"/>
          <p:cNvSpPr/>
          <p:nvPr/>
        </p:nvSpPr>
        <p:spPr>
          <a:xfrm>
            <a:off x="406400" y="1143000"/>
            <a:ext cx="11379200" cy="5486400"/>
          </a:xfrm>
          <a:prstGeom prst="rect">
            <a:avLst/>
          </a:prstGeom>
          <a:solidFill>
            <a:srgbClr val="000000"/>
          </a:solidFill>
          <a:ln w="12700">
            <a:miter lim="400000"/>
          </a:ln>
        </p:spPr>
        <p:txBody>
          <a:bodyPr lIns="45719" rIns="45719" anchor="ctr"/>
          <a:lstStyle/>
          <a:p>
            <a:pPr algn="ctr">
              <a:defRPr>
                <a:solidFill>
                  <a:srgbClr val="FFFFFF"/>
                </a:solidFill>
              </a:defRPr>
            </a:pPr>
            <a:endParaRPr sz="1800"/>
          </a:p>
        </p:txBody>
      </p:sp>
      <p:sp>
        <p:nvSpPr>
          <p:cNvPr id="23" name="Body Level One…"/>
          <p:cNvSpPr txBox="1">
            <a:spLocks noGrp="1"/>
          </p:cNvSpPr>
          <p:nvPr>
            <p:ph type="body" sz="quarter" idx="1" hasCustomPrompt="1"/>
          </p:nvPr>
        </p:nvSpPr>
        <p:spPr>
          <a:xfrm>
            <a:off x="4592797" y="1639790"/>
            <a:ext cx="7010401" cy="562463"/>
          </a:xfrm>
          <a:prstGeom prst="rect">
            <a:avLst/>
          </a:prstGeom>
        </p:spPr>
        <p:txBody>
          <a:bodyPr/>
          <a:lstStyle>
            <a:lvl1pPr marL="0" indent="0" algn="ctr">
              <a:spcBef>
                <a:spcPts val="800"/>
              </a:spcBef>
              <a:buSzTx/>
              <a:buFontTx/>
              <a:buNone/>
              <a:defRPr sz="2800" b="1">
                <a:solidFill>
                  <a:srgbClr val="FFFFFF"/>
                </a:solidFill>
              </a:defRPr>
            </a:lvl1pPr>
            <a:lvl2pPr marL="0" indent="457200" algn="ctr">
              <a:spcBef>
                <a:spcPts val="800"/>
              </a:spcBef>
              <a:buSzTx/>
              <a:buFontTx/>
              <a:buNone/>
              <a:defRPr sz="3600">
                <a:solidFill>
                  <a:srgbClr val="FFFFFF"/>
                </a:solidFill>
              </a:defRPr>
            </a:lvl2pPr>
            <a:lvl3pPr marL="0" indent="914400" algn="ctr">
              <a:spcBef>
                <a:spcPts val="800"/>
              </a:spcBef>
              <a:buSzTx/>
              <a:buFontTx/>
              <a:buNone/>
              <a:defRPr sz="3600">
                <a:solidFill>
                  <a:srgbClr val="FFFFFF"/>
                </a:solidFill>
              </a:defRPr>
            </a:lvl3pPr>
            <a:lvl4pPr marL="0" indent="1371600" algn="ctr">
              <a:spcBef>
                <a:spcPts val="800"/>
              </a:spcBef>
              <a:buSzTx/>
              <a:buFontTx/>
              <a:buNone/>
              <a:defRPr sz="3600">
                <a:solidFill>
                  <a:srgbClr val="FFFFFF"/>
                </a:solidFill>
              </a:defRPr>
            </a:lvl4pPr>
            <a:lvl5pPr marL="0" indent="1828800" algn="ctr">
              <a:spcBef>
                <a:spcPts val="800"/>
              </a:spcBef>
              <a:buSzTx/>
              <a:buFontTx/>
              <a:buNone/>
              <a:defRPr sz="3600">
                <a:solidFill>
                  <a:srgbClr val="FFFFFF"/>
                </a:solidFill>
              </a:defRPr>
            </a:lvl5pPr>
          </a:lstStyle>
          <a:p>
            <a:r>
              <a:rPr lang="en-US" dirty="0"/>
              <a:t>Presentation Title</a:t>
            </a:r>
          </a:p>
        </p:txBody>
      </p:sp>
      <p:pic>
        <p:nvPicPr>
          <p:cNvPr id="24" name="Picture 10" descr="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7104" y="1158949"/>
            <a:ext cx="4333241" cy="4325980"/>
          </a:xfrm>
          <a:prstGeom prst="rect">
            <a:avLst/>
          </a:prstGeom>
          <a:ln w="12700">
            <a:miter lim="400000"/>
          </a:ln>
        </p:spPr>
      </p:pic>
      <p:sp>
        <p:nvSpPr>
          <p:cNvPr id="25" name="TextBox 11"/>
          <p:cNvSpPr txBox="1"/>
          <p:nvPr/>
        </p:nvSpPr>
        <p:spPr>
          <a:xfrm>
            <a:off x="406400" y="457203"/>
            <a:ext cx="11379200" cy="4597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b="1">
                <a:solidFill>
                  <a:srgbClr val="FEF3A0"/>
                </a:solidFill>
                <a:effectLst>
                  <a:outerShdw blurRad="38100" dist="38100" dir="2700000" rotWithShape="0">
                    <a:srgbClr val="000000">
                      <a:alpha val="43137"/>
                    </a:srgbClr>
                  </a:outerShdw>
                </a:effectLst>
              </a:defRPr>
            </a:lvl1pPr>
          </a:lstStyle>
          <a:p>
            <a:r>
              <a:rPr sz="2400"/>
              <a:t>Polarimeter to Unify the Corona and Heliosphere</a:t>
            </a:r>
          </a:p>
        </p:txBody>
      </p:sp>
      <p:pic>
        <p:nvPicPr>
          <p:cNvPr id="28" name="Picture 14" descr="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7602" y="5334000"/>
            <a:ext cx="3579887" cy="1327318"/>
          </a:xfrm>
          <a:prstGeom prst="rect">
            <a:avLst/>
          </a:prstGeom>
          <a:ln w="12700">
            <a:miter lim="400000"/>
          </a:ln>
        </p:spPr>
      </p:pic>
      <p:grpSp>
        <p:nvGrpSpPr>
          <p:cNvPr id="2" name="Group 1"/>
          <p:cNvGrpSpPr/>
          <p:nvPr userDrawn="1"/>
        </p:nvGrpSpPr>
        <p:grpSpPr>
          <a:xfrm>
            <a:off x="10134407" y="5791200"/>
            <a:ext cx="1659468" cy="451858"/>
            <a:chOff x="7658099" y="5791200"/>
            <a:chExt cx="1244601" cy="451858"/>
          </a:xfrm>
        </p:grpSpPr>
        <p:sp>
          <p:nvSpPr>
            <p:cNvPr id="27" name="Rectangle"/>
            <p:cNvSpPr/>
            <p:nvPr/>
          </p:nvSpPr>
          <p:spPr>
            <a:xfrm>
              <a:off x="7658099" y="5821171"/>
              <a:ext cx="1244601" cy="391916"/>
            </a:xfrm>
            <a:prstGeom prst="rect">
              <a:avLst/>
            </a:prstGeom>
            <a:solidFill>
              <a:srgbClr val="FFFFFF"/>
            </a:solidFill>
            <a:ln w="12700">
              <a:solidFill>
                <a:schemeClr val="accent1"/>
              </a:solidFill>
              <a:miter lim="400000"/>
            </a:ln>
            <a:effectLst>
              <a:outerShdw blurRad="38100" dist="23000" dir="5400000" rotWithShape="0">
                <a:srgbClr val="000000">
                  <a:alpha val="35000"/>
                </a:srgbClr>
              </a:outerShdw>
            </a:effectLst>
          </p:spPr>
          <p:txBody>
            <a:bodyPr lIns="45719" rIns="45719" anchor="ctr"/>
            <a:lstStyle/>
            <a:p>
              <a:endParaRPr sz="1800"/>
            </a:p>
          </p:txBody>
        </p:sp>
        <p:pic>
          <p:nvPicPr>
            <p:cNvPr id="29" name="Picture 15" descr="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96200" y="5791200"/>
              <a:ext cx="1163348" cy="451858"/>
            </a:xfrm>
            <a:prstGeom prst="rect">
              <a:avLst/>
            </a:prstGeom>
            <a:ln w="12700">
              <a:miter lim="400000"/>
            </a:ln>
          </p:spPr>
        </p:pic>
      </p:grpSp>
      <p:grpSp>
        <p:nvGrpSpPr>
          <p:cNvPr id="3" name="Group 2"/>
          <p:cNvGrpSpPr/>
          <p:nvPr userDrawn="1"/>
        </p:nvGrpSpPr>
        <p:grpSpPr>
          <a:xfrm>
            <a:off x="4580426" y="5701388"/>
            <a:ext cx="1234919" cy="646388"/>
            <a:chOff x="3435318" y="5701388"/>
            <a:chExt cx="926189" cy="646388"/>
          </a:xfrm>
        </p:grpSpPr>
        <p:sp>
          <p:nvSpPr>
            <p:cNvPr id="30" name="Rectangle"/>
            <p:cNvSpPr/>
            <p:nvPr/>
          </p:nvSpPr>
          <p:spPr>
            <a:xfrm>
              <a:off x="3444596" y="5701388"/>
              <a:ext cx="888536" cy="632375"/>
            </a:xfrm>
            <a:prstGeom prst="rect">
              <a:avLst/>
            </a:prstGeom>
            <a:solidFill>
              <a:srgbClr val="FFFFFF"/>
            </a:solidFill>
            <a:ln w="12700">
              <a:solidFill>
                <a:schemeClr val="accent1"/>
              </a:solidFill>
              <a:miter lim="400000"/>
            </a:ln>
            <a:effectLst>
              <a:outerShdw blurRad="38100" dist="23000" dir="5400000" rotWithShape="0">
                <a:srgbClr val="000000">
                  <a:alpha val="35000"/>
                </a:srgbClr>
              </a:outerShdw>
            </a:effectLst>
          </p:spPr>
          <p:txBody>
            <a:bodyPr lIns="45719" rIns="45719" anchor="ctr"/>
            <a:lstStyle/>
            <a:p>
              <a:endParaRPr sz="1800"/>
            </a:p>
          </p:txBody>
        </p:sp>
        <p:pic>
          <p:nvPicPr>
            <p:cNvPr id="31" name="Picture 16" descr="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35318" y="5712775"/>
              <a:ext cx="926189" cy="635001"/>
            </a:xfrm>
            <a:prstGeom prst="rect">
              <a:avLst/>
            </a:prstGeom>
            <a:ln w="12700">
              <a:miter lim="400000"/>
            </a:ln>
          </p:spPr>
        </p:pic>
      </p:grpSp>
      <p:pic>
        <p:nvPicPr>
          <p:cNvPr id="32" name="Picture 31">
            <a:extLst>
              <a:ext uri="{FF2B5EF4-FFF2-40B4-BE49-F238E27FC236}">
                <a16:creationId xmlns:a16="http://schemas.microsoft.com/office/drawing/2014/main" id="{ED0C9077-4038-8640-8755-EADEDA023A9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5507625" y="3347651"/>
            <a:ext cx="5298223" cy="1986834"/>
          </a:xfrm>
          <a:prstGeom prst="rect">
            <a:avLst/>
          </a:prstGeom>
        </p:spPr>
      </p:pic>
      <p:sp>
        <p:nvSpPr>
          <p:cNvPr id="33" name="Body Level One…">
            <a:extLst>
              <a:ext uri="{FF2B5EF4-FFF2-40B4-BE49-F238E27FC236}">
                <a16:creationId xmlns:a16="http://schemas.microsoft.com/office/drawing/2014/main" id="{05F5C1DD-C989-5C4B-9D4B-BF6E3286D77E}"/>
              </a:ext>
            </a:extLst>
          </p:cNvPr>
          <p:cNvSpPr txBox="1">
            <a:spLocks noGrp="1"/>
          </p:cNvSpPr>
          <p:nvPr>
            <p:ph type="body" sz="quarter" idx="11" hasCustomPrompt="1"/>
          </p:nvPr>
        </p:nvSpPr>
        <p:spPr>
          <a:xfrm>
            <a:off x="4662773" y="2358367"/>
            <a:ext cx="7010401" cy="1060109"/>
          </a:xfrm>
          <a:prstGeom prst="rect">
            <a:avLst/>
          </a:prstGeom>
        </p:spPr>
        <p:txBody>
          <a:bodyPr>
            <a:normAutofit/>
          </a:bodyPr>
          <a:lstStyle>
            <a:lvl1pPr marL="0" indent="0" algn="ctr">
              <a:spcBef>
                <a:spcPts val="800"/>
              </a:spcBef>
              <a:buSzTx/>
              <a:buFontTx/>
              <a:buNone/>
              <a:defRPr sz="2400">
                <a:solidFill>
                  <a:srgbClr val="FFFFFF"/>
                </a:solidFill>
              </a:defRPr>
            </a:lvl1pPr>
            <a:lvl2pPr marL="0" indent="457200" algn="ctr">
              <a:spcBef>
                <a:spcPts val="800"/>
              </a:spcBef>
              <a:buSzTx/>
              <a:buFontTx/>
              <a:buNone/>
              <a:defRPr sz="3600">
                <a:solidFill>
                  <a:srgbClr val="FFFFFF"/>
                </a:solidFill>
              </a:defRPr>
            </a:lvl2pPr>
            <a:lvl3pPr marL="0" indent="914400" algn="ctr">
              <a:spcBef>
                <a:spcPts val="800"/>
              </a:spcBef>
              <a:buSzTx/>
              <a:buFontTx/>
              <a:buNone/>
              <a:defRPr sz="3600">
                <a:solidFill>
                  <a:srgbClr val="FFFFFF"/>
                </a:solidFill>
              </a:defRPr>
            </a:lvl3pPr>
            <a:lvl4pPr marL="0" indent="1371600" algn="ctr">
              <a:spcBef>
                <a:spcPts val="800"/>
              </a:spcBef>
              <a:buSzTx/>
              <a:buFontTx/>
              <a:buNone/>
              <a:defRPr sz="3600">
                <a:solidFill>
                  <a:srgbClr val="FFFFFF"/>
                </a:solidFill>
              </a:defRPr>
            </a:lvl4pPr>
            <a:lvl5pPr marL="0" indent="1828800" algn="ctr">
              <a:spcBef>
                <a:spcPts val="800"/>
              </a:spcBef>
              <a:buSzTx/>
              <a:buFontTx/>
              <a:buNone/>
              <a:defRPr sz="3600">
                <a:solidFill>
                  <a:srgbClr val="FFFFFF"/>
                </a:solidFill>
              </a:defRPr>
            </a:lvl5pPr>
          </a:lstStyle>
          <a:p>
            <a:r>
              <a:rPr lang="en-US" dirty="0"/>
              <a:t>Presenter and Role</a:t>
            </a:r>
          </a:p>
        </p:txBody>
      </p:sp>
      <p:sp>
        <p:nvSpPr>
          <p:cNvPr id="34" name="Body Level One…">
            <a:extLst>
              <a:ext uri="{FF2B5EF4-FFF2-40B4-BE49-F238E27FC236}">
                <a16:creationId xmlns:a16="http://schemas.microsoft.com/office/drawing/2014/main" id="{73E9DB15-114F-4C42-86DE-1718C423B177}"/>
              </a:ext>
            </a:extLst>
          </p:cNvPr>
          <p:cNvSpPr txBox="1">
            <a:spLocks noGrp="1"/>
          </p:cNvSpPr>
          <p:nvPr>
            <p:ph type="body" sz="quarter" idx="12" hasCustomPrompt="1"/>
          </p:nvPr>
        </p:nvSpPr>
        <p:spPr>
          <a:xfrm>
            <a:off x="693685" y="5554020"/>
            <a:ext cx="3312243" cy="1060109"/>
          </a:xfrm>
          <a:prstGeom prst="rect">
            <a:avLst/>
          </a:prstGeom>
        </p:spPr>
        <p:txBody>
          <a:bodyPr>
            <a:normAutofit/>
          </a:bodyPr>
          <a:lstStyle>
            <a:lvl1pPr marL="0" indent="0" algn="ctr">
              <a:spcBef>
                <a:spcPts val="800"/>
              </a:spcBef>
              <a:buSzTx/>
              <a:buFontTx/>
              <a:buNone/>
              <a:defRPr sz="2000">
                <a:solidFill>
                  <a:srgbClr val="FFFFFF"/>
                </a:solidFill>
              </a:defRPr>
            </a:lvl1pPr>
            <a:lvl2pPr marL="0" indent="457200" algn="ctr">
              <a:spcBef>
                <a:spcPts val="800"/>
              </a:spcBef>
              <a:buSzTx/>
              <a:buFontTx/>
              <a:buNone/>
              <a:defRPr sz="3600">
                <a:solidFill>
                  <a:srgbClr val="FFFFFF"/>
                </a:solidFill>
              </a:defRPr>
            </a:lvl2pPr>
            <a:lvl3pPr marL="0" indent="914400" algn="ctr">
              <a:spcBef>
                <a:spcPts val="800"/>
              </a:spcBef>
              <a:buSzTx/>
              <a:buFontTx/>
              <a:buNone/>
              <a:defRPr sz="3600">
                <a:solidFill>
                  <a:srgbClr val="FFFFFF"/>
                </a:solidFill>
              </a:defRPr>
            </a:lvl3pPr>
            <a:lvl4pPr marL="0" indent="1371600" algn="ctr">
              <a:spcBef>
                <a:spcPts val="800"/>
              </a:spcBef>
              <a:buSzTx/>
              <a:buFontTx/>
              <a:buNone/>
              <a:defRPr sz="3600">
                <a:solidFill>
                  <a:srgbClr val="FFFFFF"/>
                </a:solidFill>
              </a:defRPr>
            </a:lvl4pPr>
            <a:lvl5pPr marL="0" indent="1828800" algn="ctr">
              <a:spcBef>
                <a:spcPts val="800"/>
              </a:spcBef>
              <a:buSzTx/>
              <a:buFontTx/>
              <a:buNone/>
              <a:defRPr sz="3600">
                <a:solidFill>
                  <a:srgbClr val="FFFFFF"/>
                </a:solidFill>
              </a:defRPr>
            </a:lvl5pPr>
          </a:lstStyle>
          <a:p>
            <a:r>
              <a:rPr lang="en-US" dirty="0"/>
              <a:t>Event/Review, Date(s) and Location</a:t>
            </a:r>
          </a:p>
        </p:txBody>
      </p:sp>
    </p:spTree>
    <p:extLst>
      <p:ext uri="{BB962C8B-B14F-4D97-AF65-F5344CB8AC3E}">
        <p14:creationId xmlns:p14="http://schemas.microsoft.com/office/powerpoint/2010/main" val="172262111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3568E2-A965-4DAE-9971-6EB834779DB1}" type="datetimeFigureOut">
              <a:rPr lang="en-US" smtClean="0"/>
              <a:t>5/16/2021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4B908-64EA-4CFE-973B-996FFFBD2764}" type="slidenum">
              <a:rPr lang="en-US" smtClean="0"/>
              <a:t>‹#›</a:t>
            </a:fld>
            <a:endParaRPr lang="en-US"/>
          </a:p>
        </p:txBody>
      </p:sp>
    </p:spTree>
    <p:extLst>
      <p:ext uri="{BB962C8B-B14F-4D97-AF65-F5344CB8AC3E}">
        <p14:creationId xmlns:p14="http://schemas.microsoft.com/office/powerpoint/2010/main" val="2221980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Title Text"/>
          <p:cNvSpPr txBox="1">
            <a:spLocks noGrp="1"/>
          </p:cNvSpPr>
          <p:nvPr>
            <p:ph type="title"/>
          </p:nvPr>
        </p:nvSpPr>
        <p:spPr>
          <a:prstGeom prst="rect">
            <a:avLst/>
          </a:prstGeom>
        </p:spPr>
        <p:txBody>
          <a:bodyPr/>
          <a:lstStyle/>
          <a:p>
            <a:r>
              <a:t>Title Text</a:t>
            </a:r>
          </a:p>
        </p:txBody>
      </p:sp>
    </p:spTree>
    <p:extLst>
      <p:ext uri="{BB962C8B-B14F-4D97-AF65-F5344CB8AC3E}">
        <p14:creationId xmlns:p14="http://schemas.microsoft.com/office/powerpoint/2010/main" val="2720303343"/>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Footer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19D94-A1B4-724E-878B-F194C6A0F424}"/>
              </a:ext>
            </a:extLst>
          </p:cNvPr>
          <p:cNvSpPr>
            <a:spLocks noGrp="1"/>
          </p:cNvSpPr>
          <p:nvPr>
            <p:ph type="title" hasCustomPrompt="1"/>
          </p:nvPr>
        </p:nvSpPr>
        <p:spPr/>
        <p:txBody>
          <a:bodyPr/>
          <a:lstStyle/>
          <a:p>
            <a:r>
              <a:rPr lang="en-US" dirty="0"/>
              <a:t>Title Text</a:t>
            </a:r>
          </a:p>
        </p:txBody>
      </p:sp>
      <p:sp>
        <p:nvSpPr>
          <p:cNvPr id="3" name="Slide Number Placeholder 2">
            <a:extLst>
              <a:ext uri="{FF2B5EF4-FFF2-40B4-BE49-F238E27FC236}">
                <a16:creationId xmlns:a16="http://schemas.microsoft.com/office/drawing/2014/main" id="{8C392945-103B-5646-93C7-54CEF4FAED1F}"/>
              </a:ext>
            </a:extLst>
          </p:cNvPr>
          <p:cNvSpPr>
            <a:spLocks noGrp="1"/>
          </p:cNvSpPr>
          <p:nvPr>
            <p:ph type="sldNum" sz="quarter" idx="10"/>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569766693"/>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D0CF5-8EF7-AF40-AC8E-F7AA6B838131}"/>
              </a:ext>
            </a:extLst>
          </p:cNvPr>
          <p:cNvSpPr>
            <a:spLocks noGrp="1"/>
          </p:cNvSpPr>
          <p:nvPr>
            <p:ph type="title" hasCustomPrompt="1"/>
          </p:nvPr>
        </p:nvSpPr>
        <p:spPr/>
        <p:txBody>
          <a:bodyPr/>
          <a:lstStyle>
            <a:lvl1pPr>
              <a:defRPr/>
            </a:lvl1pPr>
          </a:lstStyle>
          <a:p>
            <a:r>
              <a:rPr lang="en-US" dirty="0"/>
              <a:t>Title Text</a:t>
            </a:r>
          </a:p>
        </p:txBody>
      </p:sp>
      <p:sp>
        <p:nvSpPr>
          <p:cNvPr id="3" name="Slide Number Placeholder 2">
            <a:extLst>
              <a:ext uri="{FF2B5EF4-FFF2-40B4-BE49-F238E27FC236}">
                <a16:creationId xmlns:a16="http://schemas.microsoft.com/office/drawing/2014/main" id="{46F4B519-22F9-174C-874B-2F9DB9551981}"/>
              </a:ext>
            </a:extLst>
          </p:cNvPr>
          <p:cNvSpPr>
            <a:spLocks noGrp="1"/>
          </p:cNvSpPr>
          <p:nvPr>
            <p:ph type="sldNum" sz="quarter" idx="10"/>
          </p:nvPr>
        </p:nvSpPr>
        <p:spPr/>
        <p:txBody>
          <a:bodyPr/>
          <a:lstStyle/>
          <a:p>
            <a:fld id="{86CB4B4D-7CA3-9044-876B-883B54F8677D}" type="slidenum">
              <a:rPr lang="en-US" smtClean="0"/>
              <a:t>‹#›</a:t>
            </a:fld>
            <a:endParaRPr lang="en-US"/>
          </a:p>
        </p:txBody>
      </p:sp>
      <p:sp>
        <p:nvSpPr>
          <p:cNvPr id="5" name="Text Placeholder 4">
            <a:extLst>
              <a:ext uri="{FF2B5EF4-FFF2-40B4-BE49-F238E27FC236}">
                <a16:creationId xmlns:a16="http://schemas.microsoft.com/office/drawing/2014/main" id="{E61EF47B-C83B-514C-B546-A48368B614E3}"/>
              </a:ext>
            </a:extLst>
          </p:cNvPr>
          <p:cNvSpPr>
            <a:spLocks noGrp="1"/>
          </p:cNvSpPr>
          <p:nvPr>
            <p:ph type="body" sz="quarter" idx="11"/>
          </p:nvPr>
        </p:nvSpPr>
        <p:spPr>
          <a:xfrm>
            <a:off x="398488" y="1590537"/>
            <a:ext cx="5419217" cy="461148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7F500AE1-E269-9E40-AE78-770FD6D93C21}"/>
              </a:ext>
            </a:extLst>
          </p:cNvPr>
          <p:cNvSpPr>
            <a:spLocks noGrp="1"/>
          </p:cNvSpPr>
          <p:nvPr>
            <p:ph type="body" sz="quarter" idx="12"/>
          </p:nvPr>
        </p:nvSpPr>
        <p:spPr>
          <a:xfrm>
            <a:off x="6366382" y="1590537"/>
            <a:ext cx="5419217" cy="46114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3135553"/>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D0CF5-8EF7-AF40-AC8E-F7AA6B838131}"/>
              </a:ext>
            </a:extLst>
          </p:cNvPr>
          <p:cNvSpPr>
            <a:spLocks noGrp="1"/>
          </p:cNvSpPr>
          <p:nvPr>
            <p:ph type="title" hasCustomPrompt="1"/>
          </p:nvPr>
        </p:nvSpPr>
        <p:spPr/>
        <p:txBody>
          <a:bodyPr/>
          <a:lstStyle/>
          <a:p>
            <a:r>
              <a:rPr lang="en-US" dirty="0"/>
              <a:t>Title Text</a:t>
            </a:r>
          </a:p>
        </p:txBody>
      </p:sp>
      <p:sp>
        <p:nvSpPr>
          <p:cNvPr id="3" name="Slide Number Placeholder 2">
            <a:extLst>
              <a:ext uri="{FF2B5EF4-FFF2-40B4-BE49-F238E27FC236}">
                <a16:creationId xmlns:a16="http://schemas.microsoft.com/office/drawing/2014/main" id="{46F4B519-22F9-174C-874B-2F9DB9551981}"/>
              </a:ext>
            </a:extLst>
          </p:cNvPr>
          <p:cNvSpPr>
            <a:spLocks noGrp="1"/>
          </p:cNvSpPr>
          <p:nvPr>
            <p:ph type="sldNum" sz="quarter" idx="10"/>
          </p:nvPr>
        </p:nvSpPr>
        <p:spPr/>
        <p:txBody>
          <a:bodyPr/>
          <a:lstStyle/>
          <a:p>
            <a:fld id="{86CB4B4D-7CA3-9044-876B-883B54F8677D}" type="slidenum">
              <a:rPr lang="en-US" smtClean="0"/>
              <a:t>‹#›</a:t>
            </a:fld>
            <a:endParaRPr lang="en-US"/>
          </a:p>
        </p:txBody>
      </p:sp>
      <p:sp>
        <p:nvSpPr>
          <p:cNvPr id="5" name="Text Placeholder 4">
            <a:extLst>
              <a:ext uri="{FF2B5EF4-FFF2-40B4-BE49-F238E27FC236}">
                <a16:creationId xmlns:a16="http://schemas.microsoft.com/office/drawing/2014/main" id="{E61EF47B-C83B-514C-B546-A48368B614E3}"/>
              </a:ext>
            </a:extLst>
          </p:cNvPr>
          <p:cNvSpPr>
            <a:spLocks noGrp="1"/>
          </p:cNvSpPr>
          <p:nvPr>
            <p:ph type="body" sz="quarter" idx="11"/>
          </p:nvPr>
        </p:nvSpPr>
        <p:spPr>
          <a:xfrm>
            <a:off x="398488" y="2146852"/>
            <a:ext cx="5419217" cy="405516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7F500AE1-E269-9E40-AE78-770FD6D93C21}"/>
              </a:ext>
            </a:extLst>
          </p:cNvPr>
          <p:cNvSpPr>
            <a:spLocks noGrp="1"/>
          </p:cNvSpPr>
          <p:nvPr>
            <p:ph type="body" sz="quarter" idx="12"/>
          </p:nvPr>
        </p:nvSpPr>
        <p:spPr>
          <a:xfrm>
            <a:off x="6366382" y="2146852"/>
            <a:ext cx="5419217" cy="40551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Body Level One…">
            <a:extLst>
              <a:ext uri="{FF2B5EF4-FFF2-40B4-BE49-F238E27FC236}">
                <a16:creationId xmlns:a16="http://schemas.microsoft.com/office/drawing/2014/main" id="{6CC98103-1CE0-AA42-8770-F4F5F27A55B9}"/>
              </a:ext>
            </a:extLst>
          </p:cNvPr>
          <p:cNvSpPr txBox="1">
            <a:spLocks noGrp="1"/>
          </p:cNvSpPr>
          <p:nvPr>
            <p:ph type="body" sz="quarter" idx="1" hasCustomPrompt="1"/>
          </p:nvPr>
        </p:nvSpPr>
        <p:spPr>
          <a:xfrm>
            <a:off x="398488" y="1431070"/>
            <a:ext cx="5419217" cy="562463"/>
          </a:xfrm>
          <a:prstGeom prst="rect">
            <a:avLst/>
          </a:prstGeom>
        </p:spPr>
        <p:txBody>
          <a:bodyPr anchor="ctr">
            <a:normAutofit/>
          </a:bodyPr>
          <a:lstStyle>
            <a:lvl1pPr marL="0" indent="0" algn="ctr">
              <a:spcBef>
                <a:spcPts val="800"/>
              </a:spcBef>
              <a:buSzTx/>
              <a:buFontTx/>
              <a:buNone/>
              <a:defRPr sz="2400" b="1">
                <a:solidFill>
                  <a:schemeClr val="tx1"/>
                </a:solidFill>
              </a:defRPr>
            </a:lvl1pPr>
            <a:lvl2pPr marL="0" indent="457200" algn="ctr">
              <a:spcBef>
                <a:spcPts val="800"/>
              </a:spcBef>
              <a:buSzTx/>
              <a:buFontTx/>
              <a:buNone/>
              <a:defRPr sz="3600">
                <a:solidFill>
                  <a:srgbClr val="FFFFFF"/>
                </a:solidFill>
              </a:defRPr>
            </a:lvl2pPr>
            <a:lvl3pPr marL="0" indent="914400" algn="ctr">
              <a:spcBef>
                <a:spcPts val="800"/>
              </a:spcBef>
              <a:buSzTx/>
              <a:buFontTx/>
              <a:buNone/>
              <a:defRPr sz="3600">
                <a:solidFill>
                  <a:srgbClr val="FFFFFF"/>
                </a:solidFill>
              </a:defRPr>
            </a:lvl3pPr>
            <a:lvl4pPr marL="0" indent="1371600" algn="ctr">
              <a:spcBef>
                <a:spcPts val="800"/>
              </a:spcBef>
              <a:buSzTx/>
              <a:buFontTx/>
              <a:buNone/>
              <a:defRPr sz="3600">
                <a:solidFill>
                  <a:srgbClr val="FFFFFF"/>
                </a:solidFill>
              </a:defRPr>
            </a:lvl4pPr>
            <a:lvl5pPr marL="0" indent="1828800" algn="ctr">
              <a:spcBef>
                <a:spcPts val="800"/>
              </a:spcBef>
              <a:buSzTx/>
              <a:buFontTx/>
              <a:buNone/>
              <a:defRPr sz="3600">
                <a:solidFill>
                  <a:srgbClr val="FFFFFF"/>
                </a:solidFill>
              </a:defRPr>
            </a:lvl5pPr>
          </a:lstStyle>
          <a:p>
            <a:r>
              <a:rPr lang="en-US" dirty="0"/>
              <a:t>Column Heading</a:t>
            </a:r>
          </a:p>
        </p:txBody>
      </p:sp>
      <p:sp>
        <p:nvSpPr>
          <p:cNvPr id="8" name="Body Level One…">
            <a:extLst>
              <a:ext uri="{FF2B5EF4-FFF2-40B4-BE49-F238E27FC236}">
                <a16:creationId xmlns:a16="http://schemas.microsoft.com/office/drawing/2014/main" id="{4D673C83-1039-0844-89C6-5C43CF8E9E6E}"/>
              </a:ext>
            </a:extLst>
          </p:cNvPr>
          <p:cNvSpPr txBox="1">
            <a:spLocks noGrp="1"/>
          </p:cNvSpPr>
          <p:nvPr>
            <p:ph type="body" sz="quarter" idx="13" hasCustomPrompt="1"/>
          </p:nvPr>
        </p:nvSpPr>
        <p:spPr>
          <a:xfrm>
            <a:off x="6366382" y="1431069"/>
            <a:ext cx="5419217" cy="562463"/>
          </a:xfrm>
          <a:prstGeom prst="rect">
            <a:avLst/>
          </a:prstGeom>
        </p:spPr>
        <p:txBody>
          <a:bodyPr anchor="ctr">
            <a:normAutofit/>
          </a:bodyPr>
          <a:lstStyle>
            <a:lvl1pPr marL="0" indent="0" algn="ctr">
              <a:spcBef>
                <a:spcPts val="800"/>
              </a:spcBef>
              <a:buSzTx/>
              <a:buFontTx/>
              <a:buNone/>
              <a:defRPr sz="2400" b="1">
                <a:solidFill>
                  <a:schemeClr val="tx1"/>
                </a:solidFill>
              </a:defRPr>
            </a:lvl1pPr>
            <a:lvl2pPr marL="0" indent="457200" algn="ctr">
              <a:spcBef>
                <a:spcPts val="800"/>
              </a:spcBef>
              <a:buSzTx/>
              <a:buFontTx/>
              <a:buNone/>
              <a:defRPr sz="3600">
                <a:solidFill>
                  <a:srgbClr val="FFFFFF"/>
                </a:solidFill>
              </a:defRPr>
            </a:lvl2pPr>
            <a:lvl3pPr marL="0" indent="914400" algn="ctr">
              <a:spcBef>
                <a:spcPts val="800"/>
              </a:spcBef>
              <a:buSzTx/>
              <a:buFontTx/>
              <a:buNone/>
              <a:defRPr sz="3600">
                <a:solidFill>
                  <a:srgbClr val="FFFFFF"/>
                </a:solidFill>
              </a:defRPr>
            </a:lvl3pPr>
            <a:lvl4pPr marL="0" indent="1371600" algn="ctr">
              <a:spcBef>
                <a:spcPts val="800"/>
              </a:spcBef>
              <a:buSzTx/>
              <a:buFontTx/>
              <a:buNone/>
              <a:defRPr sz="3600">
                <a:solidFill>
                  <a:srgbClr val="FFFFFF"/>
                </a:solidFill>
              </a:defRPr>
            </a:lvl4pPr>
            <a:lvl5pPr marL="0" indent="1828800" algn="ctr">
              <a:spcBef>
                <a:spcPts val="800"/>
              </a:spcBef>
              <a:buSzTx/>
              <a:buFontTx/>
              <a:buNone/>
              <a:defRPr sz="3600">
                <a:solidFill>
                  <a:srgbClr val="FFFFFF"/>
                </a:solidFill>
              </a:defRPr>
            </a:lvl5pPr>
          </a:lstStyle>
          <a:p>
            <a:r>
              <a:rPr lang="en-US" dirty="0"/>
              <a:t>Column Heading</a:t>
            </a:r>
          </a:p>
        </p:txBody>
      </p:sp>
    </p:spTree>
    <p:extLst>
      <p:ext uri="{BB962C8B-B14F-4D97-AF65-F5344CB8AC3E}">
        <p14:creationId xmlns:p14="http://schemas.microsoft.com/office/powerpoint/2010/main" val="870380556"/>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617D-2B41-4A4C-BF7B-7A53030261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5AC293-0610-479C-8B01-27694FF908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56C58C-7892-47FC-BEB9-50DA44C643BE}"/>
              </a:ext>
            </a:extLst>
          </p:cNvPr>
          <p:cNvSpPr>
            <a:spLocks noGrp="1"/>
          </p:cNvSpPr>
          <p:nvPr>
            <p:ph type="dt" sz="half" idx="10"/>
          </p:nvPr>
        </p:nvSpPr>
        <p:spPr/>
        <p:txBody>
          <a:bodyPr/>
          <a:lstStyle/>
          <a:p>
            <a:fld id="{27377765-D155-4371-BD8D-1782C9B13EEE}" type="datetimeFigureOut">
              <a:rPr lang="en-US" smtClean="0"/>
              <a:t>5/16/2021</a:t>
            </a:fld>
            <a:endParaRPr lang="en-US"/>
          </a:p>
        </p:txBody>
      </p:sp>
      <p:sp>
        <p:nvSpPr>
          <p:cNvPr id="5" name="Footer Placeholder 4">
            <a:extLst>
              <a:ext uri="{FF2B5EF4-FFF2-40B4-BE49-F238E27FC236}">
                <a16:creationId xmlns:a16="http://schemas.microsoft.com/office/drawing/2014/main" id="{D4227A49-D438-4F90-8E13-966F859FE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734A39-2CE2-448D-915F-19055B3C03F3}"/>
              </a:ext>
            </a:extLst>
          </p:cNvPr>
          <p:cNvSpPr>
            <a:spLocks noGrp="1"/>
          </p:cNvSpPr>
          <p:nvPr>
            <p:ph type="sldNum" sz="quarter" idx="12"/>
          </p:nvPr>
        </p:nvSpPr>
        <p:spPr/>
        <p:txBody>
          <a:bodyPr/>
          <a:lstStyle/>
          <a:p>
            <a:fld id="{774B8CC8-5CB0-446E-9A99-9BC4B817591D}" type="slidenum">
              <a:rPr lang="en-US" smtClean="0"/>
              <a:t>‹#›</a:t>
            </a:fld>
            <a:endParaRPr lang="en-US"/>
          </a:p>
        </p:txBody>
      </p:sp>
    </p:spTree>
    <p:extLst>
      <p:ext uri="{BB962C8B-B14F-4D97-AF65-F5344CB8AC3E}">
        <p14:creationId xmlns:p14="http://schemas.microsoft.com/office/powerpoint/2010/main" val="2066800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5EF3E-5B88-443C-89DA-198EE891E3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A72395-5C1A-455B-89AD-80218BA0B7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F0439F-8616-4E1A-B1DF-0CEB46EE37D5}"/>
              </a:ext>
            </a:extLst>
          </p:cNvPr>
          <p:cNvSpPr>
            <a:spLocks noGrp="1"/>
          </p:cNvSpPr>
          <p:nvPr>
            <p:ph type="dt" sz="half" idx="10"/>
          </p:nvPr>
        </p:nvSpPr>
        <p:spPr/>
        <p:txBody>
          <a:bodyPr/>
          <a:lstStyle/>
          <a:p>
            <a:fld id="{27377765-D155-4371-BD8D-1782C9B13EEE}" type="datetimeFigureOut">
              <a:rPr lang="en-US" smtClean="0"/>
              <a:t>5/16/2021</a:t>
            </a:fld>
            <a:endParaRPr lang="en-US"/>
          </a:p>
        </p:txBody>
      </p:sp>
      <p:sp>
        <p:nvSpPr>
          <p:cNvPr id="5" name="Footer Placeholder 4">
            <a:extLst>
              <a:ext uri="{FF2B5EF4-FFF2-40B4-BE49-F238E27FC236}">
                <a16:creationId xmlns:a16="http://schemas.microsoft.com/office/drawing/2014/main" id="{095E36DC-CFAA-4A84-8661-3412A2F36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B40C5-4A0B-4EBF-A603-519F8B01734E}"/>
              </a:ext>
            </a:extLst>
          </p:cNvPr>
          <p:cNvSpPr>
            <a:spLocks noGrp="1"/>
          </p:cNvSpPr>
          <p:nvPr>
            <p:ph type="sldNum" sz="quarter" idx="12"/>
          </p:nvPr>
        </p:nvSpPr>
        <p:spPr/>
        <p:txBody>
          <a:bodyPr/>
          <a:lstStyle/>
          <a:p>
            <a:fld id="{774B8CC8-5CB0-446E-9A99-9BC4B817591D}" type="slidenum">
              <a:rPr lang="en-US" smtClean="0"/>
              <a:t>‹#›</a:t>
            </a:fld>
            <a:endParaRPr lang="en-US"/>
          </a:p>
        </p:txBody>
      </p:sp>
    </p:spTree>
    <p:extLst>
      <p:ext uri="{BB962C8B-B14F-4D97-AF65-F5344CB8AC3E}">
        <p14:creationId xmlns:p14="http://schemas.microsoft.com/office/powerpoint/2010/main" val="26704031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608C1-5318-401C-959B-7BE6921EFE94}"/>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B63906-85AC-445B-B212-0656A229EED2}"/>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F517AA-6C3F-4E99-8BEB-D819B13ECEC8}"/>
              </a:ext>
            </a:extLst>
          </p:cNvPr>
          <p:cNvSpPr>
            <a:spLocks noGrp="1"/>
          </p:cNvSpPr>
          <p:nvPr>
            <p:ph type="dt" sz="half" idx="10"/>
          </p:nvPr>
        </p:nvSpPr>
        <p:spPr/>
        <p:txBody>
          <a:bodyPr/>
          <a:lstStyle/>
          <a:p>
            <a:fld id="{27377765-D155-4371-BD8D-1782C9B13EEE}" type="datetimeFigureOut">
              <a:rPr lang="en-US" smtClean="0"/>
              <a:t>5/16/2021</a:t>
            </a:fld>
            <a:endParaRPr lang="en-US"/>
          </a:p>
        </p:txBody>
      </p:sp>
      <p:sp>
        <p:nvSpPr>
          <p:cNvPr id="5" name="Footer Placeholder 4">
            <a:extLst>
              <a:ext uri="{FF2B5EF4-FFF2-40B4-BE49-F238E27FC236}">
                <a16:creationId xmlns:a16="http://schemas.microsoft.com/office/drawing/2014/main" id="{F7D7207A-4637-481B-88DD-8275CF1324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BCAD5-CA8B-43EF-B022-943E743A014D}"/>
              </a:ext>
            </a:extLst>
          </p:cNvPr>
          <p:cNvSpPr>
            <a:spLocks noGrp="1"/>
          </p:cNvSpPr>
          <p:nvPr>
            <p:ph type="sldNum" sz="quarter" idx="12"/>
          </p:nvPr>
        </p:nvSpPr>
        <p:spPr/>
        <p:txBody>
          <a:bodyPr/>
          <a:lstStyle/>
          <a:p>
            <a:fld id="{774B8CC8-5CB0-446E-9A99-9BC4B817591D}" type="slidenum">
              <a:rPr lang="en-US" smtClean="0"/>
              <a:t>‹#›</a:t>
            </a:fld>
            <a:endParaRPr lang="en-US"/>
          </a:p>
        </p:txBody>
      </p:sp>
    </p:spTree>
    <p:extLst>
      <p:ext uri="{BB962C8B-B14F-4D97-AF65-F5344CB8AC3E}">
        <p14:creationId xmlns:p14="http://schemas.microsoft.com/office/powerpoint/2010/main" val="41547319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C562-F275-44F3-94C7-BC6D9A7209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09394C-7378-43FF-B79C-D50D9B4DA0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411248-9728-429D-9A68-AB063591FB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2DA49C-83C1-444D-9078-DBBEC4E120DA}"/>
              </a:ext>
            </a:extLst>
          </p:cNvPr>
          <p:cNvSpPr>
            <a:spLocks noGrp="1"/>
          </p:cNvSpPr>
          <p:nvPr>
            <p:ph type="dt" sz="half" idx="10"/>
          </p:nvPr>
        </p:nvSpPr>
        <p:spPr/>
        <p:txBody>
          <a:bodyPr/>
          <a:lstStyle/>
          <a:p>
            <a:fld id="{27377765-D155-4371-BD8D-1782C9B13EEE}" type="datetimeFigureOut">
              <a:rPr lang="en-US" smtClean="0"/>
              <a:t>5/16/2021</a:t>
            </a:fld>
            <a:endParaRPr lang="en-US"/>
          </a:p>
        </p:txBody>
      </p:sp>
      <p:sp>
        <p:nvSpPr>
          <p:cNvPr id="6" name="Footer Placeholder 5">
            <a:extLst>
              <a:ext uri="{FF2B5EF4-FFF2-40B4-BE49-F238E27FC236}">
                <a16:creationId xmlns:a16="http://schemas.microsoft.com/office/drawing/2014/main" id="{5FB5AF53-336C-4137-8A61-C9F91D2640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888748-FA24-45F9-A894-FD2F3880F435}"/>
              </a:ext>
            </a:extLst>
          </p:cNvPr>
          <p:cNvSpPr>
            <a:spLocks noGrp="1"/>
          </p:cNvSpPr>
          <p:nvPr>
            <p:ph type="sldNum" sz="quarter" idx="12"/>
          </p:nvPr>
        </p:nvSpPr>
        <p:spPr/>
        <p:txBody>
          <a:bodyPr/>
          <a:lstStyle/>
          <a:p>
            <a:fld id="{774B8CC8-5CB0-446E-9A99-9BC4B817591D}" type="slidenum">
              <a:rPr lang="en-US" smtClean="0"/>
              <a:t>‹#›</a:t>
            </a:fld>
            <a:endParaRPr lang="en-US"/>
          </a:p>
        </p:txBody>
      </p:sp>
    </p:spTree>
    <p:extLst>
      <p:ext uri="{BB962C8B-B14F-4D97-AF65-F5344CB8AC3E}">
        <p14:creationId xmlns:p14="http://schemas.microsoft.com/office/powerpoint/2010/main" val="29629831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F57BC-E7F9-448B-9252-4D3EB876458A}"/>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F504EA-A54B-47EA-9450-E6EA26EFEB7F}"/>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775826-65CF-48B4-9083-D3B42D84D8F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CAD1D7-1BE2-4E9E-AB7F-BFC1EE6569B3}"/>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64B04E-E68A-45B7-B476-67EEBD433F33}"/>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68B81A-B820-4DEA-98CD-66D61021C740}"/>
              </a:ext>
            </a:extLst>
          </p:cNvPr>
          <p:cNvSpPr>
            <a:spLocks noGrp="1"/>
          </p:cNvSpPr>
          <p:nvPr>
            <p:ph type="dt" sz="half" idx="10"/>
          </p:nvPr>
        </p:nvSpPr>
        <p:spPr/>
        <p:txBody>
          <a:bodyPr/>
          <a:lstStyle/>
          <a:p>
            <a:fld id="{27377765-D155-4371-BD8D-1782C9B13EEE}" type="datetimeFigureOut">
              <a:rPr lang="en-US" smtClean="0"/>
              <a:t>5/16/2021</a:t>
            </a:fld>
            <a:endParaRPr lang="en-US"/>
          </a:p>
        </p:txBody>
      </p:sp>
      <p:sp>
        <p:nvSpPr>
          <p:cNvPr id="8" name="Footer Placeholder 7">
            <a:extLst>
              <a:ext uri="{FF2B5EF4-FFF2-40B4-BE49-F238E27FC236}">
                <a16:creationId xmlns:a16="http://schemas.microsoft.com/office/drawing/2014/main" id="{DF72518E-518C-4F3A-946B-BDCF6168BC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200B2C-3412-469F-9335-EF5ABBAE8528}"/>
              </a:ext>
            </a:extLst>
          </p:cNvPr>
          <p:cNvSpPr>
            <a:spLocks noGrp="1"/>
          </p:cNvSpPr>
          <p:nvPr>
            <p:ph type="sldNum" sz="quarter" idx="12"/>
          </p:nvPr>
        </p:nvSpPr>
        <p:spPr/>
        <p:txBody>
          <a:bodyPr/>
          <a:lstStyle/>
          <a:p>
            <a:fld id="{774B8CC8-5CB0-446E-9A99-9BC4B817591D}" type="slidenum">
              <a:rPr lang="en-US" smtClean="0"/>
              <a:t>‹#›</a:t>
            </a:fld>
            <a:endParaRPr lang="en-US"/>
          </a:p>
        </p:txBody>
      </p:sp>
    </p:spTree>
    <p:extLst>
      <p:ext uri="{BB962C8B-B14F-4D97-AF65-F5344CB8AC3E}">
        <p14:creationId xmlns:p14="http://schemas.microsoft.com/office/powerpoint/2010/main" val="40976954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3C4FB-3847-4D52-BB77-5121C8ECB1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6381B2-B68D-4DE4-B2BD-71DB829062E1}"/>
              </a:ext>
            </a:extLst>
          </p:cNvPr>
          <p:cNvSpPr>
            <a:spLocks noGrp="1"/>
          </p:cNvSpPr>
          <p:nvPr>
            <p:ph type="dt" sz="half" idx="10"/>
          </p:nvPr>
        </p:nvSpPr>
        <p:spPr/>
        <p:txBody>
          <a:bodyPr/>
          <a:lstStyle/>
          <a:p>
            <a:fld id="{27377765-D155-4371-BD8D-1782C9B13EEE}" type="datetimeFigureOut">
              <a:rPr lang="en-US" smtClean="0"/>
              <a:t>5/16/2021</a:t>
            </a:fld>
            <a:endParaRPr lang="en-US"/>
          </a:p>
        </p:txBody>
      </p:sp>
      <p:sp>
        <p:nvSpPr>
          <p:cNvPr id="4" name="Footer Placeholder 3">
            <a:extLst>
              <a:ext uri="{FF2B5EF4-FFF2-40B4-BE49-F238E27FC236}">
                <a16:creationId xmlns:a16="http://schemas.microsoft.com/office/drawing/2014/main" id="{3596095F-AE72-42E8-AACE-1A7F5CC285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D108EC-5937-43B8-9AF6-3C7340120257}"/>
              </a:ext>
            </a:extLst>
          </p:cNvPr>
          <p:cNvSpPr>
            <a:spLocks noGrp="1"/>
          </p:cNvSpPr>
          <p:nvPr>
            <p:ph type="sldNum" sz="quarter" idx="12"/>
          </p:nvPr>
        </p:nvSpPr>
        <p:spPr/>
        <p:txBody>
          <a:bodyPr/>
          <a:lstStyle/>
          <a:p>
            <a:fld id="{774B8CC8-5CB0-446E-9A99-9BC4B817591D}" type="slidenum">
              <a:rPr lang="en-US" smtClean="0"/>
              <a:t>‹#›</a:t>
            </a:fld>
            <a:endParaRPr lang="en-US"/>
          </a:p>
        </p:txBody>
      </p:sp>
    </p:spTree>
    <p:extLst>
      <p:ext uri="{BB962C8B-B14F-4D97-AF65-F5344CB8AC3E}">
        <p14:creationId xmlns:p14="http://schemas.microsoft.com/office/powerpoint/2010/main" val="3622436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3568E2-A965-4DAE-9971-6EB834779DB1}" type="datetimeFigureOut">
              <a:rPr lang="en-US" smtClean="0"/>
              <a:t>5/16/2021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84B908-64EA-4CFE-973B-996FFFBD2764}" type="slidenum">
              <a:rPr lang="en-US" smtClean="0"/>
              <a:t>‹#›</a:t>
            </a:fld>
            <a:endParaRPr lang="en-US"/>
          </a:p>
        </p:txBody>
      </p:sp>
    </p:spTree>
    <p:extLst>
      <p:ext uri="{BB962C8B-B14F-4D97-AF65-F5344CB8AC3E}">
        <p14:creationId xmlns:p14="http://schemas.microsoft.com/office/powerpoint/2010/main" val="23793269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3615A5-C4C8-4A42-B3D2-BC74AF866ACC}"/>
              </a:ext>
            </a:extLst>
          </p:cNvPr>
          <p:cNvSpPr>
            <a:spLocks noGrp="1"/>
          </p:cNvSpPr>
          <p:nvPr>
            <p:ph type="dt" sz="half" idx="10"/>
          </p:nvPr>
        </p:nvSpPr>
        <p:spPr/>
        <p:txBody>
          <a:bodyPr/>
          <a:lstStyle/>
          <a:p>
            <a:fld id="{27377765-D155-4371-BD8D-1782C9B13EEE}" type="datetimeFigureOut">
              <a:rPr lang="en-US" smtClean="0"/>
              <a:t>5/16/2021</a:t>
            </a:fld>
            <a:endParaRPr lang="en-US"/>
          </a:p>
        </p:txBody>
      </p:sp>
      <p:sp>
        <p:nvSpPr>
          <p:cNvPr id="3" name="Footer Placeholder 2">
            <a:extLst>
              <a:ext uri="{FF2B5EF4-FFF2-40B4-BE49-F238E27FC236}">
                <a16:creationId xmlns:a16="http://schemas.microsoft.com/office/drawing/2014/main" id="{99B2B2DB-E5E6-415C-A542-6C047D769F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8F878E-C25F-4161-8846-E35ABF4F811F}"/>
              </a:ext>
            </a:extLst>
          </p:cNvPr>
          <p:cNvSpPr>
            <a:spLocks noGrp="1"/>
          </p:cNvSpPr>
          <p:nvPr>
            <p:ph type="sldNum" sz="quarter" idx="12"/>
          </p:nvPr>
        </p:nvSpPr>
        <p:spPr/>
        <p:txBody>
          <a:bodyPr/>
          <a:lstStyle/>
          <a:p>
            <a:fld id="{774B8CC8-5CB0-446E-9A99-9BC4B817591D}" type="slidenum">
              <a:rPr lang="en-US" smtClean="0"/>
              <a:t>‹#›</a:t>
            </a:fld>
            <a:endParaRPr lang="en-US"/>
          </a:p>
        </p:txBody>
      </p:sp>
    </p:spTree>
    <p:extLst>
      <p:ext uri="{BB962C8B-B14F-4D97-AF65-F5344CB8AC3E}">
        <p14:creationId xmlns:p14="http://schemas.microsoft.com/office/powerpoint/2010/main" val="27316640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0334F-CD37-4D4A-84DC-4E0815A534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321981-CC80-485C-9C6C-AE5777755930}"/>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B193A8-0841-4432-93D3-6FB054AFA4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E2BB35-D241-4332-A0FE-E8466B7A796D}"/>
              </a:ext>
            </a:extLst>
          </p:cNvPr>
          <p:cNvSpPr>
            <a:spLocks noGrp="1"/>
          </p:cNvSpPr>
          <p:nvPr>
            <p:ph type="dt" sz="half" idx="10"/>
          </p:nvPr>
        </p:nvSpPr>
        <p:spPr/>
        <p:txBody>
          <a:bodyPr/>
          <a:lstStyle/>
          <a:p>
            <a:fld id="{27377765-D155-4371-BD8D-1782C9B13EEE}" type="datetimeFigureOut">
              <a:rPr lang="en-US" smtClean="0"/>
              <a:t>5/16/2021</a:t>
            </a:fld>
            <a:endParaRPr lang="en-US"/>
          </a:p>
        </p:txBody>
      </p:sp>
      <p:sp>
        <p:nvSpPr>
          <p:cNvPr id="6" name="Footer Placeholder 5">
            <a:extLst>
              <a:ext uri="{FF2B5EF4-FFF2-40B4-BE49-F238E27FC236}">
                <a16:creationId xmlns:a16="http://schemas.microsoft.com/office/drawing/2014/main" id="{54409370-0CFC-4CCB-89CB-E24DE15EF5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84C29B-F570-4FD5-A3AA-2A9DC9A759FD}"/>
              </a:ext>
            </a:extLst>
          </p:cNvPr>
          <p:cNvSpPr>
            <a:spLocks noGrp="1"/>
          </p:cNvSpPr>
          <p:nvPr>
            <p:ph type="sldNum" sz="quarter" idx="12"/>
          </p:nvPr>
        </p:nvSpPr>
        <p:spPr/>
        <p:txBody>
          <a:bodyPr/>
          <a:lstStyle/>
          <a:p>
            <a:fld id="{774B8CC8-5CB0-446E-9A99-9BC4B817591D}" type="slidenum">
              <a:rPr lang="en-US" smtClean="0"/>
              <a:t>‹#›</a:t>
            </a:fld>
            <a:endParaRPr lang="en-US"/>
          </a:p>
        </p:txBody>
      </p:sp>
    </p:spTree>
    <p:extLst>
      <p:ext uri="{BB962C8B-B14F-4D97-AF65-F5344CB8AC3E}">
        <p14:creationId xmlns:p14="http://schemas.microsoft.com/office/powerpoint/2010/main" val="679461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9FF46-FDB2-47F1-923B-7956711A1C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72479F-172C-43E3-86EE-1F2CA060953D}"/>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4B3C9C-4CF8-429C-AD57-4D0CC04B7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EE8EB7-E3F1-4153-ACCD-6358CE791383}"/>
              </a:ext>
            </a:extLst>
          </p:cNvPr>
          <p:cNvSpPr>
            <a:spLocks noGrp="1"/>
          </p:cNvSpPr>
          <p:nvPr>
            <p:ph type="dt" sz="half" idx="10"/>
          </p:nvPr>
        </p:nvSpPr>
        <p:spPr/>
        <p:txBody>
          <a:bodyPr/>
          <a:lstStyle/>
          <a:p>
            <a:fld id="{27377765-D155-4371-BD8D-1782C9B13EEE}" type="datetimeFigureOut">
              <a:rPr lang="en-US" smtClean="0"/>
              <a:t>5/16/2021</a:t>
            </a:fld>
            <a:endParaRPr lang="en-US"/>
          </a:p>
        </p:txBody>
      </p:sp>
      <p:sp>
        <p:nvSpPr>
          <p:cNvPr id="6" name="Footer Placeholder 5">
            <a:extLst>
              <a:ext uri="{FF2B5EF4-FFF2-40B4-BE49-F238E27FC236}">
                <a16:creationId xmlns:a16="http://schemas.microsoft.com/office/drawing/2014/main" id="{F4A5816C-A538-4DD1-A99E-99407675B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280FFD-FC1D-4226-8E53-45A890B53E10}"/>
              </a:ext>
            </a:extLst>
          </p:cNvPr>
          <p:cNvSpPr>
            <a:spLocks noGrp="1"/>
          </p:cNvSpPr>
          <p:nvPr>
            <p:ph type="sldNum" sz="quarter" idx="12"/>
          </p:nvPr>
        </p:nvSpPr>
        <p:spPr/>
        <p:txBody>
          <a:bodyPr/>
          <a:lstStyle/>
          <a:p>
            <a:fld id="{774B8CC8-5CB0-446E-9A99-9BC4B817591D}" type="slidenum">
              <a:rPr lang="en-US" smtClean="0"/>
              <a:t>‹#›</a:t>
            </a:fld>
            <a:endParaRPr lang="en-US"/>
          </a:p>
        </p:txBody>
      </p:sp>
    </p:spTree>
    <p:extLst>
      <p:ext uri="{BB962C8B-B14F-4D97-AF65-F5344CB8AC3E}">
        <p14:creationId xmlns:p14="http://schemas.microsoft.com/office/powerpoint/2010/main" val="19269099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96535-2844-40D1-8736-5F6711F1BC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EC24A6-B6F8-43A8-BD0C-75861C841D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64304-A7CB-4BB0-8E00-0A23B9802881}"/>
              </a:ext>
            </a:extLst>
          </p:cNvPr>
          <p:cNvSpPr>
            <a:spLocks noGrp="1"/>
          </p:cNvSpPr>
          <p:nvPr>
            <p:ph type="dt" sz="half" idx="10"/>
          </p:nvPr>
        </p:nvSpPr>
        <p:spPr/>
        <p:txBody>
          <a:bodyPr/>
          <a:lstStyle/>
          <a:p>
            <a:fld id="{27377765-D155-4371-BD8D-1782C9B13EEE}" type="datetimeFigureOut">
              <a:rPr lang="en-US" smtClean="0"/>
              <a:t>5/16/2021</a:t>
            </a:fld>
            <a:endParaRPr lang="en-US"/>
          </a:p>
        </p:txBody>
      </p:sp>
      <p:sp>
        <p:nvSpPr>
          <p:cNvPr id="5" name="Footer Placeholder 4">
            <a:extLst>
              <a:ext uri="{FF2B5EF4-FFF2-40B4-BE49-F238E27FC236}">
                <a16:creationId xmlns:a16="http://schemas.microsoft.com/office/drawing/2014/main" id="{C08BCD3C-26F4-4A53-9DA9-94CEDDCAA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B2469-016F-4974-AEAF-BB8CE8AEBECA}"/>
              </a:ext>
            </a:extLst>
          </p:cNvPr>
          <p:cNvSpPr>
            <a:spLocks noGrp="1"/>
          </p:cNvSpPr>
          <p:nvPr>
            <p:ph type="sldNum" sz="quarter" idx="12"/>
          </p:nvPr>
        </p:nvSpPr>
        <p:spPr/>
        <p:txBody>
          <a:bodyPr/>
          <a:lstStyle/>
          <a:p>
            <a:fld id="{774B8CC8-5CB0-446E-9A99-9BC4B817591D}" type="slidenum">
              <a:rPr lang="en-US" smtClean="0"/>
              <a:t>‹#›</a:t>
            </a:fld>
            <a:endParaRPr lang="en-US"/>
          </a:p>
        </p:txBody>
      </p:sp>
    </p:spTree>
    <p:extLst>
      <p:ext uri="{BB962C8B-B14F-4D97-AF65-F5344CB8AC3E}">
        <p14:creationId xmlns:p14="http://schemas.microsoft.com/office/powerpoint/2010/main" val="22271600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8472E0-2C80-4781-9A7F-72B2A5988DA3}"/>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229F3E-B5FE-4B67-BCC8-438D3CB1B0C2}"/>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000AC-6419-4F9C-9705-F355AB7BA02C}"/>
              </a:ext>
            </a:extLst>
          </p:cNvPr>
          <p:cNvSpPr>
            <a:spLocks noGrp="1"/>
          </p:cNvSpPr>
          <p:nvPr>
            <p:ph type="dt" sz="half" idx="10"/>
          </p:nvPr>
        </p:nvSpPr>
        <p:spPr/>
        <p:txBody>
          <a:bodyPr/>
          <a:lstStyle/>
          <a:p>
            <a:fld id="{27377765-D155-4371-BD8D-1782C9B13EEE}" type="datetimeFigureOut">
              <a:rPr lang="en-US" smtClean="0"/>
              <a:t>5/16/2021</a:t>
            </a:fld>
            <a:endParaRPr lang="en-US"/>
          </a:p>
        </p:txBody>
      </p:sp>
      <p:sp>
        <p:nvSpPr>
          <p:cNvPr id="5" name="Footer Placeholder 4">
            <a:extLst>
              <a:ext uri="{FF2B5EF4-FFF2-40B4-BE49-F238E27FC236}">
                <a16:creationId xmlns:a16="http://schemas.microsoft.com/office/drawing/2014/main" id="{FD31AD7D-7502-4250-B9B9-05B6644407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8545AA-6797-40ED-A955-FB1B7C0A4EBC}"/>
              </a:ext>
            </a:extLst>
          </p:cNvPr>
          <p:cNvSpPr>
            <a:spLocks noGrp="1"/>
          </p:cNvSpPr>
          <p:nvPr>
            <p:ph type="sldNum" sz="quarter" idx="12"/>
          </p:nvPr>
        </p:nvSpPr>
        <p:spPr/>
        <p:txBody>
          <a:bodyPr/>
          <a:lstStyle/>
          <a:p>
            <a:fld id="{774B8CC8-5CB0-446E-9A99-9BC4B817591D}" type="slidenum">
              <a:rPr lang="en-US" smtClean="0"/>
              <a:t>‹#›</a:t>
            </a:fld>
            <a:endParaRPr lang="en-US"/>
          </a:p>
        </p:txBody>
      </p:sp>
    </p:spTree>
    <p:extLst>
      <p:ext uri="{BB962C8B-B14F-4D97-AF65-F5344CB8AC3E}">
        <p14:creationId xmlns:p14="http://schemas.microsoft.com/office/powerpoint/2010/main" val="28481733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5E7F8E1-5A75-4F77-88AE-3CE636CED356}" type="slidenum">
              <a:rPr lang="en-US" altLang="en-US"/>
              <a:pPr/>
              <a:t>‹#›</a:t>
            </a:fld>
            <a:endParaRPr lang="en-US" altLang="en-US"/>
          </a:p>
        </p:txBody>
      </p:sp>
    </p:spTree>
    <p:extLst>
      <p:ext uri="{BB962C8B-B14F-4D97-AF65-F5344CB8AC3E}">
        <p14:creationId xmlns:p14="http://schemas.microsoft.com/office/powerpoint/2010/main" val="31789784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0103E39-937E-4EDA-8A0C-11C02B292799}" type="slidenum">
              <a:rPr lang="en-US" altLang="en-US"/>
              <a:pPr/>
              <a:t>‹#›</a:t>
            </a:fld>
            <a:endParaRPr lang="en-US" altLang="en-US"/>
          </a:p>
        </p:txBody>
      </p:sp>
    </p:spTree>
    <p:extLst>
      <p:ext uri="{BB962C8B-B14F-4D97-AF65-F5344CB8AC3E}">
        <p14:creationId xmlns:p14="http://schemas.microsoft.com/office/powerpoint/2010/main" val="10756737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8"/>
            <a:ext cx="105156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277230F-57FC-49A1-B477-AF26659BEFE0}" type="slidenum">
              <a:rPr lang="en-US" altLang="en-US"/>
              <a:pPr/>
              <a:t>‹#›</a:t>
            </a:fld>
            <a:endParaRPr lang="en-US" altLang="en-US"/>
          </a:p>
        </p:txBody>
      </p:sp>
    </p:spTree>
    <p:extLst>
      <p:ext uri="{BB962C8B-B14F-4D97-AF65-F5344CB8AC3E}">
        <p14:creationId xmlns:p14="http://schemas.microsoft.com/office/powerpoint/2010/main" val="11527881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C74BCF7-40AE-4AEE-9517-F4E5A3B4D6B0}" type="slidenum">
              <a:rPr lang="en-US" altLang="en-US"/>
              <a:pPr/>
              <a:t>‹#›</a:t>
            </a:fld>
            <a:endParaRPr lang="en-US" altLang="en-US"/>
          </a:p>
        </p:txBody>
      </p:sp>
    </p:spTree>
    <p:extLst>
      <p:ext uri="{BB962C8B-B14F-4D97-AF65-F5344CB8AC3E}">
        <p14:creationId xmlns:p14="http://schemas.microsoft.com/office/powerpoint/2010/main" val="31646555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5309B9BD-EC36-4E7D-9499-6B8246715F0D}" type="slidenum">
              <a:rPr lang="en-US" altLang="en-US"/>
              <a:pPr/>
              <a:t>‹#›</a:t>
            </a:fld>
            <a:endParaRPr lang="en-US" altLang="en-US"/>
          </a:p>
        </p:txBody>
      </p:sp>
    </p:spTree>
    <p:extLst>
      <p:ext uri="{BB962C8B-B14F-4D97-AF65-F5344CB8AC3E}">
        <p14:creationId xmlns:p14="http://schemas.microsoft.com/office/powerpoint/2010/main" val="357566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3568E2-A965-4DAE-9971-6EB834779DB1}" type="datetimeFigureOut">
              <a:rPr lang="en-US" smtClean="0"/>
              <a:t>5/16/2021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84B908-64EA-4CFE-973B-996FFFBD2764}" type="slidenum">
              <a:rPr lang="en-US" smtClean="0"/>
              <a:t>‹#›</a:t>
            </a:fld>
            <a:endParaRPr lang="en-US"/>
          </a:p>
        </p:txBody>
      </p:sp>
    </p:spTree>
    <p:extLst>
      <p:ext uri="{BB962C8B-B14F-4D97-AF65-F5344CB8AC3E}">
        <p14:creationId xmlns:p14="http://schemas.microsoft.com/office/powerpoint/2010/main" val="28752663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19CA4E1-D773-492E-8959-7B6420ED651E}" type="slidenum">
              <a:rPr lang="en-US" altLang="en-US"/>
              <a:pPr/>
              <a:t>‹#›</a:t>
            </a:fld>
            <a:endParaRPr lang="en-US" altLang="en-US"/>
          </a:p>
        </p:txBody>
      </p:sp>
    </p:spTree>
    <p:extLst>
      <p:ext uri="{BB962C8B-B14F-4D97-AF65-F5344CB8AC3E}">
        <p14:creationId xmlns:p14="http://schemas.microsoft.com/office/powerpoint/2010/main" val="15397155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008D056-430B-4273-B232-E238578FD4BA}" type="slidenum">
              <a:rPr lang="en-US" altLang="en-US"/>
              <a:pPr/>
              <a:t>‹#›</a:t>
            </a:fld>
            <a:endParaRPr lang="en-US" altLang="en-US"/>
          </a:p>
        </p:txBody>
      </p:sp>
    </p:spTree>
    <p:extLst>
      <p:ext uri="{BB962C8B-B14F-4D97-AF65-F5344CB8AC3E}">
        <p14:creationId xmlns:p14="http://schemas.microsoft.com/office/powerpoint/2010/main" val="27634509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1" y="457200"/>
            <a:ext cx="393276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717" y="987430"/>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21"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BCECE6D-686F-4A9A-98F0-6E1A0F4E6BE9}" type="slidenum">
              <a:rPr lang="en-US" altLang="en-US"/>
              <a:pPr/>
              <a:t>‹#›</a:t>
            </a:fld>
            <a:endParaRPr lang="en-US" altLang="en-US"/>
          </a:p>
        </p:txBody>
      </p:sp>
    </p:spTree>
    <p:extLst>
      <p:ext uri="{BB962C8B-B14F-4D97-AF65-F5344CB8AC3E}">
        <p14:creationId xmlns:p14="http://schemas.microsoft.com/office/powerpoint/2010/main" val="12139710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1" y="457200"/>
            <a:ext cx="393276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717" y="987430"/>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40321"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B3C8E9A-C8A9-4CD9-9CEA-B8A040BE5FCD}" type="slidenum">
              <a:rPr lang="en-US" altLang="en-US"/>
              <a:pPr/>
              <a:t>‹#›</a:t>
            </a:fld>
            <a:endParaRPr lang="en-US" altLang="en-US"/>
          </a:p>
        </p:txBody>
      </p:sp>
    </p:spTree>
    <p:extLst>
      <p:ext uri="{BB962C8B-B14F-4D97-AF65-F5344CB8AC3E}">
        <p14:creationId xmlns:p14="http://schemas.microsoft.com/office/powerpoint/2010/main" val="25133704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FD34CF2-3E0B-4C15-89DD-2CA191F44EBA}" type="slidenum">
              <a:rPr lang="en-US" altLang="en-US"/>
              <a:pPr/>
              <a:t>‹#›</a:t>
            </a:fld>
            <a:endParaRPr lang="en-US" altLang="en-US"/>
          </a:p>
        </p:txBody>
      </p:sp>
    </p:spTree>
    <p:extLst>
      <p:ext uri="{BB962C8B-B14F-4D97-AF65-F5344CB8AC3E}">
        <p14:creationId xmlns:p14="http://schemas.microsoft.com/office/powerpoint/2010/main" val="1944808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110A532-3088-4F90-8ED6-9DAD864807BD}" type="slidenum">
              <a:rPr lang="en-US" altLang="en-US"/>
              <a:pPr/>
              <a:t>‹#›</a:t>
            </a:fld>
            <a:endParaRPr lang="en-US" altLang="en-US"/>
          </a:p>
        </p:txBody>
      </p:sp>
    </p:spTree>
    <p:extLst>
      <p:ext uri="{BB962C8B-B14F-4D97-AF65-F5344CB8AC3E}">
        <p14:creationId xmlns:p14="http://schemas.microsoft.com/office/powerpoint/2010/main" val="36582093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F5A612-1B8F-482F-9FBE-F002400AD78A}" type="datetimeFigureOut">
              <a:rPr lang="en-US" smtClean="0">
                <a:solidFill>
                  <a:prstClr val="black">
                    <a:tint val="75000"/>
                  </a:prstClr>
                </a:solidFill>
              </a:rPr>
              <a:pPr/>
              <a:t>5/16/2021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27B9CA-1D81-4DC4-9008-7F4130FC5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2830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F5A612-1B8F-482F-9FBE-F002400AD78A}" type="datetimeFigureOut">
              <a:rPr lang="en-US" smtClean="0">
                <a:solidFill>
                  <a:prstClr val="black">
                    <a:tint val="75000"/>
                  </a:prstClr>
                </a:solidFill>
              </a:rPr>
              <a:pPr/>
              <a:t>5/16/2021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27B9CA-1D81-4DC4-9008-7F4130FC5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0758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71"/>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F5A612-1B8F-482F-9FBE-F002400AD78A}" type="datetimeFigureOut">
              <a:rPr lang="en-US" smtClean="0">
                <a:solidFill>
                  <a:prstClr val="black">
                    <a:tint val="75000"/>
                  </a:prstClr>
                </a:solidFill>
              </a:rPr>
              <a:pPr/>
              <a:t>5/16/2021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27B9CA-1D81-4DC4-9008-7F4130FC5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1909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F5A612-1B8F-482F-9FBE-F002400AD78A}" type="datetimeFigureOut">
              <a:rPr lang="en-US" smtClean="0">
                <a:solidFill>
                  <a:prstClr val="black">
                    <a:tint val="75000"/>
                  </a:prstClr>
                </a:solidFill>
              </a:rPr>
              <a:pPr/>
              <a:t>5/16/2021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27B9CA-1D81-4DC4-9008-7F4130FC5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5763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568E2-A965-4DAE-9971-6EB834779DB1}" type="datetimeFigureOut">
              <a:rPr lang="en-US" smtClean="0"/>
              <a:t>5/16/2021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84B908-64EA-4CFE-973B-996FFFBD2764}" type="slidenum">
              <a:rPr lang="en-US" smtClean="0"/>
              <a:t>‹#›</a:t>
            </a:fld>
            <a:endParaRPr lang="en-US"/>
          </a:p>
        </p:txBody>
      </p:sp>
    </p:spTree>
    <p:extLst>
      <p:ext uri="{BB962C8B-B14F-4D97-AF65-F5344CB8AC3E}">
        <p14:creationId xmlns:p14="http://schemas.microsoft.com/office/powerpoint/2010/main" val="9367476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F5A612-1B8F-482F-9FBE-F002400AD78A}" type="datetimeFigureOut">
              <a:rPr lang="en-US" smtClean="0">
                <a:solidFill>
                  <a:prstClr val="black">
                    <a:tint val="75000"/>
                  </a:prstClr>
                </a:solidFill>
              </a:rPr>
              <a:pPr/>
              <a:t>5/16/2021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27B9CA-1D81-4DC4-9008-7F4130FC5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2374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F5A612-1B8F-482F-9FBE-F002400AD78A}" type="datetimeFigureOut">
              <a:rPr lang="en-US" smtClean="0">
                <a:solidFill>
                  <a:prstClr val="black">
                    <a:tint val="75000"/>
                  </a:prstClr>
                </a:solidFill>
              </a:rPr>
              <a:pPr/>
              <a:t>5/16/2021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27B9CA-1D81-4DC4-9008-7F4130FC5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3746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5A612-1B8F-482F-9FBE-F002400AD78A}" type="datetimeFigureOut">
              <a:rPr lang="en-US" smtClean="0">
                <a:solidFill>
                  <a:prstClr val="black">
                    <a:tint val="75000"/>
                  </a:prstClr>
                </a:solidFill>
              </a:rPr>
              <a:pPr/>
              <a:t>5/16/2021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27B9CA-1D81-4DC4-9008-7F4130FC5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4325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33"/>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DF5A612-1B8F-482F-9FBE-F002400AD78A}" type="datetimeFigureOut">
              <a:rPr lang="en-US" smtClean="0">
                <a:solidFill>
                  <a:prstClr val="black">
                    <a:tint val="75000"/>
                  </a:prstClr>
                </a:solidFill>
              </a:rPr>
              <a:pPr/>
              <a:t>5/16/2021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27B9CA-1D81-4DC4-9008-7F4130FC5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0973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3"/>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DF5A612-1B8F-482F-9FBE-F002400AD78A}" type="datetimeFigureOut">
              <a:rPr lang="en-US" smtClean="0">
                <a:solidFill>
                  <a:prstClr val="black">
                    <a:tint val="75000"/>
                  </a:prstClr>
                </a:solidFill>
              </a:rPr>
              <a:pPr/>
              <a:t>5/16/2021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27B9CA-1D81-4DC4-9008-7F4130FC5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82966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F5A612-1B8F-482F-9FBE-F002400AD78A}" type="datetimeFigureOut">
              <a:rPr lang="en-US" smtClean="0">
                <a:solidFill>
                  <a:prstClr val="black">
                    <a:tint val="75000"/>
                  </a:prstClr>
                </a:solidFill>
              </a:rPr>
              <a:pPr/>
              <a:t>5/16/2021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27B9CA-1D81-4DC4-9008-7F4130FC5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4519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F5A612-1B8F-482F-9FBE-F002400AD78A}" type="datetimeFigureOut">
              <a:rPr lang="en-US" smtClean="0">
                <a:solidFill>
                  <a:prstClr val="black">
                    <a:tint val="75000"/>
                  </a:prstClr>
                </a:solidFill>
              </a:rPr>
              <a:pPr/>
              <a:t>5/16/2021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27B9CA-1D81-4DC4-9008-7F4130FC57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7671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
        <p:nvSpPr>
          <p:cNvPr id="19" name="TextBox 4"/>
          <p:cNvSpPr txBox="1"/>
          <p:nvPr/>
        </p:nvSpPr>
        <p:spPr>
          <a:xfrm>
            <a:off x="0" y="6550231"/>
            <a:ext cx="3962400" cy="30777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lvl1pPr>
          </a:lstStyle>
          <a:p>
            <a:pPr hangingPunct="0"/>
            <a:r>
              <a:rPr sz="1400" kern="0">
                <a:solidFill>
                  <a:srgbClr val="000000"/>
                </a:solidFill>
                <a:sym typeface="Calibri"/>
              </a:rPr>
              <a:t>Presenter: Abbr Presentation Title</a:t>
            </a:r>
          </a:p>
        </p:txBody>
      </p:sp>
      <p:sp>
        <p:nvSpPr>
          <p:cNvPr id="20" name="TextBox 5"/>
          <p:cNvSpPr txBox="1"/>
          <p:nvPr/>
        </p:nvSpPr>
        <p:spPr>
          <a:xfrm>
            <a:off x="1828800" y="6550231"/>
            <a:ext cx="8839200" cy="3073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i="1"/>
            </a:lvl1pPr>
          </a:lstStyle>
          <a:p>
            <a:pPr hangingPunct="0"/>
            <a:r>
              <a:rPr sz="1400" kern="0">
                <a:solidFill>
                  <a:srgbClr val="000000"/>
                </a:solidFill>
                <a:sym typeface="Calibri"/>
              </a:rPr>
              <a:t>Competition Sensitive</a:t>
            </a:r>
          </a:p>
        </p:txBody>
      </p:sp>
      <p:pic>
        <p:nvPicPr>
          <p:cNvPr id="21" name="Picture 9" descr="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22" name="Rectangle 12"/>
          <p:cNvSpPr/>
          <p:nvPr/>
        </p:nvSpPr>
        <p:spPr>
          <a:xfrm>
            <a:off x="406400" y="1143000"/>
            <a:ext cx="11379200" cy="5486400"/>
          </a:xfrm>
          <a:prstGeom prst="rect">
            <a:avLst/>
          </a:prstGeom>
          <a:solidFill>
            <a:srgbClr val="000000"/>
          </a:solidFill>
          <a:ln w="12700">
            <a:miter lim="400000"/>
          </a:ln>
        </p:spPr>
        <p:txBody>
          <a:bodyPr lIns="45719" rIns="45719" anchor="ctr"/>
          <a:lstStyle/>
          <a:p>
            <a:pPr algn="ctr" hangingPunct="0">
              <a:defRPr>
                <a:solidFill>
                  <a:srgbClr val="FFFFFF"/>
                </a:solidFill>
              </a:defRPr>
            </a:pPr>
            <a:endParaRPr sz="1800" kern="0">
              <a:solidFill>
                <a:srgbClr val="FFFFFF"/>
              </a:solidFill>
              <a:sym typeface="Calibri"/>
            </a:endParaRPr>
          </a:p>
        </p:txBody>
      </p:sp>
      <p:sp>
        <p:nvSpPr>
          <p:cNvPr id="23" name="Body Level One…"/>
          <p:cNvSpPr txBox="1">
            <a:spLocks noGrp="1"/>
          </p:cNvSpPr>
          <p:nvPr>
            <p:ph type="body" sz="quarter" idx="1" hasCustomPrompt="1"/>
          </p:nvPr>
        </p:nvSpPr>
        <p:spPr>
          <a:xfrm>
            <a:off x="4592801" y="1639790"/>
            <a:ext cx="7010401" cy="562463"/>
          </a:xfrm>
          <a:prstGeom prst="rect">
            <a:avLst/>
          </a:prstGeom>
        </p:spPr>
        <p:txBody>
          <a:bodyPr/>
          <a:lstStyle>
            <a:lvl1pPr marL="0" indent="0" algn="ctr">
              <a:spcBef>
                <a:spcPts val="800"/>
              </a:spcBef>
              <a:buSzTx/>
              <a:buFontTx/>
              <a:buNone/>
              <a:defRPr sz="2800" b="1">
                <a:solidFill>
                  <a:srgbClr val="FFFFFF"/>
                </a:solidFill>
              </a:defRPr>
            </a:lvl1pPr>
            <a:lvl2pPr marL="0" indent="457200" algn="ctr">
              <a:spcBef>
                <a:spcPts val="800"/>
              </a:spcBef>
              <a:buSzTx/>
              <a:buFontTx/>
              <a:buNone/>
              <a:defRPr sz="3600">
                <a:solidFill>
                  <a:srgbClr val="FFFFFF"/>
                </a:solidFill>
              </a:defRPr>
            </a:lvl2pPr>
            <a:lvl3pPr marL="0" indent="914400" algn="ctr">
              <a:spcBef>
                <a:spcPts val="800"/>
              </a:spcBef>
              <a:buSzTx/>
              <a:buFontTx/>
              <a:buNone/>
              <a:defRPr sz="3600">
                <a:solidFill>
                  <a:srgbClr val="FFFFFF"/>
                </a:solidFill>
              </a:defRPr>
            </a:lvl3pPr>
            <a:lvl4pPr marL="0" indent="1371600" algn="ctr">
              <a:spcBef>
                <a:spcPts val="800"/>
              </a:spcBef>
              <a:buSzTx/>
              <a:buFontTx/>
              <a:buNone/>
              <a:defRPr sz="3600">
                <a:solidFill>
                  <a:srgbClr val="FFFFFF"/>
                </a:solidFill>
              </a:defRPr>
            </a:lvl4pPr>
            <a:lvl5pPr marL="0" indent="1828800" algn="ctr">
              <a:spcBef>
                <a:spcPts val="800"/>
              </a:spcBef>
              <a:buSzTx/>
              <a:buFontTx/>
              <a:buNone/>
              <a:defRPr sz="3600">
                <a:solidFill>
                  <a:srgbClr val="FFFFFF"/>
                </a:solidFill>
              </a:defRPr>
            </a:lvl5pPr>
          </a:lstStyle>
          <a:p>
            <a:r>
              <a:rPr lang="en-US" dirty="0"/>
              <a:t>Presentation Title</a:t>
            </a:r>
          </a:p>
        </p:txBody>
      </p:sp>
      <p:pic>
        <p:nvPicPr>
          <p:cNvPr id="24" name="Picture 10" descr="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7108" y="1158949"/>
            <a:ext cx="4333241" cy="4325980"/>
          </a:xfrm>
          <a:prstGeom prst="rect">
            <a:avLst/>
          </a:prstGeom>
          <a:ln w="12700">
            <a:miter lim="400000"/>
          </a:ln>
        </p:spPr>
      </p:pic>
      <p:sp>
        <p:nvSpPr>
          <p:cNvPr id="25" name="TextBox 11"/>
          <p:cNvSpPr txBox="1"/>
          <p:nvPr/>
        </p:nvSpPr>
        <p:spPr>
          <a:xfrm>
            <a:off x="406400" y="457209"/>
            <a:ext cx="11379200"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FEF3A0"/>
                </a:solidFill>
                <a:effectLst>
                  <a:outerShdw blurRad="38100" dist="38100" dir="2700000" rotWithShape="0">
                    <a:srgbClr val="000000">
                      <a:alpha val="43137"/>
                    </a:srgbClr>
                  </a:outerShdw>
                </a:effectLst>
              </a:defRPr>
            </a:lvl1pPr>
          </a:lstStyle>
          <a:p>
            <a:pPr hangingPunct="0"/>
            <a:r>
              <a:rPr sz="2400" kern="0">
                <a:sym typeface="Calibri"/>
              </a:rPr>
              <a:t>Polarimeter to Unify the Corona and Heliosphere</a:t>
            </a:r>
          </a:p>
        </p:txBody>
      </p:sp>
      <p:pic>
        <p:nvPicPr>
          <p:cNvPr id="32" name="Picture 31">
            <a:extLst>
              <a:ext uri="{FF2B5EF4-FFF2-40B4-BE49-F238E27FC236}">
                <a16:creationId xmlns:a16="http://schemas.microsoft.com/office/drawing/2014/main" id="{ED0C9077-4038-8640-8755-EADEDA023A9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30413" y="5399261"/>
            <a:ext cx="3306619" cy="1239982"/>
          </a:xfrm>
          <a:prstGeom prst="rect">
            <a:avLst/>
          </a:prstGeom>
        </p:spPr>
      </p:pic>
      <p:sp>
        <p:nvSpPr>
          <p:cNvPr id="33" name="Body Level One…">
            <a:extLst>
              <a:ext uri="{FF2B5EF4-FFF2-40B4-BE49-F238E27FC236}">
                <a16:creationId xmlns:a16="http://schemas.microsoft.com/office/drawing/2014/main" id="{05F5C1DD-C989-5C4B-9D4B-BF6E3286D77E}"/>
              </a:ext>
            </a:extLst>
          </p:cNvPr>
          <p:cNvSpPr txBox="1">
            <a:spLocks noGrp="1"/>
          </p:cNvSpPr>
          <p:nvPr>
            <p:ph type="body" sz="quarter" idx="11" hasCustomPrompt="1"/>
          </p:nvPr>
        </p:nvSpPr>
        <p:spPr>
          <a:xfrm>
            <a:off x="4662777" y="2358373"/>
            <a:ext cx="7010401" cy="1060109"/>
          </a:xfrm>
          <a:prstGeom prst="rect">
            <a:avLst/>
          </a:prstGeom>
        </p:spPr>
        <p:txBody>
          <a:bodyPr>
            <a:normAutofit/>
          </a:bodyPr>
          <a:lstStyle>
            <a:lvl1pPr marL="0" indent="0" algn="ctr">
              <a:spcBef>
                <a:spcPts val="800"/>
              </a:spcBef>
              <a:buSzTx/>
              <a:buFontTx/>
              <a:buNone/>
              <a:defRPr sz="2400">
                <a:solidFill>
                  <a:srgbClr val="FFFFFF"/>
                </a:solidFill>
              </a:defRPr>
            </a:lvl1pPr>
            <a:lvl2pPr marL="0" indent="457200" algn="ctr">
              <a:spcBef>
                <a:spcPts val="800"/>
              </a:spcBef>
              <a:buSzTx/>
              <a:buFontTx/>
              <a:buNone/>
              <a:defRPr sz="3600">
                <a:solidFill>
                  <a:srgbClr val="FFFFFF"/>
                </a:solidFill>
              </a:defRPr>
            </a:lvl2pPr>
            <a:lvl3pPr marL="0" indent="914400" algn="ctr">
              <a:spcBef>
                <a:spcPts val="800"/>
              </a:spcBef>
              <a:buSzTx/>
              <a:buFontTx/>
              <a:buNone/>
              <a:defRPr sz="3600">
                <a:solidFill>
                  <a:srgbClr val="FFFFFF"/>
                </a:solidFill>
              </a:defRPr>
            </a:lvl3pPr>
            <a:lvl4pPr marL="0" indent="1371600" algn="ctr">
              <a:spcBef>
                <a:spcPts val="800"/>
              </a:spcBef>
              <a:buSzTx/>
              <a:buFontTx/>
              <a:buNone/>
              <a:defRPr sz="3600">
                <a:solidFill>
                  <a:srgbClr val="FFFFFF"/>
                </a:solidFill>
              </a:defRPr>
            </a:lvl4pPr>
            <a:lvl5pPr marL="0" indent="1828800" algn="ctr">
              <a:spcBef>
                <a:spcPts val="800"/>
              </a:spcBef>
              <a:buSzTx/>
              <a:buFontTx/>
              <a:buNone/>
              <a:defRPr sz="3600">
                <a:solidFill>
                  <a:srgbClr val="FFFFFF"/>
                </a:solidFill>
              </a:defRPr>
            </a:lvl5pPr>
          </a:lstStyle>
          <a:p>
            <a:r>
              <a:rPr lang="en-US" dirty="0"/>
              <a:t>Presenter and Role</a:t>
            </a:r>
          </a:p>
        </p:txBody>
      </p:sp>
    </p:spTree>
    <p:extLst>
      <p:ext uri="{BB962C8B-B14F-4D97-AF65-F5344CB8AC3E}">
        <p14:creationId xmlns:p14="http://schemas.microsoft.com/office/powerpoint/2010/main" val="1517286357"/>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
        <p:nvSpPr>
          <p:cNvPr id="3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Title Text"/>
          <p:cNvSpPr txBox="1">
            <a:spLocks noGrp="1"/>
          </p:cNvSpPr>
          <p:nvPr>
            <p:ph type="title"/>
          </p:nvPr>
        </p:nvSpPr>
        <p:spPr>
          <a:prstGeom prst="rect">
            <a:avLst/>
          </a:prstGeom>
        </p:spPr>
        <p:txBody>
          <a:bodyPr/>
          <a:lstStyle/>
          <a:p>
            <a:r>
              <a:t>Title Text</a:t>
            </a:r>
          </a:p>
        </p:txBody>
      </p:sp>
    </p:spTree>
    <p:extLst>
      <p:ext uri="{BB962C8B-B14F-4D97-AF65-F5344CB8AC3E}">
        <p14:creationId xmlns:p14="http://schemas.microsoft.com/office/powerpoint/2010/main" val="993700641"/>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Footer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19D94-A1B4-724E-878B-F194C6A0F424}"/>
              </a:ext>
            </a:extLst>
          </p:cNvPr>
          <p:cNvSpPr>
            <a:spLocks noGrp="1"/>
          </p:cNvSpPr>
          <p:nvPr>
            <p:ph type="title" hasCustomPrompt="1"/>
          </p:nvPr>
        </p:nvSpPr>
        <p:spPr/>
        <p:txBody>
          <a:bodyPr/>
          <a:lstStyle/>
          <a:p>
            <a:r>
              <a:rPr lang="en-US" dirty="0"/>
              <a:t>Title Text</a:t>
            </a:r>
          </a:p>
        </p:txBody>
      </p:sp>
      <p:sp>
        <p:nvSpPr>
          <p:cNvPr id="3" name="Slide Number Placeholder 2">
            <a:extLst>
              <a:ext uri="{FF2B5EF4-FFF2-40B4-BE49-F238E27FC236}">
                <a16:creationId xmlns:a16="http://schemas.microsoft.com/office/drawing/2014/main" id="{8C392945-103B-5646-93C7-54CEF4FAED1F}"/>
              </a:ext>
            </a:extLst>
          </p:cNvPr>
          <p:cNvSpPr>
            <a:spLocks noGrp="1"/>
          </p:cNvSpPr>
          <p:nvPr>
            <p:ph type="sldNum" sz="quarter" idx="10"/>
          </p:nvPr>
        </p:nvSpPr>
        <p:spPr/>
        <p:txBody>
          <a:bodyPr/>
          <a:lstStyle/>
          <a:p>
            <a:fld id="{86CB4B4D-7CA3-9044-876B-883B54F8677D}" type="slidenum">
              <a:rPr lang="en-US" smtClean="0"/>
              <a:pPr/>
              <a:t>‹#›</a:t>
            </a:fld>
            <a:endParaRPr lang="en-US"/>
          </a:p>
        </p:txBody>
      </p:sp>
    </p:spTree>
    <p:extLst>
      <p:ext uri="{BB962C8B-B14F-4D97-AF65-F5344CB8AC3E}">
        <p14:creationId xmlns:p14="http://schemas.microsoft.com/office/powerpoint/2010/main" val="21271018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568E2-A965-4DAE-9971-6EB834779DB1}" type="datetimeFigureOut">
              <a:rPr lang="en-US" smtClean="0"/>
              <a:t>5/16/2021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4B908-64EA-4CFE-973B-996FFFBD2764}" type="slidenum">
              <a:rPr lang="en-US" smtClean="0"/>
              <a:t>‹#›</a:t>
            </a:fld>
            <a:endParaRPr lang="en-US"/>
          </a:p>
        </p:txBody>
      </p:sp>
    </p:spTree>
    <p:extLst>
      <p:ext uri="{BB962C8B-B14F-4D97-AF65-F5344CB8AC3E}">
        <p14:creationId xmlns:p14="http://schemas.microsoft.com/office/powerpoint/2010/main" val="28463651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D0CF5-8EF7-AF40-AC8E-F7AA6B838131}"/>
              </a:ext>
            </a:extLst>
          </p:cNvPr>
          <p:cNvSpPr>
            <a:spLocks noGrp="1"/>
          </p:cNvSpPr>
          <p:nvPr>
            <p:ph type="title" hasCustomPrompt="1"/>
          </p:nvPr>
        </p:nvSpPr>
        <p:spPr/>
        <p:txBody>
          <a:bodyPr/>
          <a:lstStyle>
            <a:lvl1pPr>
              <a:defRPr/>
            </a:lvl1pPr>
          </a:lstStyle>
          <a:p>
            <a:r>
              <a:rPr lang="en-US" dirty="0"/>
              <a:t>Title Text</a:t>
            </a:r>
          </a:p>
        </p:txBody>
      </p:sp>
      <p:sp>
        <p:nvSpPr>
          <p:cNvPr id="3" name="Slide Number Placeholder 2">
            <a:extLst>
              <a:ext uri="{FF2B5EF4-FFF2-40B4-BE49-F238E27FC236}">
                <a16:creationId xmlns:a16="http://schemas.microsoft.com/office/drawing/2014/main" id="{46F4B519-22F9-174C-874B-2F9DB9551981}"/>
              </a:ext>
            </a:extLst>
          </p:cNvPr>
          <p:cNvSpPr>
            <a:spLocks noGrp="1"/>
          </p:cNvSpPr>
          <p:nvPr>
            <p:ph type="sldNum" sz="quarter" idx="10"/>
          </p:nvPr>
        </p:nvSpPr>
        <p:spPr/>
        <p:txBody>
          <a:bodyPr/>
          <a:lstStyle/>
          <a:p>
            <a:fld id="{86CB4B4D-7CA3-9044-876B-883B54F8677D}" type="slidenum">
              <a:rPr lang="en-US" smtClean="0"/>
              <a:pPr/>
              <a:t>‹#›</a:t>
            </a:fld>
            <a:endParaRPr lang="en-US"/>
          </a:p>
        </p:txBody>
      </p:sp>
      <p:sp>
        <p:nvSpPr>
          <p:cNvPr id="5" name="Text Placeholder 4">
            <a:extLst>
              <a:ext uri="{FF2B5EF4-FFF2-40B4-BE49-F238E27FC236}">
                <a16:creationId xmlns:a16="http://schemas.microsoft.com/office/drawing/2014/main" id="{E61EF47B-C83B-514C-B546-A48368B614E3}"/>
              </a:ext>
            </a:extLst>
          </p:cNvPr>
          <p:cNvSpPr>
            <a:spLocks noGrp="1"/>
          </p:cNvSpPr>
          <p:nvPr>
            <p:ph type="body" sz="quarter" idx="11"/>
          </p:nvPr>
        </p:nvSpPr>
        <p:spPr>
          <a:xfrm>
            <a:off x="398492" y="1590537"/>
            <a:ext cx="5419217" cy="461148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7F500AE1-E269-9E40-AE78-770FD6D93C21}"/>
              </a:ext>
            </a:extLst>
          </p:cNvPr>
          <p:cNvSpPr>
            <a:spLocks noGrp="1"/>
          </p:cNvSpPr>
          <p:nvPr>
            <p:ph type="body" sz="quarter" idx="12"/>
          </p:nvPr>
        </p:nvSpPr>
        <p:spPr>
          <a:xfrm>
            <a:off x="6366386" y="1590537"/>
            <a:ext cx="5419217" cy="46114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7444372"/>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D0CF5-8EF7-AF40-AC8E-F7AA6B838131}"/>
              </a:ext>
            </a:extLst>
          </p:cNvPr>
          <p:cNvSpPr>
            <a:spLocks noGrp="1"/>
          </p:cNvSpPr>
          <p:nvPr>
            <p:ph type="title" hasCustomPrompt="1"/>
          </p:nvPr>
        </p:nvSpPr>
        <p:spPr/>
        <p:txBody>
          <a:bodyPr/>
          <a:lstStyle/>
          <a:p>
            <a:r>
              <a:rPr lang="en-US" dirty="0"/>
              <a:t>Title Text</a:t>
            </a:r>
          </a:p>
        </p:txBody>
      </p:sp>
      <p:sp>
        <p:nvSpPr>
          <p:cNvPr id="3" name="Slide Number Placeholder 2">
            <a:extLst>
              <a:ext uri="{FF2B5EF4-FFF2-40B4-BE49-F238E27FC236}">
                <a16:creationId xmlns:a16="http://schemas.microsoft.com/office/drawing/2014/main" id="{46F4B519-22F9-174C-874B-2F9DB9551981}"/>
              </a:ext>
            </a:extLst>
          </p:cNvPr>
          <p:cNvSpPr>
            <a:spLocks noGrp="1"/>
          </p:cNvSpPr>
          <p:nvPr>
            <p:ph type="sldNum" sz="quarter" idx="10"/>
          </p:nvPr>
        </p:nvSpPr>
        <p:spPr/>
        <p:txBody>
          <a:bodyPr/>
          <a:lstStyle/>
          <a:p>
            <a:fld id="{86CB4B4D-7CA3-9044-876B-883B54F8677D}" type="slidenum">
              <a:rPr lang="en-US" smtClean="0"/>
              <a:pPr/>
              <a:t>‹#›</a:t>
            </a:fld>
            <a:endParaRPr lang="en-US"/>
          </a:p>
        </p:txBody>
      </p:sp>
      <p:sp>
        <p:nvSpPr>
          <p:cNvPr id="5" name="Text Placeholder 4">
            <a:extLst>
              <a:ext uri="{FF2B5EF4-FFF2-40B4-BE49-F238E27FC236}">
                <a16:creationId xmlns:a16="http://schemas.microsoft.com/office/drawing/2014/main" id="{E61EF47B-C83B-514C-B546-A48368B614E3}"/>
              </a:ext>
            </a:extLst>
          </p:cNvPr>
          <p:cNvSpPr>
            <a:spLocks noGrp="1"/>
          </p:cNvSpPr>
          <p:nvPr>
            <p:ph type="body" sz="quarter" idx="11"/>
          </p:nvPr>
        </p:nvSpPr>
        <p:spPr>
          <a:xfrm>
            <a:off x="398492" y="2146852"/>
            <a:ext cx="5419217" cy="405516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7F500AE1-E269-9E40-AE78-770FD6D93C21}"/>
              </a:ext>
            </a:extLst>
          </p:cNvPr>
          <p:cNvSpPr>
            <a:spLocks noGrp="1"/>
          </p:cNvSpPr>
          <p:nvPr>
            <p:ph type="body" sz="quarter" idx="12"/>
          </p:nvPr>
        </p:nvSpPr>
        <p:spPr>
          <a:xfrm>
            <a:off x="6366386" y="2146852"/>
            <a:ext cx="5419217" cy="40551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Body Level One…">
            <a:extLst>
              <a:ext uri="{FF2B5EF4-FFF2-40B4-BE49-F238E27FC236}">
                <a16:creationId xmlns:a16="http://schemas.microsoft.com/office/drawing/2014/main" id="{6CC98103-1CE0-AA42-8770-F4F5F27A55B9}"/>
              </a:ext>
            </a:extLst>
          </p:cNvPr>
          <p:cNvSpPr txBox="1">
            <a:spLocks noGrp="1"/>
          </p:cNvSpPr>
          <p:nvPr>
            <p:ph type="body" sz="quarter" idx="1" hasCustomPrompt="1"/>
          </p:nvPr>
        </p:nvSpPr>
        <p:spPr>
          <a:xfrm>
            <a:off x="398492" y="1431076"/>
            <a:ext cx="5419217" cy="562463"/>
          </a:xfrm>
          <a:prstGeom prst="rect">
            <a:avLst/>
          </a:prstGeom>
        </p:spPr>
        <p:txBody>
          <a:bodyPr anchor="ctr">
            <a:normAutofit/>
          </a:bodyPr>
          <a:lstStyle>
            <a:lvl1pPr marL="0" indent="0" algn="ctr">
              <a:spcBef>
                <a:spcPts val="800"/>
              </a:spcBef>
              <a:buSzTx/>
              <a:buFontTx/>
              <a:buNone/>
              <a:defRPr sz="2400" b="1">
                <a:solidFill>
                  <a:schemeClr val="tx1"/>
                </a:solidFill>
              </a:defRPr>
            </a:lvl1pPr>
            <a:lvl2pPr marL="0" indent="457200" algn="ctr">
              <a:spcBef>
                <a:spcPts val="800"/>
              </a:spcBef>
              <a:buSzTx/>
              <a:buFontTx/>
              <a:buNone/>
              <a:defRPr sz="3600">
                <a:solidFill>
                  <a:srgbClr val="FFFFFF"/>
                </a:solidFill>
              </a:defRPr>
            </a:lvl2pPr>
            <a:lvl3pPr marL="0" indent="914400" algn="ctr">
              <a:spcBef>
                <a:spcPts val="800"/>
              </a:spcBef>
              <a:buSzTx/>
              <a:buFontTx/>
              <a:buNone/>
              <a:defRPr sz="3600">
                <a:solidFill>
                  <a:srgbClr val="FFFFFF"/>
                </a:solidFill>
              </a:defRPr>
            </a:lvl3pPr>
            <a:lvl4pPr marL="0" indent="1371600" algn="ctr">
              <a:spcBef>
                <a:spcPts val="800"/>
              </a:spcBef>
              <a:buSzTx/>
              <a:buFontTx/>
              <a:buNone/>
              <a:defRPr sz="3600">
                <a:solidFill>
                  <a:srgbClr val="FFFFFF"/>
                </a:solidFill>
              </a:defRPr>
            </a:lvl4pPr>
            <a:lvl5pPr marL="0" indent="1828800" algn="ctr">
              <a:spcBef>
                <a:spcPts val="800"/>
              </a:spcBef>
              <a:buSzTx/>
              <a:buFontTx/>
              <a:buNone/>
              <a:defRPr sz="3600">
                <a:solidFill>
                  <a:srgbClr val="FFFFFF"/>
                </a:solidFill>
              </a:defRPr>
            </a:lvl5pPr>
          </a:lstStyle>
          <a:p>
            <a:r>
              <a:rPr lang="en-US" dirty="0"/>
              <a:t>Column Heading</a:t>
            </a:r>
          </a:p>
        </p:txBody>
      </p:sp>
      <p:sp>
        <p:nvSpPr>
          <p:cNvPr id="8" name="Body Level One…">
            <a:extLst>
              <a:ext uri="{FF2B5EF4-FFF2-40B4-BE49-F238E27FC236}">
                <a16:creationId xmlns:a16="http://schemas.microsoft.com/office/drawing/2014/main" id="{4D673C83-1039-0844-89C6-5C43CF8E9E6E}"/>
              </a:ext>
            </a:extLst>
          </p:cNvPr>
          <p:cNvSpPr txBox="1">
            <a:spLocks noGrp="1"/>
          </p:cNvSpPr>
          <p:nvPr>
            <p:ph type="body" sz="quarter" idx="13" hasCustomPrompt="1"/>
          </p:nvPr>
        </p:nvSpPr>
        <p:spPr>
          <a:xfrm>
            <a:off x="6366386" y="1431075"/>
            <a:ext cx="5419217" cy="562463"/>
          </a:xfrm>
          <a:prstGeom prst="rect">
            <a:avLst/>
          </a:prstGeom>
        </p:spPr>
        <p:txBody>
          <a:bodyPr anchor="ctr">
            <a:normAutofit/>
          </a:bodyPr>
          <a:lstStyle>
            <a:lvl1pPr marL="0" indent="0" algn="ctr">
              <a:spcBef>
                <a:spcPts val="800"/>
              </a:spcBef>
              <a:buSzTx/>
              <a:buFontTx/>
              <a:buNone/>
              <a:defRPr sz="2400" b="1">
                <a:solidFill>
                  <a:schemeClr val="tx1"/>
                </a:solidFill>
              </a:defRPr>
            </a:lvl1pPr>
            <a:lvl2pPr marL="0" indent="457200" algn="ctr">
              <a:spcBef>
                <a:spcPts val="800"/>
              </a:spcBef>
              <a:buSzTx/>
              <a:buFontTx/>
              <a:buNone/>
              <a:defRPr sz="3600">
                <a:solidFill>
                  <a:srgbClr val="FFFFFF"/>
                </a:solidFill>
              </a:defRPr>
            </a:lvl2pPr>
            <a:lvl3pPr marL="0" indent="914400" algn="ctr">
              <a:spcBef>
                <a:spcPts val="800"/>
              </a:spcBef>
              <a:buSzTx/>
              <a:buFontTx/>
              <a:buNone/>
              <a:defRPr sz="3600">
                <a:solidFill>
                  <a:srgbClr val="FFFFFF"/>
                </a:solidFill>
              </a:defRPr>
            </a:lvl3pPr>
            <a:lvl4pPr marL="0" indent="1371600" algn="ctr">
              <a:spcBef>
                <a:spcPts val="800"/>
              </a:spcBef>
              <a:buSzTx/>
              <a:buFontTx/>
              <a:buNone/>
              <a:defRPr sz="3600">
                <a:solidFill>
                  <a:srgbClr val="FFFFFF"/>
                </a:solidFill>
              </a:defRPr>
            </a:lvl4pPr>
            <a:lvl5pPr marL="0" indent="1828800" algn="ctr">
              <a:spcBef>
                <a:spcPts val="800"/>
              </a:spcBef>
              <a:buSzTx/>
              <a:buFontTx/>
              <a:buNone/>
              <a:defRPr sz="3600">
                <a:solidFill>
                  <a:srgbClr val="FFFFFF"/>
                </a:solidFill>
              </a:defRPr>
            </a:lvl5pPr>
          </a:lstStyle>
          <a:p>
            <a:r>
              <a:rPr lang="en-US" dirty="0"/>
              <a:t>Column Heading</a:t>
            </a:r>
          </a:p>
        </p:txBody>
      </p:sp>
    </p:spTree>
    <p:extLst>
      <p:ext uri="{BB962C8B-B14F-4D97-AF65-F5344CB8AC3E}">
        <p14:creationId xmlns:p14="http://schemas.microsoft.com/office/powerpoint/2010/main" val="3825252036"/>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60"/>
            <a:ext cx="2743200" cy="365125"/>
          </a:xfrm>
          <a:prstGeom prst="rect">
            <a:avLst/>
          </a:prstGeom>
        </p:spPr>
        <p:txBody>
          <a:bodyPr/>
          <a:lstStyle/>
          <a:p>
            <a:pPr hangingPunct="0"/>
            <a:fld id="{A67CCDF1-3F22-4D2A-9775-50D672DA7B96}" type="datetimeFigureOut">
              <a:rPr lang="en-US" kern="0" smtClean="0">
                <a:solidFill>
                  <a:srgbClr val="000000"/>
                </a:solidFill>
                <a:sym typeface="Calibri"/>
              </a:rPr>
              <a:pPr hangingPunct="0"/>
              <a:t>5/16/2021</a:t>
            </a:fld>
            <a:endParaRPr lang="en-US" kern="0">
              <a:solidFill>
                <a:srgbClr val="000000"/>
              </a:solidFill>
              <a:sym typeface="Calibri"/>
            </a:endParaRPr>
          </a:p>
        </p:txBody>
      </p:sp>
      <p:sp>
        <p:nvSpPr>
          <p:cNvPr id="5" name="Footer Placeholder 4"/>
          <p:cNvSpPr>
            <a:spLocks noGrp="1"/>
          </p:cNvSpPr>
          <p:nvPr>
            <p:ph type="ftr" sz="quarter" idx="11"/>
          </p:nvPr>
        </p:nvSpPr>
        <p:spPr>
          <a:xfrm>
            <a:off x="4038600" y="6356360"/>
            <a:ext cx="4114800" cy="365125"/>
          </a:xfrm>
          <a:prstGeom prst="rect">
            <a:avLst/>
          </a:prstGeom>
        </p:spPr>
        <p:txBody>
          <a:bodyPr/>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p:txBody>
          <a:bodyPr/>
          <a:lstStyle/>
          <a:p>
            <a:fld id="{FC303C6E-FD8B-4BBE-B42F-37C811A5E304}" type="slidenum">
              <a:rPr lang="en-US" smtClean="0"/>
              <a:pPr/>
              <a:t>‹#›</a:t>
            </a:fld>
            <a:endParaRPr lang="en-US"/>
          </a:p>
        </p:txBody>
      </p:sp>
    </p:spTree>
    <p:extLst>
      <p:ext uri="{BB962C8B-B14F-4D97-AF65-F5344CB8AC3E}">
        <p14:creationId xmlns:p14="http://schemas.microsoft.com/office/powerpoint/2010/main" val="14076600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927614F8-30E8-4380-A10D-E0257AFF2248}" type="datetimeFigureOut">
              <a:rPr lang="en-US"/>
              <a:pPr>
                <a:defRPr/>
              </a:pPr>
              <a:t>5/16/2021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F5E67A12-9D62-4137-B97F-D306A3851753}" type="slidenum">
              <a:rPr lang="en-US"/>
              <a:pPr>
                <a:defRPr/>
              </a:pPr>
              <a:t>‹#›</a:t>
            </a:fld>
            <a:endParaRPr lang="en-US"/>
          </a:p>
        </p:txBody>
      </p:sp>
    </p:spTree>
    <p:extLst>
      <p:ext uri="{BB962C8B-B14F-4D97-AF65-F5344CB8AC3E}">
        <p14:creationId xmlns:p14="http://schemas.microsoft.com/office/powerpoint/2010/main" val="41426826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E9794B64-4A4D-4D6B-B354-23E3478BBFBC}" type="datetimeFigureOut">
              <a:rPr lang="en-US"/>
              <a:pPr>
                <a:defRPr/>
              </a:pPr>
              <a:t>5/16/2021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9A7CFA07-D2D8-4B7B-A00C-8FB3748603FA}" type="slidenum">
              <a:rPr lang="en-US"/>
              <a:pPr>
                <a:defRPr/>
              </a:pPr>
              <a:t>‹#›</a:t>
            </a:fld>
            <a:endParaRPr lang="en-US"/>
          </a:p>
        </p:txBody>
      </p:sp>
    </p:spTree>
    <p:extLst>
      <p:ext uri="{BB962C8B-B14F-4D97-AF65-F5344CB8AC3E}">
        <p14:creationId xmlns:p14="http://schemas.microsoft.com/office/powerpoint/2010/main" val="23784738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A1CDC106-F2AC-4857-9A3F-8BBEAA0B8A94}" type="datetimeFigureOut">
              <a:rPr lang="en-US"/>
              <a:pPr>
                <a:defRPr/>
              </a:pPr>
              <a:t>5/16/2021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17761491-5B31-4189-B02C-6C3597CC4BFD}" type="slidenum">
              <a:rPr lang="en-US"/>
              <a:pPr>
                <a:defRPr/>
              </a:pPr>
              <a:t>‹#›</a:t>
            </a:fld>
            <a:endParaRPr lang="en-US"/>
          </a:p>
        </p:txBody>
      </p:sp>
    </p:spTree>
    <p:extLst>
      <p:ext uri="{BB962C8B-B14F-4D97-AF65-F5344CB8AC3E}">
        <p14:creationId xmlns:p14="http://schemas.microsoft.com/office/powerpoint/2010/main" val="23744110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4844663D-7971-4EE8-822C-DC0702104DE4}" type="datetimeFigureOut">
              <a:rPr lang="en-US"/>
              <a:pPr>
                <a:defRPr/>
              </a:pPr>
              <a:t>5/16/2021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4F6686B7-0A87-46B9-B5BA-A9A53E69E13C}" type="slidenum">
              <a:rPr lang="en-US"/>
              <a:pPr>
                <a:defRPr/>
              </a:pPr>
              <a:t>‹#›</a:t>
            </a:fld>
            <a:endParaRPr lang="en-US"/>
          </a:p>
        </p:txBody>
      </p:sp>
    </p:spTree>
    <p:extLst>
      <p:ext uri="{BB962C8B-B14F-4D97-AF65-F5344CB8AC3E}">
        <p14:creationId xmlns:p14="http://schemas.microsoft.com/office/powerpoint/2010/main" val="3608039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60734B07-7221-455D-9231-4C730F23E8EE}" type="datetimeFigureOut">
              <a:rPr lang="en-US"/>
              <a:pPr>
                <a:defRPr/>
              </a:pPr>
              <a:t>5/16/2021</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F48FED0E-A522-4981-936D-5D8970C9D08C}" type="slidenum">
              <a:rPr lang="en-US"/>
              <a:pPr>
                <a:defRPr/>
              </a:pPr>
              <a:t>‹#›</a:t>
            </a:fld>
            <a:endParaRPr lang="en-US"/>
          </a:p>
        </p:txBody>
      </p:sp>
    </p:spTree>
    <p:extLst>
      <p:ext uri="{BB962C8B-B14F-4D97-AF65-F5344CB8AC3E}">
        <p14:creationId xmlns:p14="http://schemas.microsoft.com/office/powerpoint/2010/main" val="35697442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2363E30E-C120-48AD-8478-95E768C76374}" type="datetimeFigureOut">
              <a:rPr lang="en-US"/>
              <a:pPr>
                <a:defRPr/>
              </a:pPr>
              <a:t>5/16/2021</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8CAA033D-59CE-45F1-97A9-C68A350242B6}" type="slidenum">
              <a:rPr lang="en-US"/>
              <a:pPr>
                <a:defRPr/>
              </a:pPr>
              <a:t>‹#›</a:t>
            </a:fld>
            <a:endParaRPr lang="en-US"/>
          </a:p>
        </p:txBody>
      </p:sp>
    </p:spTree>
    <p:extLst>
      <p:ext uri="{BB962C8B-B14F-4D97-AF65-F5344CB8AC3E}">
        <p14:creationId xmlns:p14="http://schemas.microsoft.com/office/powerpoint/2010/main" val="5590001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5AA4C6BF-B806-486A-8614-3F7B72067A9A}" type="datetimeFigureOut">
              <a:rPr lang="en-US"/>
              <a:pPr>
                <a:defRPr/>
              </a:pPr>
              <a:t>5/16/2021</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2DB61F3C-1DC0-4C97-8457-91FC9A8B90FA}" type="slidenum">
              <a:rPr lang="en-US"/>
              <a:pPr>
                <a:defRPr/>
              </a:pPr>
              <a:t>‹#›</a:t>
            </a:fld>
            <a:endParaRPr lang="en-US"/>
          </a:p>
        </p:txBody>
      </p:sp>
    </p:spTree>
    <p:extLst>
      <p:ext uri="{BB962C8B-B14F-4D97-AF65-F5344CB8AC3E}">
        <p14:creationId xmlns:p14="http://schemas.microsoft.com/office/powerpoint/2010/main" val="3455840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568E2-A965-4DAE-9971-6EB834779DB1}" type="datetimeFigureOut">
              <a:rPr lang="en-US" smtClean="0"/>
              <a:t>5/16/2021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4B908-64EA-4CFE-973B-996FFFBD2764}" type="slidenum">
              <a:rPr lang="en-US" smtClean="0"/>
              <a:t>‹#›</a:t>
            </a:fld>
            <a:endParaRPr lang="en-US"/>
          </a:p>
        </p:txBody>
      </p:sp>
    </p:spTree>
    <p:extLst>
      <p:ext uri="{BB962C8B-B14F-4D97-AF65-F5344CB8AC3E}">
        <p14:creationId xmlns:p14="http://schemas.microsoft.com/office/powerpoint/2010/main" val="6931349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1E9F7C34-8822-49F7-81B8-D05990D4838A}" type="datetimeFigureOut">
              <a:rPr lang="en-US"/>
              <a:pPr>
                <a:defRPr/>
              </a:pPr>
              <a:t>5/16/2021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4B1B14C4-C0AE-4293-ACD7-8109B29A1DA1}" type="slidenum">
              <a:rPr lang="en-US"/>
              <a:pPr>
                <a:defRPr/>
              </a:pPr>
              <a:t>‹#›</a:t>
            </a:fld>
            <a:endParaRPr lang="en-US"/>
          </a:p>
        </p:txBody>
      </p:sp>
    </p:spTree>
    <p:extLst>
      <p:ext uri="{BB962C8B-B14F-4D97-AF65-F5344CB8AC3E}">
        <p14:creationId xmlns:p14="http://schemas.microsoft.com/office/powerpoint/2010/main" val="38667987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48E4B428-E87C-4CDE-B00C-08044814899D}" type="datetimeFigureOut">
              <a:rPr lang="en-US"/>
              <a:pPr>
                <a:defRPr/>
              </a:pPr>
              <a:t>5/16/2021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21569FD3-6AD0-40C1-9F71-BC5749B37BCA}" type="slidenum">
              <a:rPr lang="en-US"/>
              <a:pPr>
                <a:defRPr/>
              </a:pPr>
              <a:t>‹#›</a:t>
            </a:fld>
            <a:endParaRPr lang="en-US"/>
          </a:p>
        </p:txBody>
      </p:sp>
    </p:spTree>
    <p:extLst>
      <p:ext uri="{BB962C8B-B14F-4D97-AF65-F5344CB8AC3E}">
        <p14:creationId xmlns:p14="http://schemas.microsoft.com/office/powerpoint/2010/main" val="20498134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AD80533E-3799-40B0-928A-AB09C2C1A362}" type="datetimeFigureOut">
              <a:rPr lang="en-US"/>
              <a:pPr>
                <a:defRPr/>
              </a:pPr>
              <a:t>5/16/2021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2A6B91FC-B2E5-4928-A912-EC2502B04378}" type="slidenum">
              <a:rPr lang="en-US"/>
              <a:pPr>
                <a:defRPr/>
              </a:pPr>
              <a:t>‹#›</a:t>
            </a:fld>
            <a:endParaRPr lang="en-US"/>
          </a:p>
        </p:txBody>
      </p:sp>
    </p:spTree>
    <p:extLst>
      <p:ext uri="{BB962C8B-B14F-4D97-AF65-F5344CB8AC3E}">
        <p14:creationId xmlns:p14="http://schemas.microsoft.com/office/powerpoint/2010/main" val="36110352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E51E320C-07B0-4654-873B-29AACA9C4B94}" type="datetimeFigureOut">
              <a:rPr lang="en-US"/>
              <a:pPr>
                <a:defRPr/>
              </a:pPr>
              <a:t>5/16/2021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677449A8-C6E6-4F49-B908-4C8D77E16A93}" type="slidenum">
              <a:rPr lang="en-US"/>
              <a:pPr>
                <a:defRPr/>
              </a:pPr>
              <a:t>‹#›</a:t>
            </a:fld>
            <a:endParaRPr lang="en-US"/>
          </a:p>
        </p:txBody>
      </p:sp>
    </p:spTree>
    <p:extLst>
      <p:ext uri="{BB962C8B-B14F-4D97-AF65-F5344CB8AC3E}">
        <p14:creationId xmlns:p14="http://schemas.microsoft.com/office/powerpoint/2010/main" val="18094035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
        <p:nvSpPr>
          <p:cNvPr id="19" name="TextBox 4"/>
          <p:cNvSpPr txBox="1"/>
          <p:nvPr/>
        </p:nvSpPr>
        <p:spPr>
          <a:xfrm>
            <a:off x="0" y="6550229"/>
            <a:ext cx="3962400" cy="30777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lvl1pPr>
          </a:lstStyle>
          <a:p>
            <a:pPr hangingPunct="0"/>
            <a:r>
              <a:rPr kern="0">
                <a:solidFill>
                  <a:srgbClr val="000000"/>
                </a:solidFill>
                <a:sym typeface="Calibri"/>
              </a:rPr>
              <a:t>Presenter: Abbr Presentation Title</a:t>
            </a:r>
          </a:p>
        </p:txBody>
      </p:sp>
      <p:sp>
        <p:nvSpPr>
          <p:cNvPr id="20" name="TextBox 5"/>
          <p:cNvSpPr txBox="1"/>
          <p:nvPr/>
        </p:nvSpPr>
        <p:spPr>
          <a:xfrm>
            <a:off x="1828800" y="6550229"/>
            <a:ext cx="8839200" cy="3073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400" i="1"/>
            </a:lvl1pPr>
          </a:lstStyle>
          <a:p>
            <a:pPr hangingPunct="0"/>
            <a:r>
              <a:rPr kern="0">
                <a:solidFill>
                  <a:srgbClr val="000000"/>
                </a:solidFill>
                <a:sym typeface="Calibri"/>
              </a:rPr>
              <a:t>Competition Sensitive</a:t>
            </a:r>
          </a:p>
        </p:txBody>
      </p:sp>
      <p:pic>
        <p:nvPicPr>
          <p:cNvPr id="21" name="Picture 9" descr="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22" name="Rectangle 12"/>
          <p:cNvSpPr/>
          <p:nvPr/>
        </p:nvSpPr>
        <p:spPr>
          <a:xfrm>
            <a:off x="406400" y="1143000"/>
            <a:ext cx="11379200" cy="5486400"/>
          </a:xfrm>
          <a:prstGeom prst="rect">
            <a:avLst/>
          </a:prstGeom>
          <a:solidFill>
            <a:srgbClr val="000000"/>
          </a:solidFill>
          <a:ln w="12700">
            <a:miter lim="400000"/>
          </a:ln>
        </p:spPr>
        <p:txBody>
          <a:bodyPr lIns="45719" rIns="45719" anchor="ctr"/>
          <a:lstStyle/>
          <a:p>
            <a:pPr algn="ctr" hangingPunct="0">
              <a:defRPr>
                <a:solidFill>
                  <a:srgbClr val="FFFFFF"/>
                </a:solidFill>
              </a:defRPr>
            </a:pPr>
            <a:endParaRPr kern="0">
              <a:solidFill>
                <a:srgbClr val="FFFFFF"/>
              </a:solidFill>
              <a:sym typeface="Calibri"/>
            </a:endParaRPr>
          </a:p>
        </p:txBody>
      </p:sp>
      <p:sp>
        <p:nvSpPr>
          <p:cNvPr id="23" name="Body Level One…"/>
          <p:cNvSpPr txBox="1">
            <a:spLocks noGrp="1"/>
          </p:cNvSpPr>
          <p:nvPr>
            <p:ph type="body" sz="quarter" idx="1" hasCustomPrompt="1"/>
          </p:nvPr>
        </p:nvSpPr>
        <p:spPr>
          <a:xfrm>
            <a:off x="4592800" y="1639790"/>
            <a:ext cx="7010401" cy="562463"/>
          </a:xfrm>
          <a:prstGeom prst="rect">
            <a:avLst/>
          </a:prstGeom>
        </p:spPr>
        <p:txBody>
          <a:bodyPr/>
          <a:lstStyle>
            <a:lvl1pPr marL="0" indent="0" algn="ctr">
              <a:spcBef>
                <a:spcPts val="800"/>
              </a:spcBef>
              <a:buSzTx/>
              <a:buFontTx/>
              <a:buNone/>
              <a:defRPr sz="2800" b="1">
                <a:solidFill>
                  <a:srgbClr val="FFFFFF"/>
                </a:solidFill>
              </a:defRPr>
            </a:lvl1pPr>
            <a:lvl2pPr marL="0" indent="457200" algn="ctr">
              <a:spcBef>
                <a:spcPts val="800"/>
              </a:spcBef>
              <a:buSzTx/>
              <a:buFontTx/>
              <a:buNone/>
              <a:defRPr sz="3600">
                <a:solidFill>
                  <a:srgbClr val="FFFFFF"/>
                </a:solidFill>
              </a:defRPr>
            </a:lvl2pPr>
            <a:lvl3pPr marL="0" indent="914400" algn="ctr">
              <a:spcBef>
                <a:spcPts val="800"/>
              </a:spcBef>
              <a:buSzTx/>
              <a:buFontTx/>
              <a:buNone/>
              <a:defRPr sz="3600">
                <a:solidFill>
                  <a:srgbClr val="FFFFFF"/>
                </a:solidFill>
              </a:defRPr>
            </a:lvl3pPr>
            <a:lvl4pPr marL="0" indent="1371600" algn="ctr">
              <a:spcBef>
                <a:spcPts val="800"/>
              </a:spcBef>
              <a:buSzTx/>
              <a:buFontTx/>
              <a:buNone/>
              <a:defRPr sz="3600">
                <a:solidFill>
                  <a:srgbClr val="FFFFFF"/>
                </a:solidFill>
              </a:defRPr>
            </a:lvl4pPr>
            <a:lvl5pPr marL="0" indent="1828800" algn="ctr">
              <a:spcBef>
                <a:spcPts val="800"/>
              </a:spcBef>
              <a:buSzTx/>
              <a:buFontTx/>
              <a:buNone/>
              <a:defRPr sz="3600">
                <a:solidFill>
                  <a:srgbClr val="FFFFFF"/>
                </a:solidFill>
              </a:defRPr>
            </a:lvl5pPr>
          </a:lstStyle>
          <a:p>
            <a:r>
              <a:rPr lang="en-US" dirty="0"/>
              <a:t>Presentation Title</a:t>
            </a:r>
          </a:p>
        </p:txBody>
      </p:sp>
      <p:pic>
        <p:nvPicPr>
          <p:cNvPr id="24" name="Picture 10" descr="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7106" y="1158949"/>
            <a:ext cx="4333241" cy="4325980"/>
          </a:xfrm>
          <a:prstGeom prst="rect">
            <a:avLst/>
          </a:prstGeom>
          <a:ln w="12700">
            <a:miter lim="400000"/>
          </a:ln>
        </p:spPr>
      </p:pic>
      <p:sp>
        <p:nvSpPr>
          <p:cNvPr id="25" name="TextBox 11"/>
          <p:cNvSpPr txBox="1"/>
          <p:nvPr/>
        </p:nvSpPr>
        <p:spPr>
          <a:xfrm>
            <a:off x="406400" y="457207"/>
            <a:ext cx="11379200"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FEF3A0"/>
                </a:solidFill>
                <a:effectLst>
                  <a:outerShdw blurRad="38100" dist="38100" dir="2700000" rotWithShape="0">
                    <a:srgbClr val="000000">
                      <a:alpha val="43137"/>
                    </a:srgbClr>
                  </a:outerShdw>
                </a:effectLst>
              </a:defRPr>
            </a:lvl1pPr>
          </a:lstStyle>
          <a:p>
            <a:pPr hangingPunct="0"/>
            <a:r>
              <a:rPr kern="0">
                <a:sym typeface="Calibri"/>
              </a:rPr>
              <a:t>Polarimeter to Unify the Corona and Heliosphere</a:t>
            </a:r>
          </a:p>
        </p:txBody>
      </p:sp>
      <p:pic>
        <p:nvPicPr>
          <p:cNvPr id="32" name="Picture 31">
            <a:extLst>
              <a:ext uri="{FF2B5EF4-FFF2-40B4-BE49-F238E27FC236}">
                <a16:creationId xmlns:a16="http://schemas.microsoft.com/office/drawing/2014/main" id="{ED0C9077-4038-8640-8755-EADEDA023A9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30413" y="5399261"/>
            <a:ext cx="3306619" cy="1239982"/>
          </a:xfrm>
          <a:prstGeom prst="rect">
            <a:avLst/>
          </a:prstGeom>
        </p:spPr>
      </p:pic>
      <p:sp>
        <p:nvSpPr>
          <p:cNvPr id="33" name="Body Level One…">
            <a:extLst>
              <a:ext uri="{FF2B5EF4-FFF2-40B4-BE49-F238E27FC236}">
                <a16:creationId xmlns:a16="http://schemas.microsoft.com/office/drawing/2014/main" id="{05F5C1DD-C989-5C4B-9D4B-BF6E3286D77E}"/>
              </a:ext>
            </a:extLst>
          </p:cNvPr>
          <p:cNvSpPr txBox="1">
            <a:spLocks noGrp="1"/>
          </p:cNvSpPr>
          <p:nvPr>
            <p:ph type="body" sz="quarter" idx="11" hasCustomPrompt="1"/>
          </p:nvPr>
        </p:nvSpPr>
        <p:spPr>
          <a:xfrm>
            <a:off x="4662776" y="2358371"/>
            <a:ext cx="7010401" cy="1060109"/>
          </a:xfrm>
          <a:prstGeom prst="rect">
            <a:avLst/>
          </a:prstGeom>
        </p:spPr>
        <p:txBody>
          <a:bodyPr>
            <a:normAutofit/>
          </a:bodyPr>
          <a:lstStyle>
            <a:lvl1pPr marL="0" indent="0" algn="ctr">
              <a:spcBef>
                <a:spcPts val="800"/>
              </a:spcBef>
              <a:buSzTx/>
              <a:buFontTx/>
              <a:buNone/>
              <a:defRPr sz="2400">
                <a:solidFill>
                  <a:srgbClr val="FFFFFF"/>
                </a:solidFill>
              </a:defRPr>
            </a:lvl1pPr>
            <a:lvl2pPr marL="0" indent="457200" algn="ctr">
              <a:spcBef>
                <a:spcPts val="800"/>
              </a:spcBef>
              <a:buSzTx/>
              <a:buFontTx/>
              <a:buNone/>
              <a:defRPr sz="3600">
                <a:solidFill>
                  <a:srgbClr val="FFFFFF"/>
                </a:solidFill>
              </a:defRPr>
            </a:lvl2pPr>
            <a:lvl3pPr marL="0" indent="914400" algn="ctr">
              <a:spcBef>
                <a:spcPts val="800"/>
              </a:spcBef>
              <a:buSzTx/>
              <a:buFontTx/>
              <a:buNone/>
              <a:defRPr sz="3600">
                <a:solidFill>
                  <a:srgbClr val="FFFFFF"/>
                </a:solidFill>
              </a:defRPr>
            </a:lvl3pPr>
            <a:lvl4pPr marL="0" indent="1371600" algn="ctr">
              <a:spcBef>
                <a:spcPts val="800"/>
              </a:spcBef>
              <a:buSzTx/>
              <a:buFontTx/>
              <a:buNone/>
              <a:defRPr sz="3600">
                <a:solidFill>
                  <a:srgbClr val="FFFFFF"/>
                </a:solidFill>
              </a:defRPr>
            </a:lvl4pPr>
            <a:lvl5pPr marL="0" indent="1828800" algn="ctr">
              <a:spcBef>
                <a:spcPts val="800"/>
              </a:spcBef>
              <a:buSzTx/>
              <a:buFontTx/>
              <a:buNone/>
              <a:defRPr sz="3600">
                <a:solidFill>
                  <a:srgbClr val="FFFFFF"/>
                </a:solidFill>
              </a:defRPr>
            </a:lvl5pPr>
          </a:lstStyle>
          <a:p>
            <a:r>
              <a:rPr lang="en-US" dirty="0"/>
              <a:t>Presenter and Role</a:t>
            </a:r>
          </a:p>
        </p:txBody>
      </p:sp>
    </p:spTree>
    <p:extLst>
      <p:ext uri="{BB962C8B-B14F-4D97-AF65-F5344CB8AC3E}">
        <p14:creationId xmlns:p14="http://schemas.microsoft.com/office/powerpoint/2010/main" val="1114469047"/>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Footer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19D94-A1B4-724E-878B-F194C6A0F424}"/>
              </a:ext>
            </a:extLst>
          </p:cNvPr>
          <p:cNvSpPr>
            <a:spLocks noGrp="1"/>
          </p:cNvSpPr>
          <p:nvPr>
            <p:ph type="title" hasCustomPrompt="1"/>
          </p:nvPr>
        </p:nvSpPr>
        <p:spPr/>
        <p:txBody>
          <a:bodyPr/>
          <a:lstStyle/>
          <a:p>
            <a:r>
              <a:rPr lang="en-US" dirty="0"/>
              <a:t>Title Text</a:t>
            </a:r>
          </a:p>
        </p:txBody>
      </p:sp>
      <p:sp>
        <p:nvSpPr>
          <p:cNvPr id="3" name="Slide Number Placeholder 2">
            <a:extLst>
              <a:ext uri="{FF2B5EF4-FFF2-40B4-BE49-F238E27FC236}">
                <a16:creationId xmlns:a16="http://schemas.microsoft.com/office/drawing/2014/main" id="{8C392945-103B-5646-93C7-54CEF4FAED1F}"/>
              </a:ext>
            </a:extLst>
          </p:cNvPr>
          <p:cNvSpPr>
            <a:spLocks noGrp="1"/>
          </p:cNvSpPr>
          <p:nvPr>
            <p:ph type="sldNum" sz="quarter" idx="10"/>
          </p:nvPr>
        </p:nvSpPr>
        <p:spPr/>
        <p:txBody>
          <a:bodyPr/>
          <a:lstStyle/>
          <a:p>
            <a:fld id="{86CB4B4D-7CA3-9044-876B-883B54F8677D}"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78355629"/>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D0CF5-8EF7-AF40-AC8E-F7AA6B838131}"/>
              </a:ext>
            </a:extLst>
          </p:cNvPr>
          <p:cNvSpPr>
            <a:spLocks noGrp="1"/>
          </p:cNvSpPr>
          <p:nvPr>
            <p:ph type="title" hasCustomPrompt="1"/>
          </p:nvPr>
        </p:nvSpPr>
        <p:spPr/>
        <p:txBody>
          <a:bodyPr/>
          <a:lstStyle>
            <a:lvl1pPr>
              <a:defRPr/>
            </a:lvl1pPr>
          </a:lstStyle>
          <a:p>
            <a:r>
              <a:rPr lang="en-US" dirty="0"/>
              <a:t>Title Text</a:t>
            </a:r>
          </a:p>
        </p:txBody>
      </p:sp>
      <p:sp>
        <p:nvSpPr>
          <p:cNvPr id="3" name="Slide Number Placeholder 2">
            <a:extLst>
              <a:ext uri="{FF2B5EF4-FFF2-40B4-BE49-F238E27FC236}">
                <a16:creationId xmlns:a16="http://schemas.microsoft.com/office/drawing/2014/main" id="{46F4B519-22F9-174C-874B-2F9DB9551981}"/>
              </a:ext>
            </a:extLst>
          </p:cNvPr>
          <p:cNvSpPr>
            <a:spLocks noGrp="1"/>
          </p:cNvSpPr>
          <p:nvPr>
            <p:ph type="sldNum" sz="quarter" idx="10"/>
          </p:nvPr>
        </p:nvSpPr>
        <p:spPr/>
        <p:txBody>
          <a:bodyPr/>
          <a:lstStyle/>
          <a:p>
            <a:fld id="{86CB4B4D-7CA3-9044-876B-883B54F8677D}" type="slidenum">
              <a:rPr lang="en-US" smtClean="0">
                <a:solidFill>
                  <a:srgbClr val="000000"/>
                </a:solidFill>
              </a:rPr>
              <a:pPr/>
              <a:t>‹#›</a:t>
            </a:fld>
            <a:endParaRPr lang="en-US">
              <a:solidFill>
                <a:srgbClr val="000000"/>
              </a:solidFill>
            </a:endParaRPr>
          </a:p>
        </p:txBody>
      </p:sp>
      <p:sp>
        <p:nvSpPr>
          <p:cNvPr id="5" name="Text Placeholder 4">
            <a:extLst>
              <a:ext uri="{FF2B5EF4-FFF2-40B4-BE49-F238E27FC236}">
                <a16:creationId xmlns:a16="http://schemas.microsoft.com/office/drawing/2014/main" id="{E61EF47B-C83B-514C-B546-A48368B614E3}"/>
              </a:ext>
            </a:extLst>
          </p:cNvPr>
          <p:cNvSpPr>
            <a:spLocks noGrp="1"/>
          </p:cNvSpPr>
          <p:nvPr>
            <p:ph type="body" sz="quarter" idx="11"/>
          </p:nvPr>
        </p:nvSpPr>
        <p:spPr>
          <a:xfrm>
            <a:off x="398490" y="1590537"/>
            <a:ext cx="5419217" cy="461148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7F500AE1-E269-9E40-AE78-770FD6D93C21}"/>
              </a:ext>
            </a:extLst>
          </p:cNvPr>
          <p:cNvSpPr>
            <a:spLocks noGrp="1"/>
          </p:cNvSpPr>
          <p:nvPr>
            <p:ph type="body" sz="quarter" idx="12"/>
          </p:nvPr>
        </p:nvSpPr>
        <p:spPr>
          <a:xfrm>
            <a:off x="6366385" y="1590537"/>
            <a:ext cx="5419217" cy="46114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1411177"/>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D0CF5-8EF7-AF40-AC8E-F7AA6B838131}"/>
              </a:ext>
            </a:extLst>
          </p:cNvPr>
          <p:cNvSpPr>
            <a:spLocks noGrp="1"/>
          </p:cNvSpPr>
          <p:nvPr>
            <p:ph type="title" hasCustomPrompt="1"/>
          </p:nvPr>
        </p:nvSpPr>
        <p:spPr/>
        <p:txBody>
          <a:bodyPr/>
          <a:lstStyle/>
          <a:p>
            <a:r>
              <a:rPr lang="en-US" dirty="0"/>
              <a:t>Title Text</a:t>
            </a:r>
          </a:p>
        </p:txBody>
      </p:sp>
      <p:sp>
        <p:nvSpPr>
          <p:cNvPr id="3" name="Slide Number Placeholder 2">
            <a:extLst>
              <a:ext uri="{FF2B5EF4-FFF2-40B4-BE49-F238E27FC236}">
                <a16:creationId xmlns:a16="http://schemas.microsoft.com/office/drawing/2014/main" id="{46F4B519-22F9-174C-874B-2F9DB9551981}"/>
              </a:ext>
            </a:extLst>
          </p:cNvPr>
          <p:cNvSpPr>
            <a:spLocks noGrp="1"/>
          </p:cNvSpPr>
          <p:nvPr>
            <p:ph type="sldNum" sz="quarter" idx="10"/>
          </p:nvPr>
        </p:nvSpPr>
        <p:spPr/>
        <p:txBody>
          <a:bodyPr/>
          <a:lstStyle/>
          <a:p>
            <a:fld id="{86CB4B4D-7CA3-9044-876B-883B54F8677D}" type="slidenum">
              <a:rPr lang="en-US" smtClean="0">
                <a:solidFill>
                  <a:srgbClr val="000000"/>
                </a:solidFill>
              </a:rPr>
              <a:pPr/>
              <a:t>‹#›</a:t>
            </a:fld>
            <a:endParaRPr lang="en-US">
              <a:solidFill>
                <a:srgbClr val="000000"/>
              </a:solidFill>
            </a:endParaRPr>
          </a:p>
        </p:txBody>
      </p:sp>
      <p:sp>
        <p:nvSpPr>
          <p:cNvPr id="5" name="Text Placeholder 4">
            <a:extLst>
              <a:ext uri="{FF2B5EF4-FFF2-40B4-BE49-F238E27FC236}">
                <a16:creationId xmlns:a16="http://schemas.microsoft.com/office/drawing/2014/main" id="{E61EF47B-C83B-514C-B546-A48368B614E3}"/>
              </a:ext>
            </a:extLst>
          </p:cNvPr>
          <p:cNvSpPr>
            <a:spLocks noGrp="1"/>
          </p:cNvSpPr>
          <p:nvPr>
            <p:ph type="body" sz="quarter" idx="11"/>
          </p:nvPr>
        </p:nvSpPr>
        <p:spPr>
          <a:xfrm>
            <a:off x="398490" y="2146852"/>
            <a:ext cx="5419217" cy="405516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7F500AE1-E269-9E40-AE78-770FD6D93C21}"/>
              </a:ext>
            </a:extLst>
          </p:cNvPr>
          <p:cNvSpPr>
            <a:spLocks noGrp="1"/>
          </p:cNvSpPr>
          <p:nvPr>
            <p:ph type="body" sz="quarter" idx="12"/>
          </p:nvPr>
        </p:nvSpPr>
        <p:spPr>
          <a:xfrm>
            <a:off x="6366385" y="2146852"/>
            <a:ext cx="5419217" cy="40551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Body Level One…">
            <a:extLst>
              <a:ext uri="{FF2B5EF4-FFF2-40B4-BE49-F238E27FC236}">
                <a16:creationId xmlns:a16="http://schemas.microsoft.com/office/drawing/2014/main" id="{6CC98103-1CE0-AA42-8770-F4F5F27A55B9}"/>
              </a:ext>
            </a:extLst>
          </p:cNvPr>
          <p:cNvSpPr txBox="1">
            <a:spLocks noGrp="1"/>
          </p:cNvSpPr>
          <p:nvPr>
            <p:ph type="body" sz="quarter" idx="1" hasCustomPrompt="1"/>
          </p:nvPr>
        </p:nvSpPr>
        <p:spPr>
          <a:xfrm>
            <a:off x="398490" y="1431074"/>
            <a:ext cx="5419217" cy="562463"/>
          </a:xfrm>
          <a:prstGeom prst="rect">
            <a:avLst/>
          </a:prstGeom>
        </p:spPr>
        <p:txBody>
          <a:bodyPr anchor="ctr">
            <a:normAutofit/>
          </a:bodyPr>
          <a:lstStyle>
            <a:lvl1pPr marL="0" indent="0" algn="ctr">
              <a:spcBef>
                <a:spcPts val="800"/>
              </a:spcBef>
              <a:buSzTx/>
              <a:buFontTx/>
              <a:buNone/>
              <a:defRPr sz="2400" b="1">
                <a:solidFill>
                  <a:schemeClr val="tx1"/>
                </a:solidFill>
              </a:defRPr>
            </a:lvl1pPr>
            <a:lvl2pPr marL="0" indent="457200" algn="ctr">
              <a:spcBef>
                <a:spcPts val="800"/>
              </a:spcBef>
              <a:buSzTx/>
              <a:buFontTx/>
              <a:buNone/>
              <a:defRPr sz="3600">
                <a:solidFill>
                  <a:srgbClr val="FFFFFF"/>
                </a:solidFill>
              </a:defRPr>
            </a:lvl2pPr>
            <a:lvl3pPr marL="0" indent="914400" algn="ctr">
              <a:spcBef>
                <a:spcPts val="800"/>
              </a:spcBef>
              <a:buSzTx/>
              <a:buFontTx/>
              <a:buNone/>
              <a:defRPr sz="3600">
                <a:solidFill>
                  <a:srgbClr val="FFFFFF"/>
                </a:solidFill>
              </a:defRPr>
            </a:lvl3pPr>
            <a:lvl4pPr marL="0" indent="1371600" algn="ctr">
              <a:spcBef>
                <a:spcPts val="800"/>
              </a:spcBef>
              <a:buSzTx/>
              <a:buFontTx/>
              <a:buNone/>
              <a:defRPr sz="3600">
                <a:solidFill>
                  <a:srgbClr val="FFFFFF"/>
                </a:solidFill>
              </a:defRPr>
            </a:lvl4pPr>
            <a:lvl5pPr marL="0" indent="1828800" algn="ctr">
              <a:spcBef>
                <a:spcPts val="800"/>
              </a:spcBef>
              <a:buSzTx/>
              <a:buFontTx/>
              <a:buNone/>
              <a:defRPr sz="3600">
                <a:solidFill>
                  <a:srgbClr val="FFFFFF"/>
                </a:solidFill>
              </a:defRPr>
            </a:lvl5pPr>
          </a:lstStyle>
          <a:p>
            <a:r>
              <a:rPr lang="en-US" dirty="0"/>
              <a:t>Column Heading</a:t>
            </a:r>
          </a:p>
        </p:txBody>
      </p:sp>
      <p:sp>
        <p:nvSpPr>
          <p:cNvPr id="8" name="Body Level One…">
            <a:extLst>
              <a:ext uri="{FF2B5EF4-FFF2-40B4-BE49-F238E27FC236}">
                <a16:creationId xmlns:a16="http://schemas.microsoft.com/office/drawing/2014/main" id="{4D673C83-1039-0844-89C6-5C43CF8E9E6E}"/>
              </a:ext>
            </a:extLst>
          </p:cNvPr>
          <p:cNvSpPr txBox="1">
            <a:spLocks noGrp="1"/>
          </p:cNvSpPr>
          <p:nvPr>
            <p:ph type="body" sz="quarter" idx="13" hasCustomPrompt="1"/>
          </p:nvPr>
        </p:nvSpPr>
        <p:spPr>
          <a:xfrm>
            <a:off x="6366385" y="1431073"/>
            <a:ext cx="5419217" cy="562463"/>
          </a:xfrm>
          <a:prstGeom prst="rect">
            <a:avLst/>
          </a:prstGeom>
        </p:spPr>
        <p:txBody>
          <a:bodyPr anchor="ctr">
            <a:normAutofit/>
          </a:bodyPr>
          <a:lstStyle>
            <a:lvl1pPr marL="0" indent="0" algn="ctr">
              <a:spcBef>
                <a:spcPts val="800"/>
              </a:spcBef>
              <a:buSzTx/>
              <a:buFontTx/>
              <a:buNone/>
              <a:defRPr sz="2400" b="1">
                <a:solidFill>
                  <a:schemeClr val="tx1"/>
                </a:solidFill>
              </a:defRPr>
            </a:lvl1pPr>
            <a:lvl2pPr marL="0" indent="457200" algn="ctr">
              <a:spcBef>
                <a:spcPts val="800"/>
              </a:spcBef>
              <a:buSzTx/>
              <a:buFontTx/>
              <a:buNone/>
              <a:defRPr sz="3600">
                <a:solidFill>
                  <a:srgbClr val="FFFFFF"/>
                </a:solidFill>
              </a:defRPr>
            </a:lvl2pPr>
            <a:lvl3pPr marL="0" indent="914400" algn="ctr">
              <a:spcBef>
                <a:spcPts val="800"/>
              </a:spcBef>
              <a:buSzTx/>
              <a:buFontTx/>
              <a:buNone/>
              <a:defRPr sz="3600">
                <a:solidFill>
                  <a:srgbClr val="FFFFFF"/>
                </a:solidFill>
              </a:defRPr>
            </a:lvl3pPr>
            <a:lvl4pPr marL="0" indent="1371600" algn="ctr">
              <a:spcBef>
                <a:spcPts val="800"/>
              </a:spcBef>
              <a:buSzTx/>
              <a:buFontTx/>
              <a:buNone/>
              <a:defRPr sz="3600">
                <a:solidFill>
                  <a:srgbClr val="FFFFFF"/>
                </a:solidFill>
              </a:defRPr>
            </a:lvl4pPr>
            <a:lvl5pPr marL="0" indent="1828800" algn="ctr">
              <a:spcBef>
                <a:spcPts val="800"/>
              </a:spcBef>
              <a:buSzTx/>
              <a:buFontTx/>
              <a:buNone/>
              <a:defRPr sz="3600">
                <a:solidFill>
                  <a:srgbClr val="FFFFFF"/>
                </a:solidFill>
              </a:defRPr>
            </a:lvl5pPr>
          </a:lstStyle>
          <a:p>
            <a:r>
              <a:rPr lang="en-US" dirty="0"/>
              <a:t>Column Heading</a:t>
            </a:r>
          </a:p>
        </p:txBody>
      </p:sp>
    </p:spTree>
    <p:extLst>
      <p:ext uri="{BB962C8B-B14F-4D97-AF65-F5344CB8AC3E}">
        <p14:creationId xmlns:p14="http://schemas.microsoft.com/office/powerpoint/2010/main" val="3811235942"/>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8"/>
            <a:ext cx="2743200" cy="365125"/>
          </a:xfrm>
          <a:prstGeom prst="rect">
            <a:avLst/>
          </a:prstGeom>
        </p:spPr>
        <p:txBody>
          <a:bodyPr/>
          <a:lstStyle/>
          <a:p>
            <a:pPr hangingPunct="0"/>
            <a:fld id="{A67CCDF1-3F22-4D2A-9775-50D672DA7B96}" type="datetimeFigureOut">
              <a:rPr lang="en-US" kern="0">
                <a:solidFill>
                  <a:srgbClr val="000000"/>
                </a:solidFill>
                <a:sym typeface="Calibri"/>
              </a:rPr>
              <a:pPr hangingPunct="0"/>
              <a:t>5/16/2021</a:t>
            </a:fld>
            <a:endParaRPr lang="en-US" kern="0">
              <a:solidFill>
                <a:srgbClr val="000000"/>
              </a:solidFill>
              <a:sym typeface="Calibri"/>
            </a:endParaRPr>
          </a:p>
        </p:txBody>
      </p:sp>
      <p:sp>
        <p:nvSpPr>
          <p:cNvPr id="5" name="Footer Placeholder 4"/>
          <p:cNvSpPr>
            <a:spLocks noGrp="1"/>
          </p:cNvSpPr>
          <p:nvPr>
            <p:ph type="ftr" sz="quarter" idx="11"/>
          </p:nvPr>
        </p:nvSpPr>
        <p:spPr>
          <a:xfrm>
            <a:off x="4038600" y="6356358"/>
            <a:ext cx="4114800" cy="365125"/>
          </a:xfrm>
          <a:prstGeom prst="rect">
            <a:avLst/>
          </a:prstGeom>
        </p:spPr>
        <p:txBody>
          <a:bodyPr/>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p:txBody>
          <a:bodyPr/>
          <a:lstStyle/>
          <a:p>
            <a:fld id="{FC303C6E-FD8B-4BBE-B42F-37C811A5E30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22229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609600" y="6248400"/>
            <a:ext cx="2844800" cy="457200"/>
          </a:xfrm>
          <a:prstGeom prst="rect">
            <a:avLst/>
          </a:prstGeom>
          <a:ln/>
        </p:spPr>
        <p:txBody>
          <a:bodyPr/>
          <a:lstStyle>
            <a:lvl1pPr>
              <a:defRPr/>
            </a:lvl1pPr>
          </a:lstStyle>
          <a:p>
            <a:pPr>
              <a:defRPr/>
            </a:pPr>
            <a:endParaRPr lang="en-US" altLang="en-US">
              <a:solidFill>
                <a:srgbClr val="FFFFFF"/>
              </a:solidFill>
            </a:endParaRPr>
          </a:p>
        </p:txBody>
      </p:sp>
      <p:sp>
        <p:nvSpPr>
          <p:cNvPr id="3" name="Rectangle 8"/>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ltLang="en-US">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9D466550-929E-4B49-9A2E-7C43C1D7758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98076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10.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96.xml"/><Relationship Id="rId7" Type="http://schemas.openxmlformats.org/officeDocument/2006/relationships/theme" Target="../theme/theme11.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5" Type="http://schemas.openxmlformats.org/officeDocument/2006/relationships/slideLayout" Target="../slideLayouts/slideLayout98.xml"/><Relationship Id="rId4" Type="http://schemas.openxmlformats.org/officeDocument/2006/relationships/slideLayout" Target="../slideLayouts/slideLayout97.xml"/><Relationship Id="rId9"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10" Type="http://schemas.openxmlformats.org/officeDocument/2006/relationships/image" Target="../media/image2.png"/><Relationship Id="rId4" Type="http://schemas.openxmlformats.org/officeDocument/2006/relationships/slideLayout" Target="../slideLayouts/slideLayout103.xml"/><Relationship Id="rId9"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2.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1.xml"/><Relationship Id="rId7" Type="http://schemas.openxmlformats.org/officeDocument/2006/relationships/image" Target="../media/image1.jpe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5.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79.xml"/><Relationship Id="rId7" Type="http://schemas.openxmlformats.org/officeDocument/2006/relationships/theme" Target="../theme/theme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568E2-A965-4DAE-9971-6EB834779DB1}" type="datetimeFigureOut">
              <a:rPr lang="en-US" smtClean="0"/>
              <a:t>5/16/2021</a:t>
            </a:fld>
            <a:endParaRPr lang="en-US"/>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4B908-64EA-4CFE-973B-996FFFBD2764}" type="slidenum">
              <a:rPr lang="en-US" smtClean="0"/>
              <a:t>‹#›</a:t>
            </a:fld>
            <a:endParaRPr lang="en-US"/>
          </a:p>
        </p:txBody>
      </p:sp>
    </p:spTree>
    <p:extLst>
      <p:ext uri="{BB962C8B-B14F-4D97-AF65-F5344CB8AC3E}">
        <p14:creationId xmlns:p14="http://schemas.microsoft.com/office/powerpoint/2010/main" val="4256800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defRPr>
            </a:lvl1pPr>
          </a:lstStyle>
          <a:p>
            <a:pPr hangingPunct="1">
              <a:defRPr/>
            </a:pPr>
            <a:fld id="{BA7C5573-406D-42D2-8BE6-318DBB15BF12}" type="datetimeFigureOut">
              <a:rPr lang="en-US" kern="1200">
                <a:cs typeface="Arial" charset="0"/>
              </a:rPr>
              <a:pPr hangingPunct="1">
                <a:defRPr/>
              </a:pPr>
              <a:t>5/16/2021</a:t>
            </a:fld>
            <a:endParaRPr lang="en-US" kern="1200">
              <a:cs typeface="Arial"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defRPr>
            </a:lvl1pPr>
          </a:lstStyle>
          <a:p>
            <a:pPr hangingPunct="1">
              <a:defRPr/>
            </a:pPr>
            <a:endParaRPr lang="en-US" kern="1200">
              <a:cs typeface="Arial"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defRPr>
            </a:lvl1pPr>
          </a:lstStyle>
          <a:p>
            <a:pPr hangingPunct="1">
              <a:defRPr/>
            </a:pPr>
            <a:fld id="{0DA0F0D0-5A29-4A76-9BA6-FB887DFC3C45}" type="slidenum">
              <a:rPr lang="en-US" kern="1200">
                <a:cs typeface="Arial" charset="0"/>
              </a:rPr>
              <a:pPr hangingPunct="1">
                <a:defRPr/>
              </a:pPr>
              <a:t>‹#›</a:t>
            </a:fld>
            <a:endParaRPr lang="en-US" kern="1200">
              <a:cs typeface="Arial" charset="0"/>
            </a:endParaRPr>
          </a:p>
        </p:txBody>
      </p:sp>
    </p:spTree>
    <p:extLst>
      <p:ext uri="{BB962C8B-B14F-4D97-AF65-F5344CB8AC3E}">
        <p14:creationId xmlns:p14="http://schemas.microsoft.com/office/powerpoint/2010/main" val="2653947978"/>
      </p:ext>
    </p:extLst>
  </p:cSld>
  <p:clrMap bg1="dk1" tx1="lt1" bg2="dk2" tx2="lt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11888077" y="6550228"/>
            <a:ext cx="303927" cy="307777"/>
          </a:xfrm>
          <a:prstGeom prst="rect">
            <a:avLst/>
          </a:prstGeom>
          <a:ln w="12700">
            <a:miter lim="400000"/>
          </a:ln>
        </p:spPr>
        <p:txBody>
          <a:bodyPr wrap="none" lIns="45719" rIns="45719">
            <a:spAutoFit/>
          </a:bodyPr>
          <a:lstStyle>
            <a:lvl1pPr algn="r">
              <a:defRPr sz="1400"/>
            </a:lvl1pPr>
          </a:lstStyle>
          <a:p>
            <a:pPr hangingPunct="0"/>
            <a:fld id="{86CB4B4D-7CA3-9044-876B-883B54F8677D}" type="slidenum">
              <a:rPr kern="0">
                <a:solidFill>
                  <a:srgbClr val="000000"/>
                </a:solidFill>
                <a:sym typeface="Calibri"/>
              </a:rPr>
              <a:pPr hangingPunct="0"/>
              <a:t>‹#›</a:t>
            </a:fld>
            <a:endParaRPr kern="0">
              <a:solidFill>
                <a:srgbClr val="000000"/>
              </a:solidFill>
              <a:sym typeface="Calibri"/>
            </a:endParaRPr>
          </a:p>
        </p:txBody>
      </p:sp>
      <p:pic>
        <p:nvPicPr>
          <p:cNvPr id="5" name="Picture 6" descr="Picture 6"/>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0" y="-513"/>
            <a:ext cx="12192000" cy="5010442"/>
          </a:xfrm>
          <a:prstGeom prst="rect">
            <a:avLst/>
          </a:prstGeom>
          <a:ln w="12700">
            <a:miter lim="400000"/>
          </a:ln>
        </p:spPr>
      </p:pic>
      <p:sp>
        <p:nvSpPr>
          <p:cNvPr id="6" name="Body Level One…"/>
          <p:cNvSpPr txBox="1">
            <a:spLocks noGrp="1"/>
          </p:cNvSpPr>
          <p:nvPr>
            <p:ph type="body" idx="1"/>
          </p:nvPr>
        </p:nvSpPr>
        <p:spPr>
          <a:xfrm>
            <a:off x="406400" y="1063824"/>
            <a:ext cx="11480800" cy="541317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7" name="Title Text"/>
          <p:cNvSpPr txBox="1">
            <a:spLocks noGrp="1"/>
          </p:cNvSpPr>
          <p:nvPr>
            <p:ph type="title"/>
          </p:nvPr>
        </p:nvSpPr>
        <p:spPr>
          <a:xfrm>
            <a:off x="1422400" y="0"/>
            <a:ext cx="10769600" cy="759854"/>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pic>
        <p:nvPicPr>
          <p:cNvPr id="8" name="Picture 14" descr="Picture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 y="1"/>
            <a:ext cx="992263" cy="990600"/>
          </a:xfrm>
          <a:prstGeom prst="rect">
            <a:avLst/>
          </a:prstGeom>
          <a:ln w="12700">
            <a:miter lim="400000"/>
          </a:ln>
        </p:spPr>
      </p:pic>
      <p:sp>
        <p:nvSpPr>
          <p:cNvPr id="9" name="TextBox 8"/>
          <p:cNvSpPr txBox="1"/>
          <p:nvPr/>
        </p:nvSpPr>
        <p:spPr>
          <a:xfrm>
            <a:off x="11277600" y="6550229"/>
            <a:ext cx="914400" cy="307777"/>
          </a:xfrm>
          <a:prstGeom prst="rect">
            <a:avLst/>
          </a:prstGeom>
          <a:ln w="12700">
            <a:miter lim="400000"/>
          </a:ln>
        </p:spPr>
        <p:txBody>
          <a:bodyPr lIns="45719" rIns="45719">
            <a:spAutoFit/>
          </a:bodyPr>
          <a:lstStyle/>
          <a:p>
            <a:pPr algn="r" hangingPunct="0">
              <a:defRPr sz="1400"/>
            </a:pPr>
            <a:endParaRPr sz="1400" kern="0">
              <a:solidFill>
                <a:srgbClr val="000000"/>
              </a:solidFill>
              <a:sym typeface="Calibri"/>
            </a:endParaRPr>
          </a:p>
        </p:txBody>
      </p:sp>
      <p:sp>
        <p:nvSpPr>
          <p:cNvPr id="10" name="TextBox 11"/>
          <p:cNvSpPr txBox="1"/>
          <p:nvPr/>
        </p:nvSpPr>
        <p:spPr>
          <a:xfrm>
            <a:off x="0" y="6550229"/>
            <a:ext cx="3962400" cy="30777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lvl1pPr>
          </a:lstStyle>
          <a:p>
            <a:pPr hangingPunct="0"/>
            <a:r>
              <a:rPr kern="0" dirty="0">
                <a:solidFill>
                  <a:srgbClr val="000000"/>
                </a:solidFill>
                <a:sym typeface="Calibri"/>
              </a:rPr>
              <a:t>Presentation Title</a:t>
            </a:r>
            <a:r>
              <a:rPr lang="en-US" kern="0" dirty="0">
                <a:solidFill>
                  <a:srgbClr val="000000"/>
                </a:solidFill>
                <a:sym typeface="Calibri"/>
              </a:rPr>
              <a:t>: Presenter</a:t>
            </a:r>
            <a:endParaRPr kern="0" dirty="0">
              <a:solidFill>
                <a:srgbClr val="000000"/>
              </a:solidFill>
              <a:sym typeface="Calibri"/>
            </a:endParaRPr>
          </a:p>
        </p:txBody>
      </p:sp>
      <p:sp>
        <p:nvSpPr>
          <p:cNvPr id="11" name="TextBox 18">
            <a:extLst>
              <a:ext uri="{FF2B5EF4-FFF2-40B4-BE49-F238E27FC236}">
                <a16:creationId xmlns:a16="http://schemas.microsoft.com/office/drawing/2014/main" id="{0ACE991F-5EA8-E542-A567-B9F1C091E87A}"/>
              </a:ext>
            </a:extLst>
          </p:cNvPr>
          <p:cNvSpPr txBox="1"/>
          <p:nvPr userDrawn="1"/>
        </p:nvSpPr>
        <p:spPr>
          <a:xfrm>
            <a:off x="3666185" y="6541396"/>
            <a:ext cx="5181600" cy="3073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1400" i="1"/>
            </a:lvl1pPr>
          </a:lstStyle>
          <a:p>
            <a:pPr hangingPunct="0"/>
            <a:r>
              <a:rPr lang="en-US" kern="0" dirty="0">
                <a:solidFill>
                  <a:srgbClr val="000000"/>
                </a:solidFill>
                <a:sym typeface="Calibri"/>
              </a:rPr>
              <a:t>Use/Disclaimer Statement if applicable</a:t>
            </a:r>
            <a:endParaRPr kern="0" dirty="0">
              <a:solidFill>
                <a:srgbClr val="000000"/>
              </a:solidFill>
              <a:sym typeface="Calibri"/>
            </a:endParaRPr>
          </a:p>
        </p:txBody>
      </p:sp>
    </p:spTree>
    <p:extLst>
      <p:ext uri="{BB962C8B-B14F-4D97-AF65-F5344CB8AC3E}">
        <p14:creationId xmlns:p14="http://schemas.microsoft.com/office/powerpoint/2010/main" val="3630657431"/>
      </p:ext>
    </p:extLst>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Lst>
  <p:transition spd="med"/>
  <p:txStyles>
    <p:titleStyle>
      <a:lvl1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1pPr>
      <a:lvl2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2pPr>
      <a:lvl3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3pPr>
      <a:lvl4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4pPr>
      <a:lvl5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5pPr>
      <a:lvl6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6pPr>
      <a:lvl7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7pPr>
      <a:lvl8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8pPr>
      <a:lvl9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9pPr>
    </p:titleStyle>
    <p:bodyStyle>
      <a:lvl1pPr marL="342900" marR="0" indent="-3429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90575" marR="0" indent="-333375"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286000" marR="0" indent="-4572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060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632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20440" marR="0" indent="-32004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3977640" marR="0" indent="-32004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11888077" y="6550230"/>
            <a:ext cx="303927" cy="307777"/>
          </a:xfrm>
          <a:prstGeom prst="rect">
            <a:avLst/>
          </a:prstGeom>
          <a:ln w="12700">
            <a:miter lim="400000"/>
          </a:ln>
        </p:spPr>
        <p:txBody>
          <a:bodyPr wrap="none" lIns="45719" rIns="45719">
            <a:spAutoFit/>
          </a:bodyPr>
          <a:lstStyle>
            <a:lvl1pPr algn="r">
              <a:defRPr sz="1400"/>
            </a:lvl1pPr>
          </a:lstStyle>
          <a:p>
            <a:pPr hangingPunct="0"/>
            <a:fld id="{86CB4B4D-7CA3-9044-876B-883B54F8677D}" type="slidenum">
              <a:rPr kern="0">
                <a:solidFill>
                  <a:srgbClr val="000000"/>
                </a:solidFill>
                <a:sym typeface="Calibri"/>
              </a:rPr>
              <a:pPr hangingPunct="0"/>
              <a:t>‹#›</a:t>
            </a:fld>
            <a:endParaRPr kern="0">
              <a:solidFill>
                <a:srgbClr val="000000"/>
              </a:solidFill>
              <a:sym typeface="Calibri"/>
            </a:endParaRPr>
          </a:p>
        </p:txBody>
      </p:sp>
      <p:pic>
        <p:nvPicPr>
          <p:cNvPr id="5" name="Picture 6" descr="Picture 6"/>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0" y="-513"/>
            <a:ext cx="12192000" cy="5010442"/>
          </a:xfrm>
          <a:prstGeom prst="rect">
            <a:avLst/>
          </a:prstGeom>
          <a:ln w="12700">
            <a:miter lim="400000"/>
          </a:ln>
        </p:spPr>
      </p:pic>
      <p:sp>
        <p:nvSpPr>
          <p:cNvPr id="6" name="Body Level One…"/>
          <p:cNvSpPr txBox="1">
            <a:spLocks noGrp="1"/>
          </p:cNvSpPr>
          <p:nvPr>
            <p:ph type="body" idx="1"/>
          </p:nvPr>
        </p:nvSpPr>
        <p:spPr>
          <a:xfrm>
            <a:off x="406400" y="1063824"/>
            <a:ext cx="11480800" cy="541317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7" name="Title Text"/>
          <p:cNvSpPr txBox="1">
            <a:spLocks noGrp="1"/>
          </p:cNvSpPr>
          <p:nvPr>
            <p:ph type="title"/>
          </p:nvPr>
        </p:nvSpPr>
        <p:spPr>
          <a:xfrm>
            <a:off x="1422400" y="0"/>
            <a:ext cx="10769600" cy="759854"/>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pic>
        <p:nvPicPr>
          <p:cNvPr id="8" name="Picture 14" descr="Picture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 y="1"/>
            <a:ext cx="992263" cy="990600"/>
          </a:xfrm>
          <a:prstGeom prst="rect">
            <a:avLst/>
          </a:prstGeom>
          <a:ln w="12700">
            <a:miter lim="400000"/>
          </a:ln>
        </p:spPr>
      </p:pic>
      <p:sp>
        <p:nvSpPr>
          <p:cNvPr id="9" name="TextBox 8"/>
          <p:cNvSpPr txBox="1"/>
          <p:nvPr/>
        </p:nvSpPr>
        <p:spPr>
          <a:xfrm>
            <a:off x="11277600" y="6550231"/>
            <a:ext cx="914400" cy="307777"/>
          </a:xfrm>
          <a:prstGeom prst="rect">
            <a:avLst/>
          </a:prstGeom>
          <a:ln w="12700">
            <a:miter lim="400000"/>
          </a:ln>
        </p:spPr>
        <p:txBody>
          <a:bodyPr lIns="45719" rIns="45719">
            <a:spAutoFit/>
          </a:bodyPr>
          <a:lstStyle/>
          <a:p>
            <a:pPr algn="r" hangingPunct="0">
              <a:defRPr sz="1400"/>
            </a:pPr>
            <a:endParaRPr sz="1400" kern="0">
              <a:solidFill>
                <a:srgbClr val="000000"/>
              </a:solidFill>
              <a:sym typeface="Calibri"/>
            </a:endParaRPr>
          </a:p>
        </p:txBody>
      </p:sp>
      <p:sp>
        <p:nvSpPr>
          <p:cNvPr id="10" name="TextBox 11"/>
          <p:cNvSpPr txBox="1"/>
          <p:nvPr/>
        </p:nvSpPr>
        <p:spPr>
          <a:xfrm>
            <a:off x="0" y="6550231"/>
            <a:ext cx="3962400" cy="30777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lvl1pPr>
          </a:lstStyle>
          <a:p>
            <a:pPr hangingPunct="0"/>
            <a:r>
              <a:rPr sz="1400" kern="0" dirty="0">
                <a:solidFill>
                  <a:srgbClr val="000000"/>
                </a:solidFill>
                <a:sym typeface="Calibri"/>
              </a:rPr>
              <a:t>Presentation Title</a:t>
            </a:r>
            <a:r>
              <a:rPr lang="en-US" sz="1400" kern="0" dirty="0">
                <a:solidFill>
                  <a:srgbClr val="000000"/>
                </a:solidFill>
                <a:sym typeface="Calibri"/>
              </a:rPr>
              <a:t>: Presenter</a:t>
            </a:r>
            <a:endParaRPr sz="1400" kern="0" dirty="0">
              <a:solidFill>
                <a:srgbClr val="000000"/>
              </a:solidFill>
              <a:sym typeface="Calibri"/>
            </a:endParaRPr>
          </a:p>
        </p:txBody>
      </p:sp>
      <p:sp>
        <p:nvSpPr>
          <p:cNvPr id="11" name="TextBox 18">
            <a:extLst>
              <a:ext uri="{FF2B5EF4-FFF2-40B4-BE49-F238E27FC236}">
                <a16:creationId xmlns:a16="http://schemas.microsoft.com/office/drawing/2014/main" id="{0ACE991F-5EA8-E542-A567-B9F1C091E87A}"/>
              </a:ext>
            </a:extLst>
          </p:cNvPr>
          <p:cNvSpPr txBox="1"/>
          <p:nvPr userDrawn="1"/>
        </p:nvSpPr>
        <p:spPr>
          <a:xfrm>
            <a:off x="3666185" y="6541398"/>
            <a:ext cx="5181600" cy="3073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1400" i="1"/>
            </a:lvl1pPr>
          </a:lstStyle>
          <a:p>
            <a:pPr hangingPunct="0"/>
            <a:r>
              <a:rPr lang="en-US" sz="1400" kern="0" dirty="0">
                <a:solidFill>
                  <a:srgbClr val="000000"/>
                </a:solidFill>
                <a:sym typeface="Calibri"/>
              </a:rPr>
              <a:t>Use/Disclaimer Statement if applicable</a:t>
            </a:r>
            <a:endParaRPr sz="1400" kern="0" dirty="0">
              <a:solidFill>
                <a:srgbClr val="000000"/>
              </a:solidFill>
              <a:sym typeface="Calibri"/>
            </a:endParaRPr>
          </a:p>
        </p:txBody>
      </p:sp>
    </p:spTree>
    <p:extLst>
      <p:ext uri="{BB962C8B-B14F-4D97-AF65-F5344CB8AC3E}">
        <p14:creationId xmlns:p14="http://schemas.microsoft.com/office/powerpoint/2010/main" val="423227019"/>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Lst>
  <p:transition spd="med"/>
  <p:txStyles>
    <p:titleStyle>
      <a:lvl1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1pPr>
      <a:lvl2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2pPr>
      <a:lvl3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3pPr>
      <a:lvl4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4pPr>
      <a:lvl5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5pPr>
      <a:lvl6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6pPr>
      <a:lvl7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7pPr>
      <a:lvl8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8pPr>
      <a:lvl9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9pPr>
    </p:titleStyle>
    <p:bodyStyle>
      <a:lvl1pPr marL="342900" marR="0" indent="-3429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90575" marR="0" indent="-333375"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286000" marR="0" indent="-4572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060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632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20440" marR="0" indent="-32004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3977640" marR="0" indent="-32004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3E2DE-57C2-45CD-B956-F35688F21A96}" type="datetimeFigureOut">
              <a:rPr lang="en-US" smtClean="0"/>
              <a:t>5/16/2021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0DE1B-891D-4A7B-9FE8-EBE21C75B8CE}" type="slidenum">
              <a:rPr lang="en-US" smtClean="0"/>
              <a:t>‹#›</a:t>
            </a:fld>
            <a:endParaRPr lang="en-US"/>
          </a:p>
        </p:txBody>
      </p:sp>
    </p:spTree>
    <p:extLst>
      <p:ext uri="{BB962C8B-B14F-4D97-AF65-F5344CB8AC3E}">
        <p14:creationId xmlns:p14="http://schemas.microsoft.com/office/powerpoint/2010/main" val="2171262036"/>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5" y="0"/>
            <a:ext cx="9656233" cy="1981200"/>
            <a:chOff x="0" y="0"/>
            <a:chExt cx="4562" cy="1248"/>
          </a:xfrm>
        </p:grpSpPr>
        <p:sp>
          <p:nvSpPr>
            <p:cNvPr id="144387"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fontAlgn="base">
                <a:spcBef>
                  <a:spcPct val="0"/>
                </a:spcBef>
                <a:spcAft>
                  <a:spcPct val="0"/>
                </a:spcAft>
                <a:defRPr/>
              </a:pPr>
              <a:endParaRPr lang="en-US" sz="1350">
                <a:solidFill>
                  <a:srgbClr val="FFFFFF"/>
                </a:solidFill>
                <a:latin typeface="Arial" charset="0"/>
                <a:sym typeface="Calibri"/>
              </a:endParaRPr>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fontAlgn="base">
                <a:spcBef>
                  <a:spcPct val="0"/>
                </a:spcBef>
                <a:spcAft>
                  <a:spcPct val="0"/>
                </a:spcAft>
              </a:pPr>
              <a:endParaRPr lang="en-US" sz="1350">
                <a:solidFill>
                  <a:srgbClr val="FFFFFF"/>
                </a:solidFill>
                <a:latin typeface="Arial" charset="0"/>
                <a:sym typeface="Calibri"/>
              </a:endParaRPr>
            </a:p>
          </p:txBody>
        </p:sp>
      </p:grpSp>
      <p:sp>
        <p:nvSpPr>
          <p:cNvPr id="144389" name="Rectangle 5"/>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4390" name="Rectangle 6"/>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4391" name="Rectangle 7"/>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900">
                <a:effectLst>
                  <a:outerShdw blurRad="38100" dist="38100" dir="2700000" algn="tl">
                    <a:srgbClr val="000000"/>
                  </a:outerShdw>
                </a:effectLst>
                <a:latin typeface="+mn-lt"/>
              </a:defRPr>
            </a:lvl1pPr>
          </a:lstStyle>
          <a:p>
            <a:pPr fontAlgn="base">
              <a:spcBef>
                <a:spcPct val="0"/>
              </a:spcBef>
              <a:spcAft>
                <a:spcPct val="0"/>
              </a:spcAft>
              <a:defRPr/>
            </a:pPr>
            <a:endParaRPr lang="en-US" altLang="en-US">
              <a:solidFill>
                <a:srgbClr val="FFFFFF"/>
              </a:solidFill>
              <a:sym typeface="Calibri"/>
            </a:endParaRPr>
          </a:p>
        </p:txBody>
      </p:sp>
      <p:sp>
        <p:nvSpPr>
          <p:cNvPr id="144392" name="Rectangle 8"/>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900">
                <a:effectLst>
                  <a:outerShdw blurRad="38100" dist="38100" dir="2700000" algn="tl">
                    <a:srgbClr val="000000"/>
                  </a:outerShdw>
                </a:effectLst>
                <a:latin typeface="+mn-lt"/>
              </a:defRPr>
            </a:lvl1pPr>
          </a:lstStyle>
          <a:p>
            <a:pPr fontAlgn="base">
              <a:spcBef>
                <a:spcPct val="0"/>
              </a:spcBef>
              <a:spcAft>
                <a:spcPct val="0"/>
              </a:spcAft>
              <a:defRPr/>
            </a:pPr>
            <a:endParaRPr lang="en-US" altLang="en-US">
              <a:solidFill>
                <a:srgbClr val="FFFFFF"/>
              </a:solidFill>
              <a:sym typeface="Calibri"/>
            </a:endParaRPr>
          </a:p>
        </p:txBody>
      </p:sp>
      <p:sp>
        <p:nvSpPr>
          <p:cNvPr id="144393" name="Rectangle 9"/>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900">
                <a:effectLst>
                  <a:outerShdw blurRad="38100" dist="38100" dir="2700000" algn="tl">
                    <a:srgbClr val="000000"/>
                  </a:outerShdw>
                </a:effectLst>
                <a:latin typeface="+mn-lt"/>
              </a:defRPr>
            </a:lvl1pPr>
          </a:lstStyle>
          <a:p>
            <a:pPr fontAlgn="base">
              <a:spcBef>
                <a:spcPct val="0"/>
              </a:spcBef>
              <a:spcAft>
                <a:spcPct val="0"/>
              </a:spcAft>
              <a:defRPr/>
            </a:pPr>
            <a:fld id="{F84A95CE-D43D-42A5-9D45-5E3B4171C752}" type="slidenum">
              <a:rPr lang="en-US" altLang="en-US">
                <a:solidFill>
                  <a:srgbClr val="FFFFFF"/>
                </a:solidFill>
                <a:sym typeface="Calibri"/>
              </a:rPr>
              <a:pPr fontAlgn="base">
                <a:spcBef>
                  <a:spcPct val="0"/>
                </a:spcBef>
                <a:spcAft>
                  <a:spcPct val="0"/>
                </a:spcAft>
                <a:defRPr/>
              </a:pPr>
              <a:t>‹#›</a:t>
            </a:fld>
            <a:endParaRPr lang="en-US" altLang="en-US">
              <a:solidFill>
                <a:srgbClr val="FFFFFF"/>
              </a:solidFill>
              <a:sym typeface="Calibri"/>
            </a:endParaRPr>
          </a:p>
        </p:txBody>
      </p:sp>
    </p:spTree>
    <p:extLst>
      <p:ext uri="{BB962C8B-B14F-4D97-AF65-F5344CB8AC3E}">
        <p14:creationId xmlns:p14="http://schemas.microsoft.com/office/powerpoint/2010/main" val="3159643632"/>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Tahoma" pitchFamily="34" charset="0"/>
          <a:cs typeface="Arial" charset="0"/>
        </a:defRPr>
      </a:lvl5pPr>
      <a:lvl6pPr marL="342900" algn="ctr" rtl="0" fontAlgn="base">
        <a:spcBef>
          <a:spcPct val="0"/>
        </a:spcBef>
        <a:spcAft>
          <a:spcPct val="0"/>
        </a:spcAft>
        <a:defRPr sz="3300">
          <a:solidFill>
            <a:schemeClr val="tx2"/>
          </a:solidFill>
          <a:effectLst>
            <a:outerShdw blurRad="38100" dist="38100" dir="2700000" algn="tl">
              <a:srgbClr val="000000"/>
            </a:outerShdw>
          </a:effectLst>
          <a:latin typeface="Tahoma" pitchFamily="34" charset="0"/>
          <a:cs typeface="Arial" charset="0"/>
        </a:defRPr>
      </a:lvl6pPr>
      <a:lvl7pPr marL="685800" algn="ctr" rtl="0" fontAlgn="base">
        <a:spcBef>
          <a:spcPct val="0"/>
        </a:spcBef>
        <a:spcAft>
          <a:spcPct val="0"/>
        </a:spcAft>
        <a:defRPr sz="3300">
          <a:solidFill>
            <a:schemeClr val="tx2"/>
          </a:solidFill>
          <a:effectLst>
            <a:outerShdw blurRad="38100" dist="38100" dir="2700000" algn="tl">
              <a:srgbClr val="000000"/>
            </a:outerShdw>
          </a:effectLst>
          <a:latin typeface="Tahoma" pitchFamily="34" charset="0"/>
          <a:cs typeface="Arial" charset="0"/>
        </a:defRPr>
      </a:lvl7pPr>
      <a:lvl8pPr marL="1028700" algn="ctr" rtl="0" fontAlgn="base">
        <a:spcBef>
          <a:spcPct val="0"/>
        </a:spcBef>
        <a:spcAft>
          <a:spcPct val="0"/>
        </a:spcAft>
        <a:defRPr sz="3300">
          <a:solidFill>
            <a:schemeClr val="tx2"/>
          </a:solidFill>
          <a:effectLst>
            <a:outerShdw blurRad="38100" dist="38100" dir="2700000" algn="tl">
              <a:srgbClr val="000000"/>
            </a:outerShdw>
          </a:effectLst>
          <a:latin typeface="Tahoma" pitchFamily="34" charset="0"/>
          <a:cs typeface="Arial" charset="0"/>
        </a:defRPr>
      </a:lvl8pPr>
      <a:lvl9pPr marL="1371600" algn="ctr" rtl="0" fontAlgn="base">
        <a:spcBef>
          <a:spcPct val="0"/>
        </a:spcBef>
        <a:spcAft>
          <a:spcPct val="0"/>
        </a:spcAft>
        <a:defRPr sz="3300">
          <a:solidFill>
            <a:schemeClr val="tx2"/>
          </a:solidFill>
          <a:effectLst>
            <a:outerShdw blurRad="38100" dist="38100" dir="2700000" algn="tl">
              <a:srgbClr val="000000"/>
            </a:outerShdw>
          </a:effectLst>
          <a:latin typeface="Tahoma" pitchFamily="34" charset="0"/>
          <a:cs typeface="Arial" charset="0"/>
        </a:defRPr>
      </a:lvl9pPr>
    </p:titleStyle>
    <p:bodyStyle>
      <a:lvl1pPr marL="257175" indent="-257175" algn="l" rtl="0" eaLnBrk="0" fontAlgn="base" hangingPunct="0">
        <a:spcBef>
          <a:spcPct val="20000"/>
        </a:spcBef>
        <a:spcAft>
          <a:spcPct val="0"/>
        </a:spcAft>
        <a:buClr>
          <a:schemeClr val="hlink"/>
        </a:buClr>
        <a:buSzPct val="80000"/>
        <a:buFont typeface="Wingdings"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557213" indent="-214313" algn="l" rtl="0" eaLnBrk="0" fontAlgn="base" hangingPunct="0">
        <a:spcBef>
          <a:spcPct val="20000"/>
        </a:spcBef>
        <a:spcAft>
          <a:spcPct val="0"/>
        </a:spcAft>
        <a:buClr>
          <a:schemeClr val="tx1"/>
        </a:buClr>
        <a:buChar char="–"/>
        <a:defRPr sz="2100">
          <a:solidFill>
            <a:schemeClr val="tx1"/>
          </a:solidFill>
          <a:effectLst>
            <a:outerShdw blurRad="38100" dist="38100" dir="2700000" algn="tl">
              <a:srgbClr val="000000"/>
            </a:outerShdw>
          </a:effectLst>
          <a:latin typeface="+mn-lt"/>
          <a:cs typeface="+mn-cs"/>
        </a:defRPr>
      </a:lvl2pPr>
      <a:lvl3pPr marL="857250" indent="-171450" algn="l" rtl="0" eaLnBrk="0" fontAlgn="base" hangingPunct="0">
        <a:spcBef>
          <a:spcPct val="20000"/>
        </a:spcBef>
        <a:spcAft>
          <a:spcPct val="0"/>
        </a:spcAft>
        <a:buClr>
          <a:schemeClr val="hlink"/>
        </a:buClr>
        <a:buFont typeface="Wingdings" pitchFamily="2" charset="2"/>
        <a:buChar char="§"/>
        <a:defRPr sz="1800">
          <a:solidFill>
            <a:schemeClr val="tx1"/>
          </a:solidFill>
          <a:effectLst>
            <a:outerShdw blurRad="38100" dist="38100" dir="2700000" algn="tl">
              <a:srgbClr val="000000"/>
            </a:outerShdw>
          </a:effectLst>
          <a:latin typeface="+mn-lt"/>
          <a:cs typeface="+mn-cs"/>
        </a:defRPr>
      </a:lvl3pPr>
      <a:lvl4pPr marL="1200150" indent="-171450" algn="l" rtl="0" eaLnBrk="0" fontAlgn="base" hangingPunct="0">
        <a:spcBef>
          <a:spcPct val="20000"/>
        </a:spcBef>
        <a:spcAft>
          <a:spcPct val="0"/>
        </a:spcAft>
        <a:buChar char="–"/>
        <a:defRPr sz="1500">
          <a:solidFill>
            <a:schemeClr val="tx1"/>
          </a:solidFill>
          <a:effectLst>
            <a:outerShdw blurRad="38100" dist="38100" dir="2700000" algn="tl">
              <a:srgbClr val="000000"/>
            </a:outerShdw>
          </a:effectLst>
          <a:latin typeface="+mn-lt"/>
          <a:cs typeface="+mn-cs"/>
        </a:defRPr>
      </a:lvl4pPr>
      <a:lvl5pPr marL="1543050" indent="-171450" algn="l" rtl="0" eaLnBrk="0" fontAlgn="base" hangingPunct="0">
        <a:spcBef>
          <a:spcPct val="20000"/>
        </a:spcBef>
        <a:spcAft>
          <a:spcPct val="0"/>
        </a:spcAft>
        <a:buClr>
          <a:schemeClr val="hlink"/>
        </a:buClr>
        <a:buFont typeface="Wingdings" pitchFamily="2" charset="2"/>
        <a:buChar char="§"/>
        <a:defRPr sz="1500">
          <a:solidFill>
            <a:schemeClr val="tx1"/>
          </a:solidFill>
          <a:effectLst>
            <a:outerShdw blurRad="38100" dist="38100" dir="2700000" algn="tl">
              <a:srgbClr val="000000"/>
            </a:outerShdw>
          </a:effectLst>
          <a:latin typeface="+mn-lt"/>
          <a:cs typeface="+mn-cs"/>
        </a:defRPr>
      </a:lvl5pPr>
      <a:lvl6pPr marL="1885950" indent="-171450" algn="l" rtl="0" fontAlgn="base">
        <a:spcBef>
          <a:spcPct val="20000"/>
        </a:spcBef>
        <a:spcAft>
          <a:spcPct val="0"/>
        </a:spcAft>
        <a:buClr>
          <a:schemeClr val="hlink"/>
        </a:buClr>
        <a:buFont typeface="Wingdings" pitchFamily="2" charset="2"/>
        <a:buChar char="§"/>
        <a:defRPr sz="1500">
          <a:solidFill>
            <a:schemeClr val="tx1"/>
          </a:solidFill>
          <a:effectLst>
            <a:outerShdw blurRad="38100" dist="38100" dir="2700000" algn="tl">
              <a:srgbClr val="000000"/>
            </a:outerShdw>
          </a:effectLst>
          <a:latin typeface="+mn-lt"/>
          <a:cs typeface="+mn-cs"/>
        </a:defRPr>
      </a:lvl6pPr>
      <a:lvl7pPr marL="2228850" indent="-171450" algn="l" rtl="0" fontAlgn="base">
        <a:spcBef>
          <a:spcPct val="20000"/>
        </a:spcBef>
        <a:spcAft>
          <a:spcPct val="0"/>
        </a:spcAft>
        <a:buClr>
          <a:schemeClr val="hlink"/>
        </a:buClr>
        <a:buFont typeface="Wingdings" pitchFamily="2" charset="2"/>
        <a:buChar char="§"/>
        <a:defRPr sz="1500">
          <a:solidFill>
            <a:schemeClr val="tx1"/>
          </a:solidFill>
          <a:effectLst>
            <a:outerShdw blurRad="38100" dist="38100" dir="2700000" algn="tl">
              <a:srgbClr val="000000"/>
            </a:outerShdw>
          </a:effectLst>
          <a:latin typeface="+mn-lt"/>
          <a:cs typeface="+mn-cs"/>
        </a:defRPr>
      </a:lvl7pPr>
      <a:lvl8pPr marL="2571750" indent="-171450" algn="l" rtl="0" fontAlgn="base">
        <a:spcBef>
          <a:spcPct val="20000"/>
        </a:spcBef>
        <a:spcAft>
          <a:spcPct val="0"/>
        </a:spcAft>
        <a:buClr>
          <a:schemeClr val="hlink"/>
        </a:buClr>
        <a:buFont typeface="Wingdings" pitchFamily="2" charset="2"/>
        <a:buChar char="§"/>
        <a:defRPr sz="1500">
          <a:solidFill>
            <a:schemeClr val="tx1"/>
          </a:solidFill>
          <a:effectLst>
            <a:outerShdw blurRad="38100" dist="38100" dir="2700000" algn="tl">
              <a:srgbClr val="000000"/>
            </a:outerShdw>
          </a:effectLst>
          <a:latin typeface="+mn-lt"/>
          <a:cs typeface="+mn-cs"/>
        </a:defRPr>
      </a:lvl8pPr>
      <a:lvl9pPr marL="2914650" indent="-171450" algn="l" rtl="0" fontAlgn="base">
        <a:spcBef>
          <a:spcPct val="20000"/>
        </a:spcBef>
        <a:spcAft>
          <a:spcPct val="0"/>
        </a:spcAft>
        <a:buClr>
          <a:schemeClr val="hlink"/>
        </a:buClr>
        <a:buFont typeface="Wingdings" pitchFamily="2" charset="2"/>
        <a:buChar char="§"/>
        <a:defRPr sz="15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defRPr>
            </a:lvl1pPr>
          </a:lstStyle>
          <a:p>
            <a:pPr>
              <a:defRPr/>
            </a:pPr>
            <a:fld id="{BA7C5573-406D-42D2-8BE6-318DBB15BF12}" type="datetimeFigureOut">
              <a:rPr lang="en-US">
                <a:cs typeface="Arial" charset="0"/>
                <a:sym typeface="Calibri"/>
              </a:rPr>
              <a:pPr>
                <a:defRPr/>
              </a:pPr>
              <a:t>5/16/2021</a:t>
            </a:fld>
            <a:endParaRPr lang="en-US">
              <a:cs typeface="Arial" charset="0"/>
              <a:sym typeface="Calibri"/>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defRPr>
            </a:lvl1pPr>
          </a:lstStyle>
          <a:p>
            <a:pPr>
              <a:defRPr/>
            </a:pPr>
            <a:endParaRPr lang="en-US">
              <a:cs typeface="Arial" charset="0"/>
              <a:sym typeface="Calibri"/>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defRPr>
            </a:lvl1pPr>
          </a:lstStyle>
          <a:p>
            <a:pPr>
              <a:defRPr/>
            </a:pPr>
            <a:fld id="{0DA0F0D0-5A29-4A76-9BA6-FB887DFC3C45}" type="slidenum">
              <a:rPr lang="en-US">
                <a:cs typeface="Arial" charset="0"/>
                <a:sym typeface="Calibri"/>
              </a:rPr>
              <a:pPr>
                <a:defRPr/>
              </a:pPr>
              <a:t>‹#›</a:t>
            </a:fld>
            <a:endParaRPr lang="en-US">
              <a:cs typeface="Arial" charset="0"/>
              <a:sym typeface="Calibri"/>
            </a:endParaRPr>
          </a:p>
        </p:txBody>
      </p:sp>
    </p:spTree>
    <p:extLst>
      <p:ext uri="{BB962C8B-B14F-4D97-AF65-F5344CB8AC3E}">
        <p14:creationId xmlns:p14="http://schemas.microsoft.com/office/powerpoint/2010/main" val="3047124581"/>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11888077" y="6550226"/>
            <a:ext cx="303927" cy="307777"/>
          </a:xfrm>
          <a:prstGeom prst="rect">
            <a:avLst/>
          </a:prstGeom>
          <a:ln w="12700">
            <a:miter lim="400000"/>
          </a:ln>
        </p:spPr>
        <p:txBody>
          <a:bodyPr wrap="none" lIns="45719" rIns="45719">
            <a:spAutoFit/>
          </a:bodyPr>
          <a:lstStyle>
            <a:lvl1pPr algn="r">
              <a:defRPr sz="1400"/>
            </a:lvl1pPr>
          </a:lstStyle>
          <a:p>
            <a:pPr hangingPunct="0"/>
            <a:fld id="{86CB4B4D-7CA3-9044-876B-883B54F8677D}" type="slidenum">
              <a:rPr kern="0">
                <a:solidFill>
                  <a:srgbClr val="000000"/>
                </a:solidFill>
                <a:sym typeface="Calibri"/>
              </a:rPr>
              <a:pPr hangingPunct="0"/>
              <a:t>‹#›</a:t>
            </a:fld>
            <a:endParaRPr kern="0">
              <a:solidFill>
                <a:srgbClr val="000000"/>
              </a:solidFill>
              <a:sym typeface="Calibri"/>
            </a:endParaRPr>
          </a:p>
        </p:txBody>
      </p:sp>
      <p:pic>
        <p:nvPicPr>
          <p:cNvPr id="5" name="Picture 6" descr="Picture 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0" y="-513"/>
            <a:ext cx="12192000" cy="5010442"/>
          </a:xfrm>
          <a:prstGeom prst="rect">
            <a:avLst/>
          </a:prstGeom>
          <a:ln w="12700">
            <a:miter lim="400000"/>
          </a:ln>
        </p:spPr>
      </p:pic>
      <p:sp>
        <p:nvSpPr>
          <p:cNvPr id="6" name="Body Level One…"/>
          <p:cNvSpPr txBox="1">
            <a:spLocks noGrp="1"/>
          </p:cNvSpPr>
          <p:nvPr>
            <p:ph type="body" idx="1"/>
          </p:nvPr>
        </p:nvSpPr>
        <p:spPr>
          <a:xfrm>
            <a:off x="406400" y="1063824"/>
            <a:ext cx="11480800" cy="541317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7" name="Title Text"/>
          <p:cNvSpPr txBox="1">
            <a:spLocks noGrp="1"/>
          </p:cNvSpPr>
          <p:nvPr>
            <p:ph type="title"/>
          </p:nvPr>
        </p:nvSpPr>
        <p:spPr>
          <a:xfrm>
            <a:off x="1422400" y="0"/>
            <a:ext cx="10769600" cy="759854"/>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pic>
        <p:nvPicPr>
          <p:cNvPr id="8" name="Picture 14" descr="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 y="1"/>
            <a:ext cx="992263" cy="990600"/>
          </a:xfrm>
          <a:prstGeom prst="rect">
            <a:avLst/>
          </a:prstGeom>
          <a:ln w="12700">
            <a:miter lim="400000"/>
          </a:ln>
        </p:spPr>
      </p:pic>
      <p:sp>
        <p:nvSpPr>
          <p:cNvPr id="9" name="TextBox 8"/>
          <p:cNvSpPr txBox="1"/>
          <p:nvPr/>
        </p:nvSpPr>
        <p:spPr>
          <a:xfrm>
            <a:off x="11277600" y="6550227"/>
            <a:ext cx="914400" cy="307777"/>
          </a:xfrm>
          <a:prstGeom prst="rect">
            <a:avLst/>
          </a:prstGeom>
          <a:ln w="12700">
            <a:miter lim="400000"/>
          </a:ln>
        </p:spPr>
        <p:txBody>
          <a:bodyPr lIns="45719" rIns="45719">
            <a:spAutoFit/>
          </a:bodyPr>
          <a:lstStyle/>
          <a:p>
            <a:pPr algn="r" hangingPunct="0">
              <a:defRPr sz="1400"/>
            </a:pPr>
            <a:endParaRPr sz="1400" kern="0">
              <a:solidFill>
                <a:srgbClr val="000000"/>
              </a:solidFill>
              <a:sym typeface="Calibri"/>
            </a:endParaRPr>
          </a:p>
        </p:txBody>
      </p:sp>
      <p:sp>
        <p:nvSpPr>
          <p:cNvPr id="10" name="TextBox 11"/>
          <p:cNvSpPr txBox="1"/>
          <p:nvPr/>
        </p:nvSpPr>
        <p:spPr>
          <a:xfrm>
            <a:off x="0" y="6550227"/>
            <a:ext cx="3962400" cy="30777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lvl1pPr>
          </a:lstStyle>
          <a:p>
            <a:pPr hangingPunct="0"/>
            <a:r>
              <a:rPr sz="1400" kern="0" dirty="0">
                <a:solidFill>
                  <a:srgbClr val="000000"/>
                </a:solidFill>
                <a:sym typeface="Calibri"/>
              </a:rPr>
              <a:t>Presentation Title</a:t>
            </a:r>
            <a:r>
              <a:rPr lang="en-US" sz="1400" kern="0" dirty="0">
                <a:solidFill>
                  <a:srgbClr val="000000"/>
                </a:solidFill>
                <a:sym typeface="Calibri"/>
              </a:rPr>
              <a:t>: Presenter</a:t>
            </a:r>
            <a:endParaRPr sz="1400" kern="0" dirty="0">
              <a:solidFill>
                <a:srgbClr val="000000"/>
              </a:solidFill>
              <a:sym typeface="Calibri"/>
            </a:endParaRPr>
          </a:p>
        </p:txBody>
      </p:sp>
      <p:sp>
        <p:nvSpPr>
          <p:cNvPr id="11" name="TextBox 18">
            <a:extLst>
              <a:ext uri="{FF2B5EF4-FFF2-40B4-BE49-F238E27FC236}">
                <a16:creationId xmlns:a16="http://schemas.microsoft.com/office/drawing/2014/main" id="{0ACE991F-5EA8-E542-A567-B9F1C091E87A}"/>
              </a:ext>
            </a:extLst>
          </p:cNvPr>
          <p:cNvSpPr txBox="1"/>
          <p:nvPr userDrawn="1"/>
        </p:nvSpPr>
        <p:spPr>
          <a:xfrm>
            <a:off x="3666185" y="6541394"/>
            <a:ext cx="5181600" cy="3073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1400" i="1"/>
            </a:lvl1pPr>
          </a:lstStyle>
          <a:p>
            <a:pPr hangingPunct="0"/>
            <a:r>
              <a:rPr lang="en-US" sz="1400" kern="0" dirty="0">
                <a:solidFill>
                  <a:srgbClr val="000000"/>
                </a:solidFill>
                <a:sym typeface="Calibri"/>
              </a:rPr>
              <a:t>Use/Disclaimer Statement if applicable</a:t>
            </a:r>
            <a:endParaRPr sz="1400" kern="0" dirty="0">
              <a:solidFill>
                <a:srgbClr val="000000"/>
              </a:solidFill>
              <a:sym typeface="Calibri"/>
            </a:endParaRPr>
          </a:p>
        </p:txBody>
      </p:sp>
    </p:spTree>
    <p:extLst>
      <p:ext uri="{BB962C8B-B14F-4D97-AF65-F5344CB8AC3E}">
        <p14:creationId xmlns:p14="http://schemas.microsoft.com/office/powerpoint/2010/main" val="1814476856"/>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Lst>
  <p:transition spd="med"/>
  <p:txStyles>
    <p:titleStyle>
      <a:lvl1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1pPr>
      <a:lvl2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2pPr>
      <a:lvl3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3pPr>
      <a:lvl4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4pPr>
      <a:lvl5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5pPr>
      <a:lvl6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6pPr>
      <a:lvl7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7pPr>
      <a:lvl8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8pPr>
      <a:lvl9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9pPr>
    </p:titleStyle>
    <p:bodyStyle>
      <a:lvl1pPr marL="342900" marR="0" indent="-3429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90575" marR="0" indent="-333375"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286000" marR="0" indent="-4572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060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632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20440" marR="0" indent="-32004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3977640" marR="0" indent="-32004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11888076" y="6550224"/>
            <a:ext cx="303927" cy="307777"/>
          </a:xfrm>
          <a:prstGeom prst="rect">
            <a:avLst/>
          </a:prstGeom>
          <a:ln w="12700">
            <a:miter lim="400000"/>
          </a:ln>
        </p:spPr>
        <p:txBody>
          <a:bodyPr wrap="none" lIns="45719" rIns="45719">
            <a:spAutoFit/>
          </a:bodyPr>
          <a:lstStyle>
            <a:lvl1pPr algn="r">
              <a:defRPr sz="1400"/>
            </a:lvl1pPr>
          </a:lstStyle>
          <a:p>
            <a:fld id="{86CB4B4D-7CA3-9044-876B-883B54F8677D}" type="slidenum">
              <a:t>‹#›</a:t>
            </a:fld>
            <a:endParaRPr/>
          </a:p>
        </p:txBody>
      </p:sp>
      <p:pic>
        <p:nvPicPr>
          <p:cNvPr id="5" name="Picture 6" descr="Picture 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0" y="-513"/>
            <a:ext cx="12192000" cy="5010442"/>
          </a:xfrm>
          <a:prstGeom prst="rect">
            <a:avLst/>
          </a:prstGeom>
          <a:ln w="12700">
            <a:miter lim="400000"/>
          </a:ln>
        </p:spPr>
      </p:pic>
      <p:sp>
        <p:nvSpPr>
          <p:cNvPr id="6" name="Body Level One…"/>
          <p:cNvSpPr txBox="1">
            <a:spLocks noGrp="1"/>
          </p:cNvSpPr>
          <p:nvPr>
            <p:ph type="body" idx="1"/>
          </p:nvPr>
        </p:nvSpPr>
        <p:spPr>
          <a:xfrm>
            <a:off x="406400" y="1063824"/>
            <a:ext cx="11480800" cy="5413176"/>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7" name="Title Text"/>
          <p:cNvSpPr txBox="1">
            <a:spLocks noGrp="1"/>
          </p:cNvSpPr>
          <p:nvPr>
            <p:ph type="title"/>
          </p:nvPr>
        </p:nvSpPr>
        <p:spPr>
          <a:xfrm>
            <a:off x="1422400" y="0"/>
            <a:ext cx="10769600" cy="759854"/>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pic>
        <p:nvPicPr>
          <p:cNvPr id="8" name="Picture 14" descr="Picture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 y="1"/>
            <a:ext cx="992263" cy="990600"/>
          </a:xfrm>
          <a:prstGeom prst="rect">
            <a:avLst/>
          </a:prstGeom>
          <a:ln w="12700">
            <a:miter lim="400000"/>
          </a:ln>
        </p:spPr>
      </p:pic>
      <p:sp>
        <p:nvSpPr>
          <p:cNvPr id="9" name="TextBox 8"/>
          <p:cNvSpPr txBox="1"/>
          <p:nvPr/>
        </p:nvSpPr>
        <p:spPr>
          <a:xfrm>
            <a:off x="11277600" y="6550225"/>
            <a:ext cx="914400" cy="307777"/>
          </a:xfrm>
          <a:prstGeom prst="rect">
            <a:avLst/>
          </a:prstGeom>
          <a:ln w="12700">
            <a:miter lim="400000"/>
          </a:ln>
        </p:spPr>
        <p:txBody>
          <a:bodyPr lIns="45719" rIns="45719">
            <a:spAutoFit/>
          </a:bodyPr>
          <a:lstStyle/>
          <a:p>
            <a:pPr algn="r">
              <a:defRPr sz="1400"/>
            </a:pPr>
            <a:endParaRPr sz="1400"/>
          </a:p>
        </p:txBody>
      </p:sp>
      <p:sp>
        <p:nvSpPr>
          <p:cNvPr id="10" name="TextBox 11"/>
          <p:cNvSpPr txBox="1"/>
          <p:nvPr/>
        </p:nvSpPr>
        <p:spPr>
          <a:xfrm>
            <a:off x="0" y="6550225"/>
            <a:ext cx="3962400" cy="30777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a:lvl1pPr>
          </a:lstStyle>
          <a:p>
            <a:r>
              <a:rPr sz="1400" dirty="0"/>
              <a:t>Presentation Title</a:t>
            </a:r>
            <a:r>
              <a:rPr lang="en-US" sz="1400" dirty="0"/>
              <a:t>: Presenter</a:t>
            </a:r>
            <a:endParaRPr sz="1400" dirty="0"/>
          </a:p>
        </p:txBody>
      </p:sp>
      <p:sp>
        <p:nvSpPr>
          <p:cNvPr id="11" name="TextBox 18">
            <a:extLst>
              <a:ext uri="{FF2B5EF4-FFF2-40B4-BE49-F238E27FC236}">
                <a16:creationId xmlns:a16="http://schemas.microsoft.com/office/drawing/2014/main" id="{0ACE991F-5EA8-E542-A567-B9F1C091E87A}"/>
              </a:ext>
            </a:extLst>
          </p:cNvPr>
          <p:cNvSpPr txBox="1"/>
          <p:nvPr userDrawn="1"/>
        </p:nvSpPr>
        <p:spPr>
          <a:xfrm>
            <a:off x="3666185" y="6541392"/>
            <a:ext cx="5181600" cy="3073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1400" i="1"/>
            </a:lvl1pPr>
          </a:lstStyle>
          <a:p>
            <a:r>
              <a:rPr lang="en-US" sz="1400" dirty="0"/>
              <a:t>Use/Disclaimer Statement if applicable</a:t>
            </a:r>
            <a:endParaRPr sz="1400" dirty="0"/>
          </a:p>
        </p:txBody>
      </p:sp>
    </p:spTree>
    <p:extLst>
      <p:ext uri="{BB962C8B-B14F-4D97-AF65-F5344CB8AC3E}">
        <p14:creationId xmlns:p14="http://schemas.microsoft.com/office/powerpoint/2010/main" val="2946047824"/>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Lst>
  <p:transition spd="med"/>
  <p:txStyles>
    <p:titleStyle>
      <a:lvl1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1pPr>
      <a:lvl2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2pPr>
      <a:lvl3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3pPr>
      <a:lvl4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4pPr>
      <a:lvl5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5pPr>
      <a:lvl6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6pPr>
      <a:lvl7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7pPr>
      <a:lvl8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8pPr>
      <a:lvl9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9pPr>
    </p:titleStyle>
    <p:bodyStyle>
      <a:lvl1pPr marL="342900" marR="0" indent="-3429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90575" marR="0" indent="-333375"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286000" marR="0" indent="-4572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060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632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20440" marR="0" indent="-32004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3977640" marR="0" indent="-32004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1D7C64-B6C3-4CE8-B929-B868292C9EA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8BED19-4C88-48F0-914B-1EBB3BF48D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2B385-FF13-4FA5-B5A3-6964144ADFA3}"/>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77765-D155-4371-BD8D-1782C9B13EEE}" type="datetimeFigureOut">
              <a:rPr lang="en-US" smtClean="0"/>
              <a:t>5/16/2021</a:t>
            </a:fld>
            <a:endParaRPr lang="en-US"/>
          </a:p>
        </p:txBody>
      </p:sp>
      <p:sp>
        <p:nvSpPr>
          <p:cNvPr id="5" name="Footer Placeholder 4">
            <a:extLst>
              <a:ext uri="{FF2B5EF4-FFF2-40B4-BE49-F238E27FC236}">
                <a16:creationId xmlns:a16="http://schemas.microsoft.com/office/drawing/2014/main" id="{58271E9C-939B-4A46-8BC9-F315BEF4BC0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544F74-E8BC-4E6A-BCA4-C1050A2283E4}"/>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B8CC8-5CB0-446E-9A99-9BC4B817591D}" type="slidenum">
              <a:rPr lang="en-US" smtClean="0"/>
              <a:t>‹#›</a:t>
            </a:fld>
            <a:endParaRPr lang="en-US"/>
          </a:p>
        </p:txBody>
      </p:sp>
    </p:spTree>
    <p:extLst>
      <p:ext uri="{BB962C8B-B14F-4D97-AF65-F5344CB8AC3E}">
        <p14:creationId xmlns:p14="http://schemas.microsoft.com/office/powerpoint/2010/main" val="1100925746"/>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5"/>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50"/>
            </a:lvl1pPr>
          </a:lstStyle>
          <a:p>
            <a:pPr fontAlgn="base">
              <a:spcBef>
                <a:spcPct val="0"/>
              </a:spcBef>
              <a:spcAft>
                <a:spcPct val="0"/>
              </a:spcAft>
            </a:pPr>
            <a:endParaRPr lang="en-US" altLang="en-US">
              <a:solidFill>
                <a:srgbClr val="000000"/>
              </a:solidFill>
              <a:sym typeface="Calibri"/>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algn="ctr" fontAlgn="base">
              <a:spcBef>
                <a:spcPct val="0"/>
              </a:spcBef>
              <a:spcAft>
                <a:spcPct val="0"/>
              </a:spcAft>
            </a:pPr>
            <a:endParaRPr lang="en-US" altLang="en-US">
              <a:solidFill>
                <a:srgbClr val="000000"/>
              </a:solidFill>
              <a:sym typeface="Calibri"/>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fontAlgn="base">
              <a:spcBef>
                <a:spcPct val="0"/>
              </a:spcBef>
              <a:spcAft>
                <a:spcPct val="0"/>
              </a:spcAft>
            </a:pPr>
            <a:fld id="{324A6956-C0B2-4763-AF9E-4A4732E401EB}" type="slidenum">
              <a:rPr lang="en-US" altLang="en-US" smtClean="0">
                <a:solidFill>
                  <a:srgbClr val="000000"/>
                </a:solidFill>
                <a:sym typeface="Calibri"/>
              </a:rPr>
              <a:pPr fontAlgn="base">
                <a:spcBef>
                  <a:spcPct val="0"/>
                </a:spcBef>
                <a:spcAft>
                  <a:spcPct val="0"/>
                </a:spcAft>
              </a:pPr>
              <a:t>‹#›</a:t>
            </a:fld>
            <a:endParaRPr lang="en-US" altLang="en-US">
              <a:solidFill>
                <a:srgbClr val="000000"/>
              </a:solidFill>
              <a:sym typeface="Calibri"/>
            </a:endParaRPr>
          </a:p>
        </p:txBody>
      </p:sp>
    </p:spTree>
    <p:extLst>
      <p:ext uri="{BB962C8B-B14F-4D97-AF65-F5344CB8AC3E}">
        <p14:creationId xmlns:p14="http://schemas.microsoft.com/office/powerpoint/2010/main" val="33316398"/>
      </p:ext>
    </p:extLst>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Lst>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F5A612-1B8F-482F-9FBE-F002400AD78A}" type="datetimeFigureOut">
              <a:rPr lang="en-US" smtClean="0">
                <a:solidFill>
                  <a:prstClr val="black">
                    <a:tint val="75000"/>
                  </a:prstClr>
                </a:solidFill>
                <a:sym typeface="Calibri"/>
              </a:rPr>
              <a:pPr/>
              <a:t>5/16/2021</a:t>
            </a:fld>
            <a:endParaRPr lang="en-US">
              <a:solidFill>
                <a:prstClr val="black">
                  <a:tint val="75000"/>
                </a:prstClr>
              </a:solidFill>
              <a:sym typeface="Calibri"/>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sym typeface="Calibri"/>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27B9CA-1D81-4DC4-9008-7F4130FC5751}" type="slidenum">
              <a:rPr lang="en-US" smtClean="0">
                <a:solidFill>
                  <a:prstClr val="black">
                    <a:tint val="75000"/>
                  </a:prstClr>
                </a:solidFill>
                <a:sym typeface="Calibri"/>
              </a:rPr>
              <a:pPr/>
              <a:t>‹#›</a:t>
            </a:fld>
            <a:endParaRPr lang="en-US">
              <a:solidFill>
                <a:prstClr val="black">
                  <a:tint val="75000"/>
                </a:prstClr>
              </a:solidFill>
              <a:sym typeface="Calibri"/>
            </a:endParaRPr>
          </a:p>
        </p:txBody>
      </p:sp>
    </p:spTree>
    <p:extLst>
      <p:ext uri="{BB962C8B-B14F-4D97-AF65-F5344CB8AC3E}">
        <p14:creationId xmlns:p14="http://schemas.microsoft.com/office/powerpoint/2010/main" val="4084574078"/>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11888077" y="6550230"/>
            <a:ext cx="303927" cy="307777"/>
          </a:xfrm>
          <a:prstGeom prst="rect">
            <a:avLst/>
          </a:prstGeom>
          <a:ln w="12700">
            <a:miter lim="400000"/>
          </a:ln>
        </p:spPr>
        <p:txBody>
          <a:bodyPr wrap="none" lIns="45719" rIns="45719">
            <a:spAutoFit/>
          </a:bodyPr>
          <a:lstStyle>
            <a:lvl1pPr algn="r">
              <a:defRPr sz="1400"/>
            </a:lvl1pPr>
          </a:lstStyle>
          <a:p>
            <a:pPr hangingPunct="0"/>
            <a:fld id="{86CB4B4D-7CA3-9044-876B-883B54F8677D}" type="slidenum">
              <a:rPr kern="0">
                <a:solidFill>
                  <a:srgbClr val="000000"/>
                </a:solidFill>
                <a:sym typeface="Calibri"/>
              </a:rPr>
              <a:pPr hangingPunct="0"/>
              <a:t>‹#›</a:t>
            </a:fld>
            <a:endParaRPr kern="0">
              <a:solidFill>
                <a:srgbClr val="000000"/>
              </a:solidFill>
              <a:sym typeface="Calibri"/>
            </a:endParaRPr>
          </a:p>
        </p:txBody>
      </p:sp>
      <p:pic>
        <p:nvPicPr>
          <p:cNvPr id="5" name="Picture 6" descr="Picture 6"/>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0" y="-513"/>
            <a:ext cx="12192000" cy="5010442"/>
          </a:xfrm>
          <a:prstGeom prst="rect">
            <a:avLst/>
          </a:prstGeom>
          <a:ln w="12700">
            <a:miter lim="400000"/>
          </a:ln>
        </p:spPr>
      </p:pic>
      <p:sp>
        <p:nvSpPr>
          <p:cNvPr id="6" name="Body Level One…"/>
          <p:cNvSpPr txBox="1">
            <a:spLocks noGrp="1"/>
          </p:cNvSpPr>
          <p:nvPr>
            <p:ph type="body" idx="1"/>
          </p:nvPr>
        </p:nvSpPr>
        <p:spPr>
          <a:xfrm>
            <a:off x="406400" y="1063824"/>
            <a:ext cx="11480800" cy="541317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7" name="Title Text"/>
          <p:cNvSpPr txBox="1">
            <a:spLocks noGrp="1"/>
          </p:cNvSpPr>
          <p:nvPr>
            <p:ph type="title"/>
          </p:nvPr>
        </p:nvSpPr>
        <p:spPr>
          <a:xfrm>
            <a:off x="1422400" y="0"/>
            <a:ext cx="10769600" cy="759854"/>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pic>
        <p:nvPicPr>
          <p:cNvPr id="8" name="Picture 14" descr="Picture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 y="1"/>
            <a:ext cx="992263" cy="990600"/>
          </a:xfrm>
          <a:prstGeom prst="rect">
            <a:avLst/>
          </a:prstGeom>
          <a:ln w="12700">
            <a:miter lim="400000"/>
          </a:ln>
        </p:spPr>
      </p:pic>
      <p:sp>
        <p:nvSpPr>
          <p:cNvPr id="9" name="TextBox 8"/>
          <p:cNvSpPr txBox="1"/>
          <p:nvPr/>
        </p:nvSpPr>
        <p:spPr>
          <a:xfrm>
            <a:off x="11277600" y="6550231"/>
            <a:ext cx="914400" cy="307777"/>
          </a:xfrm>
          <a:prstGeom prst="rect">
            <a:avLst/>
          </a:prstGeom>
          <a:ln w="12700">
            <a:miter lim="400000"/>
          </a:ln>
        </p:spPr>
        <p:txBody>
          <a:bodyPr lIns="45719" rIns="45719">
            <a:spAutoFit/>
          </a:bodyPr>
          <a:lstStyle/>
          <a:p>
            <a:pPr algn="r" hangingPunct="0">
              <a:defRPr sz="1400"/>
            </a:pPr>
            <a:endParaRPr sz="1400" kern="0">
              <a:solidFill>
                <a:srgbClr val="000000"/>
              </a:solidFill>
              <a:sym typeface="Calibri"/>
            </a:endParaRPr>
          </a:p>
        </p:txBody>
      </p:sp>
      <p:sp>
        <p:nvSpPr>
          <p:cNvPr id="10" name="TextBox 11"/>
          <p:cNvSpPr txBox="1"/>
          <p:nvPr/>
        </p:nvSpPr>
        <p:spPr>
          <a:xfrm>
            <a:off x="0" y="6550231"/>
            <a:ext cx="3962400" cy="30777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lvl1pPr>
          </a:lstStyle>
          <a:p>
            <a:pPr hangingPunct="0"/>
            <a:r>
              <a:rPr sz="1400" kern="0" dirty="0">
                <a:solidFill>
                  <a:srgbClr val="000000"/>
                </a:solidFill>
                <a:sym typeface="Calibri"/>
              </a:rPr>
              <a:t>Presentation Title</a:t>
            </a:r>
            <a:r>
              <a:rPr lang="en-US" sz="1400" kern="0" dirty="0">
                <a:solidFill>
                  <a:srgbClr val="000000"/>
                </a:solidFill>
                <a:sym typeface="Calibri"/>
              </a:rPr>
              <a:t>: Presenter</a:t>
            </a:r>
            <a:endParaRPr sz="1400" kern="0" dirty="0">
              <a:solidFill>
                <a:srgbClr val="000000"/>
              </a:solidFill>
              <a:sym typeface="Calibri"/>
            </a:endParaRPr>
          </a:p>
        </p:txBody>
      </p:sp>
      <p:sp>
        <p:nvSpPr>
          <p:cNvPr id="11" name="TextBox 18">
            <a:extLst>
              <a:ext uri="{FF2B5EF4-FFF2-40B4-BE49-F238E27FC236}">
                <a16:creationId xmlns:a16="http://schemas.microsoft.com/office/drawing/2014/main" id="{0ACE991F-5EA8-E542-A567-B9F1C091E87A}"/>
              </a:ext>
            </a:extLst>
          </p:cNvPr>
          <p:cNvSpPr txBox="1"/>
          <p:nvPr userDrawn="1"/>
        </p:nvSpPr>
        <p:spPr>
          <a:xfrm>
            <a:off x="3666185" y="6541398"/>
            <a:ext cx="5181600" cy="3073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1400" i="1"/>
            </a:lvl1pPr>
          </a:lstStyle>
          <a:p>
            <a:pPr hangingPunct="0"/>
            <a:r>
              <a:rPr lang="en-US" sz="1400" kern="0" dirty="0">
                <a:solidFill>
                  <a:srgbClr val="000000"/>
                </a:solidFill>
                <a:sym typeface="Calibri"/>
              </a:rPr>
              <a:t>Use/Disclaimer Statement if applicable</a:t>
            </a:r>
            <a:endParaRPr sz="1400" kern="0" dirty="0">
              <a:solidFill>
                <a:srgbClr val="000000"/>
              </a:solidFill>
              <a:sym typeface="Calibri"/>
            </a:endParaRPr>
          </a:p>
        </p:txBody>
      </p:sp>
    </p:spTree>
    <p:extLst>
      <p:ext uri="{BB962C8B-B14F-4D97-AF65-F5344CB8AC3E}">
        <p14:creationId xmlns:p14="http://schemas.microsoft.com/office/powerpoint/2010/main" val="3956985272"/>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Lst>
  <p:transition spd="med"/>
  <p:txStyles>
    <p:titleStyle>
      <a:lvl1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1pPr>
      <a:lvl2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2pPr>
      <a:lvl3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3pPr>
      <a:lvl4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4pPr>
      <a:lvl5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5pPr>
      <a:lvl6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6pPr>
      <a:lvl7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7pPr>
      <a:lvl8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8pPr>
      <a:lvl9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9pPr>
    </p:titleStyle>
    <p:bodyStyle>
      <a:lvl1pPr marL="342900" marR="0" indent="-3429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90575" marR="0" indent="-333375"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286000" marR="0" indent="-4572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060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632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20440" marR="0" indent="-32004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3977640" marR="0" indent="-32004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herilynn.morrow@gmail.com" TargetMode="Externa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hyperlink" Target="https://punch.spaceops.swri.org/punch_about_team.php#outreach"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hyperlink" Target="https://punch.spaceops.swri.org/punch_outreach_overview.php" TargetMode="External"/><Relationship Id="rId4" Type="http://schemas.openxmlformats.org/officeDocument/2006/relationships/hyperlink" Target="https://honors.agu.org/sfg-awardees/morrow-receives-2013-space-physics-and-aeronomy-richard-carrington-award/"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0.xml"/><Relationship Id="rId6" Type="http://schemas.openxmlformats.org/officeDocument/2006/relationships/diagramColors" Target="../diagrams/colors3.xml"/><Relationship Id="rId11" Type="http://schemas.openxmlformats.org/officeDocument/2006/relationships/image" Target="../media/image18.svg"/><Relationship Id="rId5" Type="http://schemas.openxmlformats.org/officeDocument/2006/relationships/diagramQuickStyle" Target="../diagrams/quickStyle3.xml"/><Relationship Id="rId10" Type="http://schemas.openxmlformats.org/officeDocument/2006/relationships/image" Target="../media/image17.png"/><Relationship Id="rId4" Type="http://schemas.openxmlformats.org/officeDocument/2006/relationships/diagramLayout" Target="../diagrams/layout3.xml"/><Relationship Id="rId9" Type="http://schemas.openxmlformats.org/officeDocument/2006/relationships/image" Target="../media/image16.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hyperlink" Target="https://punch.spaceops.swri.org/punch_about_team.php#science" TargetMode="External"/><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40.xml"/><Relationship Id="rId5" Type="http://schemas.openxmlformats.org/officeDocument/2006/relationships/image" Target="../media/image19.jpeg"/><Relationship Id="rId4" Type="http://schemas.openxmlformats.org/officeDocument/2006/relationships/hyperlink" Target="https://punch.spaceops.swri.org/"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mailto:cherilynn.morrow@gmail.com" TargetMode="Externa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jpeg"/><Relationship Id="rId1" Type="http://schemas.openxmlformats.org/officeDocument/2006/relationships/slideLayout" Target="../slideLayouts/slideLayout30.xml"/><Relationship Id="rId4" Type="http://schemas.openxmlformats.org/officeDocument/2006/relationships/image" Target="../media/image23.tiff"/></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8" Type="http://schemas.openxmlformats.org/officeDocument/2006/relationships/hyperlink" Target="https://eclipsesoundscapes.org/" TargetMode="External"/><Relationship Id="rId3" Type="http://schemas.openxmlformats.org/officeDocument/2006/relationships/hyperlink" Target="https://science.nasa.gov/science-activation-team/nasa-heliophysics-education-activation-team" TargetMode="External"/><Relationship Id="rId7" Type="http://schemas.openxmlformats.org/officeDocument/2006/relationships/hyperlink" Target="https://infiniscope.org/" TargetMode="External"/><Relationship Id="rId2" Type="http://schemas.openxmlformats.org/officeDocument/2006/relationships/notesSlide" Target="../notesSlides/notesSlide10.xml"/><Relationship Id="rId1" Type="http://schemas.openxmlformats.org/officeDocument/2006/relationships/slideLayout" Target="../slideLayouts/slideLayout99.xml"/><Relationship Id="rId6" Type="http://schemas.openxmlformats.org/officeDocument/2006/relationships/hyperlink" Target="https://earthtosky.org/" TargetMode="External"/><Relationship Id="rId5" Type="http://schemas.openxmlformats.org/officeDocument/2006/relationships/hyperlink" Target="https://planets-stem.org/" TargetMode="External"/><Relationship Id="rId4" Type="http://schemas.openxmlformats.org/officeDocument/2006/relationships/hyperlink" Target="https://www.seti.org/gsstars" TargetMode="External"/><Relationship Id="rId9" Type="http://schemas.openxmlformats.org/officeDocument/2006/relationships/hyperlink" Target="https://www.nasa.gov/education/maians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2.pn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1.jpeg"/><Relationship Id="rId2" Type="http://schemas.openxmlformats.org/officeDocument/2006/relationships/image" Target="../media/image12.jpeg"/><Relationship Id="rId1" Type="http://schemas.openxmlformats.org/officeDocument/2006/relationships/slideLayout" Target="../slideLayouts/slideLayout44.xml"/><Relationship Id="rId6" Type="http://schemas.openxmlformats.org/officeDocument/2006/relationships/image" Target="../media/image27.jpeg"/><Relationship Id="rId11" Type="http://schemas.microsoft.com/office/2007/relationships/hdphoto" Target="../media/hdphoto2.wdp"/><Relationship Id="rId5" Type="http://schemas.openxmlformats.org/officeDocument/2006/relationships/image" Target="../media/image26.jpeg"/><Relationship Id="rId10" Type="http://schemas.openxmlformats.org/officeDocument/2006/relationships/image" Target="../media/image30.png"/><Relationship Id="rId4" Type="http://schemas.openxmlformats.org/officeDocument/2006/relationships/image" Target="../media/image25.png"/><Relationship Id="rId9"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hyperlink" Target="https://punch.spaceops.swri.org/" TargetMode="External"/><Relationship Id="rId2" Type="http://schemas.openxmlformats.org/officeDocument/2006/relationships/image" Target="../media/image11.png"/><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36.jpeg"/><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66.xml"/><Relationship Id="rId6" Type="http://schemas.openxmlformats.org/officeDocument/2006/relationships/image" Target="../media/image39.png"/><Relationship Id="rId5" Type="http://schemas.openxmlformats.org/officeDocument/2006/relationships/image" Target="../media/image38.jpeg"/><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3" Type="http://schemas.openxmlformats.org/officeDocument/2006/relationships/hyperlink" Target="https://en.wikipedia.org/wiki/Fajada_Butte" TargetMode="External"/><Relationship Id="rId2" Type="http://schemas.openxmlformats.org/officeDocument/2006/relationships/image" Target="../media/image41.jpeg"/><Relationship Id="rId1" Type="http://schemas.openxmlformats.org/officeDocument/2006/relationships/slideLayout" Target="../slideLayouts/slideLayout82.xml"/><Relationship Id="rId5" Type="http://schemas.openxmlformats.org/officeDocument/2006/relationships/image" Target="../media/image43.png"/><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30.xml"/><Relationship Id="rId5" Type="http://schemas.openxmlformats.org/officeDocument/2006/relationships/hyperlink" Target="https://www.wcp-nm.com/rockart/glyphs03.htm" TargetMode="External"/><Relationship Id="rId4" Type="http://schemas.openxmlformats.org/officeDocument/2006/relationships/image" Target="../media/image46.jpeg"/></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89.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hyperlink" Target="https://www.wcp-nm.com/rockart/glyphs03.ht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5.jpeg"/><Relationship Id="rId1" Type="http://schemas.openxmlformats.org/officeDocument/2006/relationships/slideLayout" Target="../slideLayouts/slideLayout30.xml"/><Relationship Id="rId5" Type="http://schemas.openxmlformats.org/officeDocument/2006/relationships/hyperlink" Target="https://www.wcp-nm.com/rockart/glyphs03.htm" TargetMode="External"/><Relationship Id="rId4" Type="http://schemas.openxmlformats.org/officeDocument/2006/relationships/image" Target="../media/image46.jpeg"/></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7.xml"/><Relationship Id="rId1" Type="http://schemas.openxmlformats.org/officeDocument/2006/relationships/slideLayout" Target="../slideLayouts/slideLayout50.xml"/><Relationship Id="rId6" Type="http://schemas.openxmlformats.org/officeDocument/2006/relationships/hyperlink" Target="https://www.youtube.com/watch?v=9oHhO2xA6e4" TargetMode="External"/><Relationship Id="rId5" Type="http://schemas.openxmlformats.org/officeDocument/2006/relationships/image" Target="../media/image59.png"/><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hyperlink" Target="https://en.unesco.org/news/unesco-launches-global-task-force-making-decade-action-indigenous-languages" TargetMode="External"/><Relationship Id="rId2" Type="http://schemas.openxmlformats.org/officeDocument/2006/relationships/notesSlide" Target="../notesSlides/notesSlide18.xml"/><Relationship Id="rId1" Type="http://schemas.openxmlformats.org/officeDocument/2006/relationships/slideLayout" Target="../slideLayouts/slideLayout106.xml"/><Relationship Id="rId5" Type="http://schemas.openxmlformats.org/officeDocument/2006/relationships/image" Target="../media/image12.jpeg"/><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30.xml"/><Relationship Id="rId6" Type="http://schemas.openxmlformats.org/officeDocument/2006/relationships/hyperlink" Target="https://www.colorado.edu/today/2017/08/08/chaco-canyon-petroglyph-may-represent-ancient-total-eclipse" TargetMode="External"/><Relationship Id="rId5" Type="http://schemas.openxmlformats.org/officeDocument/2006/relationships/hyperlink" Target="https://www.smithsonianmag.com/science-nature/does-new-mexico-petroglyph-represent-ancient-eclipse-180964542/" TargetMode="External"/><Relationship Id="rId4" Type="http://schemas.openxmlformats.org/officeDocument/2006/relationships/hyperlink" Target="https://www.scientificamerican.com/podcast/episode/solar-eclipse-in-1097-may-be-rock-carving-subject/"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2.jpe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5.jpeg"/><Relationship Id="rId1" Type="http://schemas.openxmlformats.org/officeDocument/2006/relationships/slideLayout" Target="../slideLayouts/slideLayout30.xml"/><Relationship Id="rId6" Type="http://schemas.microsoft.com/office/2007/relationships/hdphoto" Target="../media/hdphoto4.wdp"/><Relationship Id="rId5" Type="http://schemas.openxmlformats.org/officeDocument/2006/relationships/image" Target="../media/image63.png"/><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0.xml"/><Relationship Id="rId1" Type="http://schemas.openxmlformats.org/officeDocument/2006/relationships/slideLayout" Target="../slideLayouts/slideLayout89.xml"/></Relationships>
</file>

<file path=ppt/slides/_rels/slide5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89.xml"/><Relationship Id="rId5" Type="http://schemas.microsoft.com/office/2007/relationships/hdphoto" Target="../media/hdphoto4.wdp"/><Relationship Id="rId4" Type="http://schemas.openxmlformats.org/officeDocument/2006/relationships/image" Target="../media/image63.png"/></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89.xml"/><Relationship Id="rId4" Type="http://schemas.microsoft.com/office/2007/relationships/hdphoto" Target="../media/hdphoto5.wdp"/></Relationships>
</file>

<file path=ppt/slides/_rels/slide5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package" Target="../embeddings/Microsoft_Word_Document.docx"/><Relationship Id="rId1" Type="http://schemas.openxmlformats.org/officeDocument/2006/relationships/slideLayout" Target="../slideLayouts/slideLayout4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hyperlink" Target="https://www.nasa.gov/content/goddard/parker-solar-probe" TargetMode="External"/><Relationship Id="rId3" Type="http://schemas.openxmlformats.org/officeDocument/2006/relationships/diagramLayout" Target="../diagrams/layout1.xml"/><Relationship Id="rId7" Type="http://schemas.openxmlformats.org/officeDocument/2006/relationships/hyperlink" Target="https://punch.spaceops.swri.org/" TargetMode="External"/><Relationship Id="rId2" Type="http://schemas.openxmlformats.org/officeDocument/2006/relationships/diagramData" Target="../diagrams/data1.xml"/><Relationship Id="rId1" Type="http://schemas.openxmlformats.org/officeDocument/2006/relationships/slideLayout" Target="../slideLayouts/slideLayout4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9.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99.xml"/></Relationships>
</file>

<file path=ppt/slides/_rels/slide62.xml.rels><?xml version="1.0" encoding="UTF-8" standalone="yes"?>
<Relationships xmlns="http://schemas.openxmlformats.org/package/2006/relationships"><Relationship Id="rId3" Type="http://schemas.openxmlformats.org/officeDocument/2006/relationships/hyperlink" Target="https://www.ips-planetarium.org/" TargetMode="External"/><Relationship Id="rId2" Type="http://schemas.openxmlformats.org/officeDocument/2006/relationships/notesSlide" Target="../notesSlides/notesSlide27.xml"/><Relationship Id="rId1" Type="http://schemas.openxmlformats.org/officeDocument/2006/relationships/slideLayout" Target="../slideLayouts/slideLayout99.xml"/><Relationship Id="rId6" Type="http://schemas.openxmlformats.org/officeDocument/2006/relationships/image" Target="../media/image12.jpeg"/><Relationship Id="rId5" Type="http://schemas.openxmlformats.org/officeDocument/2006/relationships/hyperlink" Target="https://www.sanjuancollege.edu/planetarium/" TargetMode="External"/><Relationship Id="rId4" Type="http://schemas.openxmlformats.org/officeDocument/2006/relationships/hyperlink" Target="https://astrosociety.org/" TargetMode="Externa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4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99.xml"/></Relationships>
</file>

<file path=ppt/slides/_rels/slide7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4.xml"/></Relationships>
</file>

<file path=ppt/slides/_rels/slide7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99.xml"/></Relationships>
</file>

<file path=ppt/slides/_rels/slide7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99.xml"/></Relationships>
</file>

<file path=ppt/slides/_rels/slide7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99.xml"/></Relationships>
</file>

<file path=ppt/slides/_rels/slide7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99.xml"/></Relationships>
</file>

<file path=ppt/slides/_rels/slide7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9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8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07.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5.xml"/><Relationship Id="rId1" Type="http://schemas.openxmlformats.org/officeDocument/2006/relationships/slideLayout" Target="../slideLayouts/slideLayout5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science.nasa.gov/sungrazer-project"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B2146A-A6AE-D04F-8CCD-F1ADA8F56D60}"/>
              </a:ext>
            </a:extLst>
          </p:cNvPr>
          <p:cNvSpPr>
            <a:spLocks noGrp="1"/>
          </p:cNvSpPr>
          <p:nvPr>
            <p:ph type="body" sz="quarter" idx="1"/>
          </p:nvPr>
        </p:nvSpPr>
        <p:spPr>
          <a:xfrm>
            <a:off x="4103449" y="1626027"/>
            <a:ext cx="7010401" cy="923705"/>
          </a:xfrm>
        </p:spPr>
        <p:txBody>
          <a:bodyPr>
            <a:normAutofit fontScale="92500" lnSpcReduction="20000"/>
          </a:bodyPr>
          <a:lstStyle/>
          <a:p>
            <a:r>
              <a:rPr lang="en-US" dirty="0"/>
              <a:t>Summary Overview Slides for the</a:t>
            </a:r>
          </a:p>
          <a:p>
            <a:r>
              <a:rPr lang="en-US" sz="3000" dirty="0"/>
              <a:t>PUNCH Outreach Plan </a:t>
            </a:r>
          </a:p>
        </p:txBody>
      </p:sp>
      <p:sp>
        <p:nvSpPr>
          <p:cNvPr id="5" name="Text Placeholder 4">
            <a:extLst>
              <a:ext uri="{FF2B5EF4-FFF2-40B4-BE49-F238E27FC236}">
                <a16:creationId xmlns:a16="http://schemas.microsoft.com/office/drawing/2014/main" id="{46570BBB-381D-ED4E-99DC-730ACF81BA62}"/>
              </a:ext>
            </a:extLst>
          </p:cNvPr>
          <p:cNvSpPr>
            <a:spLocks noGrp="1"/>
          </p:cNvSpPr>
          <p:nvPr>
            <p:ph type="body" sz="quarter" idx="11"/>
          </p:nvPr>
        </p:nvSpPr>
        <p:spPr>
          <a:xfrm>
            <a:off x="5368028" y="966102"/>
            <a:ext cx="4521882" cy="548640"/>
          </a:xfrm>
          <a:solidFill>
            <a:srgbClr val="FFEBAB"/>
          </a:solidFill>
          <a:ln>
            <a:solidFill>
              <a:srgbClr val="FFC000"/>
            </a:solidFill>
          </a:ln>
        </p:spPr>
        <p:txBody>
          <a:bodyPr>
            <a:noAutofit/>
          </a:bodyPr>
          <a:lstStyle/>
          <a:p>
            <a:pPr>
              <a:spcBef>
                <a:spcPts val="0"/>
              </a:spcBef>
            </a:pPr>
            <a:r>
              <a:rPr lang="en-US" sz="3200" b="1" dirty="0">
                <a:solidFill>
                  <a:schemeClr val="tx1"/>
                </a:solidFill>
              </a:rPr>
              <a:t>Permissions for Usage</a:t>
            </a:r>
          </a:p>
        </p:txBody>
      </p:sp>
      <p:sp>
        <p:nvSpPr>
          <p:cNvPr id="6" name="Text Placeholder 5">
            <a:extLst>
              <a:ext uri="{FF2B5EF4-FFF2-40B4-BE49-F238E27FC236}">
                <a16:creationId xmlns:a16="http://schemas.microsoft.com/office/drawing/2014/main" id="{F358C994-73B6-F54E-80D1-467D6411813C}"/>
              </a:ext>
            </a:extLst>
          </p:cNvPr>
          <p:cNvSpPr>
            <a:spLocks noGrp="1"/>
          </p:cNvSpPr>
          <p:nvPr>
            <p:ph type="body" sz="quarter" idx="4294967295"/>
          </p:nvPr>
        </p:nvSpPr>
        <p:spPr>
          <a:xfrm>
            <a:off x="4348481" y="2549732"/>
            <a:ext cx="6634367" cy="4064000"/>
          </a:xfrm>
        </p:spPr>
        <p:txBody>
          <a:bodyPr>
            <a:noAutofit/>
          </a:bodyPr>
          <a:lstStyle/>
          <a:p>
            <a:pPr marL="741363" indent="-741363">
              <a:spcAft>
                <a:spcPts val="1200"/>
              </a:spcAft>
              <a:buNone/>
            </a:pPr>
            <a:r>
              <a:rPr lang="en-US" sz="1800" b="1" dirty="0">
                <a:solidFill>
                  <a:schemeClr val="bg1"/>
                </a:solidFill>
                <a:effectLst/>
              </a:rPr>
              <a:t>NOTE:   </a:t>
            </a:r>
            <a:r>
              <a:rPr lang="en-US" sz="1800" dirty="0">
                <a:solidFill>
                  <a:schemeClr val="bg1"/>
                </a:solidFill>
                <a:effectLst/>
              </a:rPr>
              <a:t>If you are receiving a cloud link rather than an attachment, it is necessary to download this file before you review it so that the PowerPoint graphics and animations work properly.</a:t>
            </a:r>
            <a:endParaRPr lang="en-US" sz="1800" dirty="0">
              <a:solidFill>
                <a:schemeClr val="bg1"/>
              </a:solidFill>
            </a:endParaRPr>
          </a:p>
          <a:p>
            <a:pPr>
              <a:spcAft>
                <a:spcPts val="1200"/>
              </a:spcAft>
              <a:buFont typeface="Arial" panose="020B0604020202020204" pitchFamily="34" charset="0"/>
              <a:buChar char="•"/>
            </a:pPr>
            <a:r>
              <a:rPr lang="en-US" sz="1800" dirty="0">
                <a:solidFill>
                  <a:schemeClr val="bg1"/>
                </a:solidFill>
              </a:rPr>
              <a:t>The content of this presentation is NOT for public audiences. It is intended </a:t>
            </a:r>
            <a:r>
              <a:rPr lang="en-US" sz="1800" b="1" i="1" u="sng" dirty="0">
                <a:solidFill>
                  <a:srgbClr val="FFFFB9"/>
                </a:solidFill>
              </a:rPr>
              <a:t>only for the information of PUNCH Outreach partners</a:t>
            </a:r>
            <a:r>
              <a:rPr lang="en-US" sz="1800" i="1" u="sng" dirty="0">
                <a:solidFill>
                  <a:srgbClr val="FFFFB9"/>
                </a:solidFill>
              </a:rPr>
              <a:t>, </a:t>
            </a:r>
            <a:r>
              <a:rPr lang="en-US" sz="1800" b="1" i="1" u="sng" dirty="0">
                <a:solidFill>
                  <a:srgbClr val="FFFFB9"/>
                </a:solidFill>
              </a:rPr>
              <a:t>collaborators, advisors, and NASA program officers</a:t>
            </a:r>
            <a:r>
              <a:rPr lang="en-US" sz="1800" b="1" dirty="0">
                <a:solidFill>
                  <a:srgbClr val="FFFFB9"/>
                </a:solidFill>
              </a:rPr>
              <a:t> </a:t>
            </a:r>
            <a:r>
              <a:rPr lang="en-US" sz="1800" dirty="0">
                <a:solidFill>
                  <a:schemeClr val="bg1"/>
                </a:solidFill>
              </a:rPr>
              <a:t>to help them come up to speed on the NASA-approved PUNCH Outreach Plan</a:t>
            </a:r>
            <a:r>
              <a:rPr lang="en-US" sz="1800" dirty="0">
                <a:solidFill>
                  <a:schemeClr val="bg1"/>
                </a:solidFill>
                <a:effectLst/>
              </a:rPr>
              <a:t>. </a:t>
            </a:r>
          </a:p>
          <a:p>
            <a:pPr>
              <a:spcBef>
                <a:spcPts val="0"/>
              </a:spcBef>
            </a:pPr>
            <a:r>
              <a:rPr lang="en-US" sz="1800" dirty="0">
                <a:solidFill>
                  <a:schemeClr val="bg1"/>
                </a:solidFill>
              </a:rPr>
              <a:t>Please send questions, comments, or requests for other uses of this content to:  </a:t>
            </a:r>
          </a:p>
          <a:p>
            <a:pPr marL="0" indent="0" algn="ctr">
              <a:spcBef>
                <a:spcPts val="0"/>
              </a:spcBef>
              <a:spcAft>
                <a:spcPts val="1200"/>
              </a:spcAft>
              <a:buNone/>
            </a:pPr>
            <a:r>
              <a:rPr lang="en-US" sz="1800" dirty="0">
                <a:solidFill>
                  <a:srgbClr val="FFFFB9"/>
                </a:solidFill>
                <a:hlinkClick r:id="rId2">
                  <a:extLst>
                    <a:ext uri="{A12FA001-AC4F-418D-AE19-62706E023703}">
                      <ahyp:hlinkClr xmlns:ahyp="http://schemas.microsoft.com/office/drawing/2018/hyperlinkcolor" val="tx"/>
                    </a:ext>
                  </a:extLst>
                </a:hlinkClick>
              </a:rPr>
              <a:t>cherilynn.morrow@gmail.com</a:t>
            </a:r>
            <a:endParaRPr lang="en-US" sz="1800" dirty="0">
              <a:solidFill>
                <a:srgbClr val="FFFFB9"/>
              </a:solidFill>
            </a:endParaRPr>
          </a:p>
          <a:p>
            <a:pPr marL="0" indent="0" algn="ctr">
              <a:spcBef>
                <a:spcPts val="0"/>
              </a:spcBef>
              <a:spcAft>
                <a:spcPts val="1200"/>
              </a:spcAft>
              <a:buNone/>
            </a:pPr>
            <a:endParaRPr lang="en-US" sz="1800" dirty="0">
              <a:solidFill>
                <a:schemeClr val="bg1"/>
              </a:solidFill>
            </a:endParaRPr>
          </a:p>
          <a:p>
            <a:pPr marL="0" indent="0" algn="ctr">
              <a:spcAft>
                <a:spcPts val="1200"/>
              </a:spcAft>
              <a:buNone/>
            </a:pPr>
            <a:r>
              <a:rPr lang="en-US" sz="1800" dirty="0">
                <a:solidFill>
                  <a:schemeClr val="bg1"/>
                </a:solidFill>
              </a:rPr>
              <a:t>UPDATED as of 15 May 2021</a:t>
            </a:r>
          </a:p>
        </p:txBody>
      </p:sp>
    </p:spTree>
    <p:extLst>
      <p:ext uri="{BB962C8B-B14F-4D97-AF65-F5344CB8AC3E}">
        <p14:creationId xmlns:p14="http://schemas.microsoft.com/office/powerpoint/2010/main" val="325845376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2"/>
          <p:cNvSpPr txBox="1">
            <a:spLocks noGrp="1"/>
          </p:cNvSpPr>
          <p:nvPr>
            <p:ph type="title"/>
          </p:nvPr>
        </p:nvSpPr>
        <p:spPr>
          <a:xfrm>
            <a:off x="1165216" y="0"/>
            <a:ext cx="10769600" cy="759854"/>
          </a:xfrm>
          <a:prstGeom prst="rect">
            <a:avLst/>
          </a:prstGeom>
        </p:spPr>
        <p:txBody>
          <a:bodyPr>
            <a:normAutofit fontScale="90000"/>
          </a:bodyPr>
          <a:lstStyle/>
          <a:p>
            <a:r>
              <a:rPr lang="en-US" dirty="0"/>
              <a:t>PUNCH Outreach: Shining a Light on Diverse Views of the Sun</a:t>
            </a:r>
            <a:endParaRPr dirty="0"/>
          </a:p>
        </p:txBody>
      </p:sp>
      <p:sp>
        <p:nvSpPr>
          <p:cNvPr id="10" name="TextBox 9">
            <a:extLst>
              <a:ext uri="{FF2B5EF4-FFF2-40B4-BE49-F238E27FC236}">
                <a16:creationId xmlns:a16="http://schemas.microsoft.com/office/drawing/2014/main" id="{65A112ED-AAAD-4FD1-B25B-BEE3F8F6EA8F}"/>
              </a:ext>
            </a:extLst>
          </p:cNvPr>
          <p:cNvSpPr txBox="1"/>
          <p:nvPr/>
        </p:nvSpPr>
        <p:spPr>
          <a:xfrm>
            <a:off x="0" y="6164348"/>
            <a:ext cx="12192000" cy="369330"/>
          </a:xfrm>
          <a:prstGeom prst="rect">
            <a:avLst/>
          </a:prstGeom>
          <a:solidFill>
            <a:srgbClr val="61ECFF">
              <a:alpha val="47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ctr">
              <a:spcBef>
                <a:spcPts val="0"/>
              </a:spcBef>
            </a:pPr>
            <a:r>
              <a:rPr lang="en-US" sz="1800" dirty="0">
                <a:solidFill>
                  <a:srgbClr val="000000"/>
                </a:solidFill>
                <a:effectLst/>
                <a:latin typeface="Arial Narrow" panose="020B0606020202030204" pitchFamily="34" charset="0"/>
                <a:ea typeface="Open Sans"/>
                <a:cs typeface="Times New Roman" panose="02020603050405020304" pitchFamily="18" charset="0"/>
              </a:rPr>
              <a:t>In all events diverse people can experience honoring of their identities related to culture, gender, or disability as they learn about NASA science.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8732D15-94F6-45BA-8316-AF76EF7D095B}"/>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PUNCH Outreach Plan – Self Directed Summary Overview</a:t>
            </a:r>
          </a:p>
        </p:txBody>
      </p:sp>
      <p:sp>
        <p:nvSpPr>
          <p:cNvPr id="12" name="TextBox 11">
            <a:extLst>
              <a:ext uri="{FF2B5EF4-FFF2-40B4-BE49-F238E27FC236}">
                <a16:creationId xmlns:a16="http://schemas.microsoft.com/office/drawing/2014/main" id="{1D91E500-94C0-4CA8-ACC3-AC3C8B04F69A}"/>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Dr. Cherilynn Morrow   8 April 2021</a:t>
            </a:r>
          </a:p>
        </p:txBody>
      </p:sp>
      <p:sp>
        <p:nvSpPr>
          <p:cNvPr id="14" name="TextBox 13">
            <a:extLst>
              <a:ext uri="{FF2B5EF4-FFF2-40B4-BE49-F238E27FC236}">
                <a16:creationId xmlns:a16="http://schemas.microsoft.com/office/drawing/2014/main" id="{60DCC2CE-8DE0-4F97-80DF-12037BC31BCF}"/>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cherilynn.morrow@gmail.com</a:t>
            </a:r>
          </a:p>
        </p:txBody>
      </p:sp>
      <p:sp>
        <p:nvSpPr>
          <p:cNvPr id="15" name="TextBox 3">
            <a:extLst>
              <a:ext uri="{FF2B5EF4-FFF2-40B4-BE49-F238E27FC236}">
                <a16:creationId xmlns:a16="http://schemas.microsoft.com/office/drawing/2014/main" id="{EF4A32A6-A5B6-45E1-B0DB-03F3063C348D}"/>
              </a:ext>
            </a:extLst>
          </p:cNvPr>
          <p:cNvSpPr txBox="1">
            <a:spLocks/>
          </p:cNvSpPr>
          <p:nvPr/>
        </p:nvSpPr>
        <p:spPr>
          <a:xfrm>
            <a:off x="11399586" y="6505978"/>
            <a:ext cx="451755" cy="276997"/>
          </a:xfrm>
          <a:prstGeom prst="rect">
            <a:avLst/>
          </a:prstGeom>
          <a:solidFill>
            <a:schemeClr val="bg1"/>
          </a:solidFill>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000000"/>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10</a:t>
            </a:fld>
            <a:endParaRPr kumimoji="0" lang="en-US" sz="1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16" name="TextBox 15">
            <a:extLst>
              <a:ext uri="{FF2B5EF4-FFF2-40B4-BE49-F238E27FC236}">
                <a16:creationId xmlns:a16="http://schemas.microsoft.com/office/drawing/2014/main" id="{BDB73F37-8F8B-4969-B40E-3D94613FFEE6}"/>
              </a:ext>
            </a:extLst>
          </p:cNvPr>
          <p:cNvSpPr txBox="1"/>
          <p:nvPr/>
        </p:nvSpPr>
        <p:spPr>
          <a:xfrm>
            <a:off x="267603" y="1237769"/>
            <a:ext cx="8429357" cy="45683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07000"/>
              </a:lnSpc>
              <a:spcAft>
                <a:spcPts val="1800"/>
              </a:spcAft>
            </a:pPr>
            <a:r>
              <a:rPr lang="en-US" sz="1800" dirty="0">
                <a:solidFill>
                  <a:schemeClr val="accent4">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PUNCH Outreach </a:t>
            </a:r>
            <a:r>
              <a:rPr lang="en-US" sz="1800" i="1" dirty="0">
                <a:solidFill>
                  <a:schemeClr val="accent4">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shines a light on diverse views of the Sun</a:t>
            </a:r>
            <a:r>
              <a:rPr lang="en-US" sz="1800" dirty="0">
                <a:solidFill>
                  <a:schemeClr val="accent4">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The needs and opportunities of marginalized learners have led us to propose a suite of multi-cultural, multi-sensory (audio, visual, tactile, kinesthetic), arts-integrated products for versatile use in a collection of PUNCH-sponsored community events that stand to be enjoyable and beneficial to all people in all communities, even as they serve the more focused, overarching goal of PUNCH Outreach. </a:t>
            </a:r>
            <a:endParaRPr lang="en-US" sz="1600" dirty="0">
              <a:solidFill>
                <a:schemeClr val="accent4">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1800"/>
              </a:spcAft>
            </a:pPr>
            <a:r>
              <a:rPr lang="en-US" sz="1800" dirty="0">
                <a:solidFill>
                  <a:schemeClr val="accent4">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Diverse participants in our community outreach events and live interaction planetarium programs have opportunities to “see” the Sun in multiple ways, including…</a:t>
            </a:r>
          </a:p>
          <a:p>
            <a:pPr marL="285750" indent="-285750" algn="just">
              <a:spcAft>
                <a:spcPts val="600"/>
              </a:spcAft>
              <a:buFont typeface="Arial" panose="020B0604020202020204" pitchFamily="34" charset="0"/>
              <a:buChar char="•"/>
            </a:pPr>
            <a:r>
              <a:rPr lang="en-US" sz="1600" dirty="0">
                <a:solidFill>
                  <a:schemeClr val="accent4">
                    <a:lumMod val="10000"/>
                  </a:schemeClr>
                </a:solidFill>
                <a:latin typeface="Arial Narrow" panose="020B0606020202030204" pitchFamily="34" charset="0"/>
                <a:ea typeface="Times New Roman" panose="02020603050405020304" pitchFamily="18" charset="0"/>
                <a:cs typeface="Times New Roman" panose="02020603050405020304" pitchFamily="18" charset="0"/>
              </a:rPr>
              <a:t>t</a:t>
            </a:r>
            <a:r>
              <a:rPr lang="en-US" sz="1600" dirty="0">
                <a:solidFill>
                  <a:schemeClr val="accent4">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hrough the eyes of an ancient Sun watcher in Chaco via horizon interactions and light &amp; shadow on rock art</a:t>
            </a:r>
          </a:p>
          <a:p>
            <a:pPr marL="285750" indent="-285750" algn="just">
              <a:spcAft>
                <a:spcPts val="600"/>
              </a:spcAft>
              <a:buFont typeface="Arial" panose="020B0604020202020204" pitchFamily="34" charset="0"/>
              <a:buChar char="•"/>
            </a:pPr>
            <a:r>
              <a:rPr lang="en-US" sz="1600" dirty="0">
                <a:solidFill>
                  <a:schemeClr val="accent4">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through the “eyes” of a NASA spacecraft like PUNCH and other heliophysics missions</a:t>
            </a:r>
          </a:p>
          <a:p>
            <a:pPr marL="285750" indent="-285750" algn="just">
              <a:spcAft>
                <a:spcPts val="1800"/>
              </a:spcAft>
              <a:buFont typeface="Arial" panose="020B0604020202020204" pitchFamily="34" charset="0"/>
              <a:buChar char="•"/>
            </a:pPr>
            <a:r>
              <a:rPr lang="en-US" sz="1600" dirty="0">
                <a:solidFill>
                  <a:schemeClr val="accent4">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through their very own eyes both directly (with eclipse glasses, filters, and solar telescopes) and indirectly (with gnomons, pinhole projectors, UV </a:t>
            </a:r>
            <a:r>
              <a:rPr lang="en-US" sz="1600" dirty="0">
                <a:solidFill>
                  <a:schemeClr val="accent4">
                    <a:lumMod val="10000"/>
                  </a:schemeClr>
                </a:solidFill>
                <a:latin typeface="Arial Narrow" panose="020B0606020202030204" pitchFamily="34" charset="0"/>
                <a:ea typeface="Times New Roman" panose="02020603050405020304" pitchFamily="18" charset="0"/>
                <a:cs typeface="Times New Roman" panose="02020603050405020304" pitchFamily="18" charset="0"/>
              </a:rPr>
              <a:t>beads, artistic representations, and scientific imagery)</a:t>
            </a:r>
          </a:p>
          <a:p>
            <a:pPr algn="just">
              <a:lnSpc>
                <a:spcPct val="107000"/>
              </a:lnSpc>
              <a:spcAft>
                <a:spcPts val="1800"/>
              </a:spcAft>
            </a:pPr>
            <a:r>
              <a:rPr lang="en-US" sz="1800" dirty="0">
                <a:solidFill>
                  <a:schemeClr val="accent4">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Envisioned PUNCH Outreach events invite both sighted and B/VI learners to “observe” the Sun in other sensory modalities including tactile, sound, and kinesthetic. </a:t>
            </a: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36F67FF5-63E5-4293-B2F5-08F36B1824DD}"/>
              </a:ext>
            </a:extLst>
          </p:cNvPr>
          <p:cNvSpPr/>
          <p:nvPr/>
        </p:nvSpPr>
        <p:spPr>
          <a:xfrm>
            <a:off x="9210464" y="894544"/>
            <a:ext cx="2414999" cy="2428542"/>
          </a:xfrm>
          <a:prstGeom prst="ellipse">
            <a:avLst/>
          </a:prstGeom>
          <a:blipFill>
            <a:blip r:embed="rId2" cstate="email">
              <a:extLst>
                <a:ext uri="{28A0092B-C50C-407E-A947-70E740481C1C}">
                  <a14:useLocalDpi xmlns:a14="http://schemas.microsoft.com/office/drawing/2010/main"/>
                </a:ext>
              </a:extLst>
            </a:blip>
            <a:srcRect/>
            <a:stretch>
              <a:fillRect/>
            </a:stretch>
          </a:bli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id="{016B1B68-5278-4B84-99FA-288AF5A67009}"/>
              </a:ext>
            </a:extLst>
          </p:cNvPr>
          <p:cNvSpPr txBox="1"/>
          <p:nvPr/>
        </p:nvSpPr>
        <p:spPr>
          <a:xfrm>
            <a:off x="9042986" y="3538849"/>
            <a:ext cx="2972852" cy="2046712"/>
          </a:xfrm>
          <a:prstGeom prst="rect">
            <a:avLst/>
          </a:prstGeom>
          <a:solidFill>
            <a:srgbClr val="FFE48F">
              <a:alpha val="47000"/>
            </a:srgb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spcBef>
                <a:spcPts val="0"/>
              </a:spcBef>
              <a:spcAft>
                <a:spcPts val="600"/>
              </a:spcAft>
            </a:pP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PUNCH Outreach Events increase awareness, appreciation, curiosity, and knowledge about </a:t>
            </a:r>
          </a:p>
          <a:p>
            <a:pPr marL="342900" marR="0" indent="-342900">
              <a:spcBef>
                <a:spcPts val="0"/>
              </a:spcBef>
              <a:buAutoNum type="arabicParenR"/>
            </a:pP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humanity’s relationship to the Sun; </a:t>
            </a:r>
          </a:p>
          <a:p>
            <a:pPr marL="342900" marR="0" indent="-342900">
              <a:spcBef>
                <a:spcPts val="0"/>
              </a:spcBef>
              <a:buAutoNum type="arabicParenR"/>
            </a:pP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NASA Heliophysics missions;</a:t>
            </a: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p>
          <a:p>
            <a:pPr marL="342900" marR="0" indent="-342900" algn="just">
              <a:spcBef>
                <a:spcPts val="0"/>
              </a:spcBef>
              <a:buAutoNum type="arabicParenR"/>
            </a:pP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ancient Sun-watching practices; </a:t>
            </a:r>
          </a:p>
          <a:p>
            <a:pPr marL="342900" marR="0" indent="-342900">
              <a:spcBef>
                <a:spcPts val="0"/>
              </a:spcBef>
              <a:buAutoNum type="arabicParenR"/>
            </a:pP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options for personal solar observation; </a:t>
            </a:r>
          </a:p>
          <a:p>
            <a:pPr marL="342900" marR="0" indent="-342900">
              <a:spcBef>
                <a:spcPts val="0"/>
              </a:spcBef>
              <a:spcAft>
                <a:spcPts val="1200"/>
              </a:spcAft>
              <a:buAutoNum type="arabicParenR"/>
            </a:pPr>
            <a:r>
              <a:rPr lang="en-US"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how art &amp; science are valuable allies.</a:t>
            </a:r>
            <a:r>
              <a:rPr lang="en-US" sz="1400" dirty="0">
                <a:solidFill>
                  <a:srgbClr val="000000"/>
                </a:solidFill>
                <a:effectLst/>
                <a:latin typeface="Arial Narrow" panose="020B0606020202030204" pitchFamily="34" charset="0"/>
                <a:ea typeface="Open Sans"/>
                <a:cs typeface="Times New Roman" panose="02020603050405020304" pitchFamily="18" charset="0"/>
              </a:rPr>
              <a:t> </a:t>
            </a:r>
          </a:p>
        </p:txBody>
      </p:sp>
    </p:spTree>
    <p:extLst>
      <p:ext uri="{BB962C8B-B14F-4D97-AF65-F5344CB8AC3E}">
        <p14:creationId xmlns:p14="http://schemas.microsoft.com/office/powerpoint/2010/main" val="45267699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Box 3"/>
          <p:cNvSpPr txBox="1">
            <a:spLocks noGrp="1"/>
          </p:cNvSpPr>
          <p:nvPr>
            <p:ph type="sldNum" sz="quarter" idx="2"/>
          </p:nvPr>
        </p:nvSpPr>
        <p:spPr>
          <a:xfrm>
            <a:off x="10392929" y="6550225"/>
            <a:ext cx="275073" cy="307777"/>
          </a:xfrm>
          <a:prstGeom prst="rect">
            <a:avLst/>
          </a:prstGeom>
          <a:extLst>
            <a:ext uri="{C572A759-6A51-4108-AA02-DFA0A04FC94B}">
              <ma14:wrappingTextBoxFlag xmlns:ma14="http://schemas.microsoft.com/office/mac/drawingml/2011/main" xmlns=""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400" b="0" i="0" u="none" strike="noStrike" kern="0" cap="none" spc="0" normalizeH="0" baseline="0" noProof="0">
                <a:ln>
                  <a:noFill/>
                </a:ln>
                <a:solidFill>
                  <a:srgbClr val="000000"/>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11</a:t>
            </a:fld>
            <a:endParaRPr kumimoji="0" sz="1400" b="0" i="0" u="none" strike="noStrike" kern="0" cap="none" spc="0" normalizeH="0" baseline="0" noProof="0">
              <a:ln>
                <a:noFill/>
              </a:ln>
              <a:solidFill>
                <a:srgbClr val="000000"/>
              </a:solidFill>
              <a:effectLst/>
              <a:uLnTx/>
              <a:uFillTx/>
              <a:latin typeface="Calibri"/>
              <a:cs typeface="Calibri"/>
              <a:sym typeface="Calibri"/>
            </a:endParaRPr>
          </a:p>
        </p:txBody>
      </p:sp>
      <p:sp>
        <p:nvSpPr>
          <p:cNvPr id="170" name="Content Placeholder 4"/>
          <p:cNvSpPr txBox="1">
            <a:spLocks noGrp="1"/>
          </p:cNvSpPr>
          <p:nvPr>
            <p:ph type="body" idx="1"/>
          </p:nvPr>
        </p:nvSpPr>
        <p:spPr>
          <a:xfrm>
            <a:off x="995081" y="1407512"/>
            <a:ext cx="10769600" cy="3908378"/>
          </a:xfrm>
          <a:prstGeom prst="rect">
            <a:avLst/>
          </a:prstGeom>
        </p:spPr>
        <p:txBody>
          <a:bodyPr>
            <a:normAutofit/>
          </a:bodyPr>
          <a:lstStyle/>
          <a:p>
            <a:pPr marL="457200" indent="-457200">
              <a:spcBef>
                <a:spcPts val="500"/>
              </a:spcBef>
              <a:buFont typeface="+mj-lt"/>
              <a:buAutoNum type="arabicPeriod"/>
              <a:defRPr sz="2400"/>
            </a:pPr>
            <a:r>
              <a:rPr lang="en-US" dirty="0"/>
              <a:t>Engaging outreach expertise in collaboration with mission leadership</a:t>
            </a:r>
          </a:p>
          <a:p>
            <a:pPr marL="457200" indent="-457200">
              <a:spcBef>
                <a:spcPts val="500"/>
              </a:spcBef>
              <a:buFont typeface="+mj-lt"/>
              <a:buAutoNum type="arabicPeriod"/>
              <a:defRPr sz="2400"/>
            </a:pPr>
            <a:r>
              <a:rPr lang="en-US" dirty="0"/>
              <a:t>Synergizing the Science, Outreach, and Communication Teams (e.g., on website)</a:t>
            </a:r>
          </a:p>
          <a:p>
            <a:pPr marL="457200" indent="-457200">
              <a:spcBef>
                <a:spcPts val="500"/>
              </a:spcBef>
              <a:buFont typeface="+mj-lt"/>
              <a:buAutoNum type="arabicPeriod"/>
              <a:defRPr sz="2400"/>
            </a:pPr>
            <a:r>
              <a:rPr lang="en-US" dirty="0"/>
              <a:t>Coordinating &amp; synergizing with allied NASA groups &amp; missions </a:t>
            </a:r>
          </a:p>
          <a:p>
            <a:pPr marL="457200" indent="-457200">
              <a:spcBef>
                <a:spcPts val="500"/>
              </a:spcBef>
              <a:buFont typeface="+mj-lt"/>
              <a:buAutoNum type="arabicPeriod"/>
              <a:defRPr sz="2400"/>
            </a:pPr>
            <a:r>
              <a:rPr lang="en-US" dirty="0"/>
              <a:t>Enacting a thematic approach to broaden participation</a:t>
            </a:r>
          </a:p>
          <a:p>
            <a:pPr marL="457200" indent="-457200">
              <a:spcBef>
                <a:spcPts val="500"/>
              </a:spcBef>
              <a:buFont typeface="+mj-lt"/>
              <a:buAutoNum type="arabicPeriod"/>
              <a:defRPr sz="2400"/>
            </a:pPr>
            <a:r>
              <a:rPr lang="en-US" dirty="0"/>
              <a:t>Aligning mission attributes with outreach participants, partners, and products</a:t>
            </a:r>
          </a:p>
          <a:p>
            <a:pPr marL="457200" indent="-457200">
              <a:spcBef>
                <a:spcPts val="500"/>
              </a:spcBef>
              <a:buFont typeface="+mj-lt"/>
              <a:buAutoNum type="arabicPeriod"/>
              <a:defRPr sz="2400"/>
            </a:pPr>
            <a:r>
              <a:rPr lang="en-US" dirty="0"/>
              <a:t>Leveraging strengths &amp; partnerships among multiple institutions</a:t>
            </a:r>
          </a:p>
          <a:p>
            <a:pPr marL="457200" indent="-457200">
              <a:spcBef>
                <a:spcPts val="500"/>
              </a:spcBef>
              <a:buFont typeface="+mj-lt"/>
              <a:buAutoNum type="arabicPeriod"/>
              <a:defRPr sz="2400"/>
            </a:pPr>
            <a:r>
              <a:rPr lang="en-US" dirty="0"/>
              <a:t>Learning from those we intend to benefit from the start</a:t>
            </a:r>
          </a:p>
          <a:p>
            <a:pPr marL="457200" indent="-457200">
              <a:spcBef>
                <a:spcPts val="500"/>
              </a:spcBef>
              <a:buFont typeface="+mj-lt"/>
              <a:buAutoNum type="arabicPeriod"/>
              <a:defRPr sz="2400"/>
            </a:pPr>
            <a:r>
              <a:rPr lang="en-US" dirty="0"/>
              <a:t>Using evidence-based practices &amp; integrating evaluative processes</a:t>
            </a:r>
          </a:p>
        </p:txBody>
      </p:sp>
      <p:sp>
        <p:nvSpPr>
          <p:cNvPr id="171" name="Title 2"/>
          <p:cNvSpPr txBox="1">
            <a:spLocks noGrp="1"/>
          </p:cNvSpPr>
          <p:nvPr>
            <p:ph type="title"/>
          </p:nvPr>
        </p:nvSpPr>
        <p:spPr>
          <a:prstGeom prst="rect">
            <a:avLst/>
          </a:prstGeom>
        </p:spPr>
        <p:txBody>
          <a:bodyPr/>
          <a:lstStyle/>
          <a:p>
            <a:r>
              <a:rPr lang="en-US" dirty="0"/>
              <a:t>Eight Guiding Principles for the PUNCH Outreach Plan</a:t>
            </a:r>
            <a:endParaRPr dirty="0"/>
          </a:p>
        </p:txBody>
      </p:sp>
      <p:sp>
        <p:nvSpPr>
          <p:cNvPr id="5" name="TextBox 4">
            <a:extLst>
              <a:ext uri="{FF2B5EF4-FFF2-40B4-BE49-F238E27FC236}">
                <a16:creationId xmlns:a16="http://schemas.microsoft.com/office/drawing/2014/main" id="{51F4D710-A091-294F-92A0-34672846E357}"/>
              </a:ext>
            </a:extLst>
          </p:cNvPr>
          <p:cNvSpPr txBox="1"/>
          <p:nvPr/>
        </p:nvSpPr>
        <p:spPr>
          <a:xfrm>
            <a:off x="1404732" y="5943066"/>
            <a:ext cx="9144000" cy="341630"/>
          </a:xfrm>
          <a:prstGeom prst="rect">
            <a:avLst/>
          </a:prstGeom>
          <a:solidFill>
            <a:srgbClr val="61ECFF">
              <a:alpha val="47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cs typeface="Calibri"/>
                <a:sym typeface="Calibri"/>
              </a:rPr>
              <a:t>Eight KEY principles guide the development and implementation of the PUNCH Outreach plan.</a:t>
            </a:r>
          </a:p>
        </p:txBody>
      </p:sp>
      <p:sp>
        <p:nvSpPr>
          <p:cNvPr id="6" name="Oval 5">
            <a:extLst>
              <a:ext uri="{FF2B5EF4-FFF2-40B4-BE49-F238E27FC236}">
                <a16:creationId xmlns:a16="http://schemas.microsoft.com/office/drawing/2014/main" id="{8ACF699D-474F-457A-B0D4-2D8150C29071}"/>
              </a:ext>
            </a:extLst>
          </p:cNvPr>
          <p:cNvSpPr/>
          <p:nvPr/>
        </p:nvSpPr>
        <p:spPr>
          <a:xfrm>
            <a:off x="394818" y="1331092"/>
            <a:ext cx="10273183" cy="582804"/>
          </a:xfrm>
          <a:prstGeom prst="ellipse">
            <a:avLst/>
          </a:prstGeom>
          <a:noFill/>
          <a:ln w="25400" cap="flat">
            <a:solidFill>
              <a:srgbClr val="FFC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sym typeface="Calibri"/>
            </a:endParaRPr>
          </a:p>
        </p:txBody>
      </p:sp>
      <p:sp>
        <p:nvSpPr>
          <p:cNvPr id="13" name="TextBox 12">
            <a:extLst>
              <a:ext uri="{FF2B5EF4-FFF2-40B4-BE49-F238E27FC236}">
                <a16:creationId xmlns:a16="http://schemas.microsoft.com/office/drawing/2014/main" id="{B73945FC-05EF-45E3-93CD-FB14EED95F84}"/>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PUNCH Outreach Plan – Self Directed Summary Overview</a:t>
            </a:r>
          </a:p>
        </p:txBody>
      </p:sp>
      <p:sp>
        <p:nvSpPr>
          <p:cNvPr id="14" name="TextBox 13">
            <a:extLst>
              <a:ext uri="{FF2B5EF4-FFF2-40B4-BE49-F238E27FC236}">
                <a16:creationId xmlns:a16="http://schemas.microsoft.com/office/drawing/2014/main" id="{0C5C9FFD-0F51-4DED-AB47-6B50ED08ABD6}"/>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Dr. Cherilynn Morrow   8 April 2021</a:t>
            </a:r>
          </a:p>
        </p:txBody>
      </p:sp>
      <p:sp>
        <p:nvSpPr>
          <p:cNvPr id="15" name="TextBox 14">
            <a:extLst>
              <a:ext uri="{FF2B5EF4-FFF2-40B4-BE49-F238E27FC236}">
                <a16:creationId xmlns:a16="http://schemas.microsoft.com/office/drawing/2014/main" id="{7988BA07-F894-40B1-952D-FB81616FFCE2}"/>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cherilynn.morrow@gmail.com</a:t>
            </a:r>
          </a:p>
        </p:txBody>
      </p:sp>
      <p:sp>
        <p:nvSpPr>
          <p:cNvPr id="16" name="TextBox 3">
            <a:extLst>
              <a:ext uri="{FF2B5EF4-FFF2-40B4-BE49-F238E27FC236}">
                <a16:creationId xmlns:a16="http://schemas.microsoft.com/office/drawing/2014/main" id="{A8B5E5E0-01F1-4CF3-BA6E-4935BF879B14}"/>
              </a:ext>
            </a:extLst>
          </p:cNvPr>
          <p:cNvSpPr txBox="1">
            <a:spLocks/>
          </p:cNvSpPr>
          <p:nvPr/>
        </p:nvSpPr>
        <p:spPr>
          <a:xfrm>
            <a:off x="11399586" y="6475834"/>
            <a:ext cx="451755" cy="276997"/>
          </a:xfrm>
          <a:prstGeom prst="rect">
            <a:avLst/>
          </a:prstGeom>
          <a:solidFill>
            <a:schemeClr val="bg1"/>
          </a:solidFill>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11</a:t>
            </a:fld>
            <a:endParaRPr kumimoji="0" lang="en-US" sz="1400" b="0" i="0" u="none" strike="noStrike" kern="0" cap="none" spc="0" normalizeH="0" baseline="0" noProof="0" dirty="0">
              <a:ln>
                <a:noFill/>
              </a:ln>
              <a:effectLst/>
              <a:uLnTx/>
              <a:uFillTx/>
              <a:latin typeface="Calibri"/>
              <a:ea typeface="+mn-ea"/>
              <a:cs typeface="Calibri"/>
              <a:sym typeface="Calibri"/>
            </a:endParaRPr>
          </a:p>
        </p:txBody>
      </p:sp>
    </p:spTree>
    <p:extLst>
      <p:ext uri="{BB962C8B-B14F-4D97-AF65-F5344CB8AC3E}">
        <p14:creationId xmlns:p14="http://schemas.microsoft.com/office/powerpoint/2010/main" val="23631457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grpSp>
        <p:nvGrpSpPr>
          <p:cNvPr id="4" name="Group 3"/>
          <p:cNvGrpSpPr/>
          <p:nvPr/>
        </p:nvGrpSpPr>
        <p:grpSpPr>
          <a:xfrm>
            <a:off x="311498" y="45936"/>
            <a:ext cx="11789849" cy="6586807"/>
            <a:chOff x="311499" y="45936"/>
            <a:chExt cx="11557174" cy="6586807"/>
          </a:xfrm>
          <a:solidFill>
            <a:srgbClr val="FFFFAF"/>
          </a:solidFill>
        </p:grpSpPr>
        <p:sp>
          <p:nvSpPr>
            <p:cNvPr id="51" name="TextBox 50"/>
            <p:cNvSpPr txBox="1"/>
            <p:nvPr/>
          </p:nvSpPr>
          <p:spPr>
            <a:xfrm>
              <a:off x="311499" y="45936"/>
              <a:ext cx="11470932" cy="800219"/>
            </a:xfrm>
            <a:prstGeom prst="rect">
              <a:avLst/>
            </a:prstGeom>
            <a:noFill/>
            <a:ln>
              <a:noFill/>
            </a:ln>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DADADA">
                      <a:lumMod val="10000"/>
                    </a:srgbClr>
                  </a:solidFill>
                  <a:effectLst/>
                  <a:uLnTx/>
                  <a:uFillTx/>
                  <a:latin typeface="Tahoma"/>
                  <a:ea typeface="+mn-ea"/>
                  <a:cs typeface="Arial"/>
                  <a:sym typeface="Calibri"/>
                </a:rPr>
                <a:t>Dr. Cherilynn Morrow - </a:t>
              </a:r>
              <a:r>
                <a:rPr kumimoji="0" lang="en-US" sz="2400" b="0" i="0" u="none" strike="noStrike" kern="0" cap="none" spc="0" normalizeH="0" baseline="0" noProof="0" dirty="0">
                  <a:ln>
                    <a:noFill/>
                  </a:ln>
                  <a:solidFill>
                    <a:srgbClr val="DADADA">
                      <a:lumMod val="10000"/>
                    </a:srgbClr>
                  </a:solidFill>
                  <a:effectLst/>
                  <a:uLnTx/>
                  <a:uFillTx/>
                  <a:latin typeface="Tahoma"/>
                  <a:ea typeface="+mn-ea"/>
                  <a:cs typeface="Arial"/>
                  <a:sym typeface="Calibri"/>
                </a:rPr>
                <a:t>PUNCH Outreach Director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DADADA">
                      <a:lumMod val="10000"/>
                    </a:srgbClr>
                  </a:solidFill>
                  <a:effectLst/>
                  <a:uLnTx/>
                  <a:uFillTx/>
                  <a:latin typeface="Tahoma"/>
                  <a:ea typeface="+mn-ea"/>
                  <a:cs typeface="Arial"/>
                  <a:sym typeface="Calibri"/>
                </a:rPr>
                <a:t>Consultant for the Southwest Research Institute (SwRI)</a:t>
              </a:r>
            </a:p>
          </p:txBody>
        </p:sp>
        <p:sp>
          <p:nvSpPr>
            <p:cNvPr id="2" name="Rectangle 1"/>
            <p:cNvSpPr/>
            <p:nvPr/>
          </p:nvSpPr>
          <p:spPr>
            <a:xfrm>
              <a:off x="5618599" y="908099"/>
              <a:ext cx="6250074" cy="5724644"/>
            </a:xfrm>
            <a:prstGeom prst="rect">
              <a:avLst/>
            </a:prstGeom>
            <a:grpFill/>
            <a:ln w="19050">
              <a:solidFill>
                <a:srgbClr val="00B050"/>
              </a:solidFill>
            </a:ln>
          </p:spPr>
          <p:txBody>
            <a:bodyPr wrap="square">
              <a:spAutoFit/>
            </a:bodyPr>
            <a:lstStyle/>
            <a:p>
              <a:pPr marR="0" lvl="0" indent="401638"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rgbClr val="DADADA">
                      <a:lumMod val="10000"/>
                    </a:srgbClr>
                  </a:solidFill>
                  <a:effectLst/>
                  <a:uLnTx/>
                  <a:uFillTx/>
                  <a:latin typeface="Arial Narrow" panose="020B0606020202030204" pitchFamily="34" charset="0"/>
                  <a:ea typeface="DengXian"/>
                  <a:cs typeface="Times New Roman" panose="02020603050405020304" pitchFamily="18" charset="0"/>
                </a:rPr>
                <a:t>Since March 2020, Cherilynn Morrow has been under contract with SwRI (reporting to the PUNCH PI, Dr. Craig DeForest and collaborating with the PUNCH Project Scientist</a:t>
              </a:r>
              <a:r>
                <a:rPr lang="en-US" sz="1600" dirty="0">
                  <a:solidFill>
                    <a:srgbClr val="DADADA">
                      <a:lumMod val="10000"/>
                    </a:srgbClr>
                  </a:solidFill>
                  <a:latin typeface="Arial Narrow" panose="020B0606020202030204" pitchFamily="34" charset="0"/>
                  <a:ea typeface="DengXian"/>
                  <a:cs typeface="Times New Roman" panose="02020603050405020304" pitchFamily="18" charset="0"/>
                </a:rPr>
                <a:t>, Dr. Sarah Gibson</a:t>
              </a:r>
              <a:r>
                <a:rPr kumimoji="0" lang="en-US" sz="1600" b="0" i="0" u="none" strike="noStrike" kern="1200" cap="none" spc="0" normalizeH="0" baseline="0" noProof="0" dirty="0">
                  <a:ln>
                    <a:noFill/>
                  </a:ln>
                  <a:solidFill>
                    <a:srgbClr val="DADADA">
                      <a:lumMod val="10000"/>
                    </a:srgbClr>
                  </a:solidFill>
                  <a:effectLst/>
                  <a:uLnTx/>
                  <a:uFillTx/>
                  <a:latin typeface="Arial Narrow" panose="020B0606020202030204" pitchFamily="34" charset="0"/>
                  <a:ea typeface="DengXian"/>
                  <a:cs typeface="Times New Roman" panose="02020603050405020304" pitchFamily="18" charset="0"/>
                </a:rPr>
                <a:t>) to build a </a:t>
              </a:r>
              <a:r>
                <a:rPr kumimoji="0" lang="en-US" sz="1600" b="0" i="0" u="none" strike="noStrike" kern="1200" cap="none" spc="0" normalizeH="0" baseline="0" noProof="0" dirty="0">
                  <a:ln>
                    <a:noFill/>
                  </a:ln>
                  <a:solidFill>
                    <a:srgbClr val="0070C0"/>
                  </a:solidFill>
                  <a:effectLst/>
                  <a:uLnTx/>
                  <a:uFillTx/>
                  <a:latin typeface="Arial Narrow" panose="020B0606020202030204" pitchFamily="34" charset="0"/>
                  <a:ea typeface="DengXian"/>
                  <a:cs typeface="Times New Roman" panose="02020603050405020304" pitchFamily="18" charset="0"/>
                  <a:hlinkClick r:id="rId3">
                    <a:extLst>
                      <a:ext uri="{A12FA001-AC4F-418D-AE19-62706E023703}">
                        <ahyp:hlinkClr xmlns:ahyp="http://schemas.microsoft.com/office/drawing/2018/hyperlinkcolor" val="tx"/>
                      </a:ext>
                    </a:extLst>
                  </a:hlinkClick>
                </a:rPr>
                <a:t>PUNCH Outreach team </a:t>
              </a:r>
              <a:r>
                <a:rPr kumimoji="0" lang="en-US" sz="1600" b="0" i="0" u="none" strike="noStrike" kern="1200" cap="none" spc="0" normalizeH="0" baseline="0" noProof="0" dirty="0">
                  <a:ln>
                    <a:noFill/>
                  </a:ln>
                  <a:solidFill>
                    <a:srgbClr val="DADADA">
                      <a:lumMod val="10000"/>
                    </a:srgbClr>
                  </a:solidFill>
                  <a:effectLst/>
                  <a:uLnTx/>
                  <a:uFillTx/>
                  <a:latin typeface="Arial Narrow" panose="020B0606020202030204" pitchFamily="34" charset="0"/>
                  <a:ea typeface="DengXian"/>
                  <a:cs typeface="Times New Roman" panose="02020603050405020304" pitchFamily="18" charset="0"/>
                </a:rPr>
                <a:t>and lead the development and implementation of an </a:t>
              </a:r>
              <a:r>
                <a:rPr kumimoji="0" lang="en-US" sz="1600" b="0" i="0" u="none" strike="noStrike" kern="1200" cap="none" spc="0" normalizeH="0" baseline="0" noProof="0" dirty="0">
                  <a:ln>
                    <a:noFill/>
                  </a:ln>
                  <a:solidFill>
                    <a:schemeClr val="accent4">
                      <a:lumMod val="10000"/>
                    </a:schemeClr>
                  </a:solidFill>
                  <a:effectLst/>
                  <a:uLnTx/>
                  <a:uFillTx/>
                  <a:latin typeface="Arial Narrow" panose="020B0606020202030204" pitchFamily="34" charset="0"/>
                  <a:ea typeface="DengXian"/>
                  <a:cs typeface="Times New Roman" panose="02020603050405020304" pitchFamily="18" charset="0"/>
                </a:rPr>
                <a:t>Outreach plan for the PUNCH mission</a:t>
              </a:r>
              <a:r>
                <a:rPr kumimoji="0" lang="en-US" sz="1600" b="0" i="0" u="none" strike="noStrike" kern="1200" cap="none" spc="0" normalizeH="0" baseline="0" noProof="0" dirty="0">
                  <a:ln>
                    <a:noFill/>
                  </a:ln>
                  <a:solidFill>
                    <a:srgbClr val="DADADA">
                      <a:lumMod val="10000"/>
                    </a:srgbClr>
                  </a:solidFill>
                  <a:effectLst/>
                  <a:uLnTx/>
                  <a:uFillTx/>
                  <a:latin typeface="Arial Narrow" panose="020B0606020202030204" pitchFamily="34" charset="0"/>
                  <a:ea typeface="DengXian"/>
                  <a:cs typeface="Times New Roman" panose="02020603050405020304" pitchFamily="18" charset="0"/>
                </a:rPr>
                <a:t>. The plan was submitted in </a:t>
              </a:r>
              <a:r>
                <a:rPr kumimoji="0" lang="en-US" sz="1600" i="0" u="none" strike="noStrike" kern="1200" cap="none" spc="0" normalizeH="0" baseline="0" noProof="0" dirty="0">
                  <a:ln>
                    <a:noFill/>
                  </a:ln>
                  <a:solidFill>
                    <a:srgbClr val="DADADA">
                      <a:lumMod val="10000"/>
                    </a:srgbClr>
                  </a:solidFill>
                  <a:effectLst/>
                  <a:uLnTx/>
                  <a:uFillTx/>
                  <a:latin typeface="Arial Narrow" panose="020B0606020202030204" pitchFamily="34" charset="0"/>
                  <a:ea typeface="DengXian"/>
                  <a:cs typeface="Times New Roman" panose="02020603050405020304" pitchFamily="18" charset="0"/>
                </a:rPr>
                <a:t>November 2020 and approved by NASA in January 2021. </a:t>
              </a:r>
            </a:p>
            <a:p>
              <a:pPr marR="0" lvl="0" indent="401638" algn="l" defTabSz="914400" rtl="0" eaLnBrk="1" fontAlgn="auto" latinLnBrk="0" hangingPunct="1">
                <a:lnSpc>
                  <a:spcPct val="100000"/>
                </a:lnSpc>
                <a:spcBef>
                  <a:spcPts val="0"/>
                </a:spcBef>
                <a:spcAft>
                  <a:spcPts val="1200"/>
                </a:spcAft>
                <a:buClrTx/>
                <a:buSzTx/>
                <a:buFontTx/>
                <a:buNone/>
                <a:tabLst/>
                <a:defRPr/>
              </a:pPr>
              <a:r>
                <a:rPr kumimoji="0" lang="en-US" sz="1600" i="0" u="none" strike="noStrike" kern="1200" cap="none" spc="0" normalizeH="0" baseline="0" noProof="0" dirty="0">
                  <a:ln>
                    <a:noFill/>
                  </a:ln>
                  <a:solidFill>
                    <a:srgbClr val="DADADA">
                      <a:lumMod val="10000"/>
                    </a:srgbClr>
                  </a:solidFill>
                  <a:effectLst/>
                  <a:uLnTx/>
                  <a:uFillTx/>
                  <a:latin typeface="Arial Narrow" panose="020B0606020202030204" pitchFamily="34" charset="0"/>
                  <a:ea typeface="DengXian"/>
                  <a:cs typeface="Times New Roman" panose="02020603050405020304" pitchFamily="18" charset="0"/>
                </a:rPr>
                <a:t>Dr. Morrow is an </a:t>
              </a:r>
              <a:r>
                <a:rPr kumimoji="0" lang="en-US" sz="1600" i="0" u="none" strike="noStrike" kern="1200" cap="none" spc="0" normalizeH="0" baseline="0" noProof="0" dirty="0">
                  <a:ln>
                    <a:noFill/>
                  </a:ln>
                  <a:solidFill>
                    <a:srgbClr val="0070C0"/>
                  </a:solidFill>
                  <a:effectLst/>
                  <a:uLnTx/>
                  <a:uFillTx/>
                  <a:latin typeface="Arial Narrow" panose="020B0606020202030204" pitchFamily="34" charset="0"/>
                  <a:ea typeface="DengXian"/>
                  <a:cs typeface="Times New Roman" panose="02020603050405020304" pitchFamily="18" charset="0"/>
                  <a:hlinkClick r:id="rId4">
                    <a:extLst>
                      <a:ext uri="{A12FA001-AC4F-418D-AE19-62706E023703}">
                        <ahyp:hlinkClr xmlns:ahyp="http://schemas.microsoft.com/office/drawing/2018/hyperlinkcolor" val="tx"/>
                      </a:ext>
                    </a:extLst>
                  </a:hlinkClick>
                </a:rPr>
                <a:t>award-winning</a:t>
              </a:r>
              <a:r>
                <a:rPr kumimoji="0" lang="en-US" sz="1600" i="0" u="none" strike="noStrike" kern="1200" cap="none" spc="0" normalizeH="0" baseline="0" noProof="0" dirty="0">
                  <a:ln>
                    <a:noFill/>
                  </a:ln>
                  <a:solidFill>
                    <a:srgbClr val="0070C0"/>
                  </a:solidFill>
                  <a:effectLst/>
                  <a:uLnTx/>
                  <a:uFillTx/>
                  <a:latin typeface="Arial Narrow" panose="020B0606020202030204" pitchFamily="34" charset="0"/>
                  <a:ea typeface="DengXian"/>
                  <a:cs typeface="Times New Roman" panose="02020603050405020304" pitchFamily="18" charset="0"/>
                </a:rPr>
                <a:t> </a:t>
              </a:r>
              <a:r>
                <a:rPr kumimoji="0" lang="en-US" sz="1600" i="0" u="none" strike="noStrike" kern="1200" cap="none" spc="0" normalizeH="0" baseline="0" noProof="0" dirty="0">
                  <a:ln>
                    <a:noFill/>
                  </a:ln>
                  <a:solidFill>
                    <a:srgbClr val="DADADA">
                      <a:lumMod val="10000"/>
                    </a:srgbClr>
                  </a:solidFill>
                  <a:effectLst/>
                  <a:uLnTx/>
                  <a:uFillTx/>
                  <a:latin typeface="Arial Narrow" panose="020B0606020202030204" pitchFamily="34" charset="0"/>
                  <a:ea typeface="DengXian"/>
                  <a:cs typeface="Times New Roman" panose="02020603050405020304" pitchFamily="18" charset="0"/>
                </a:rPr>
                <a:t>space and Earth science educator and a solar astrophysicist by training (PhD, 1988 </a:t>
              </a:r>
              <a:r>
                <a:rPr lang="en-US" sz="1600" dirty="0">
                  <a:solidFill>
                    <a:srgbClr val="DADADA">
                      <a:lumMod val="10000"/>
                    </a:srgbClr>
                  </a:solidFill>
                  <a:latin typeface="Arial Narrow" panose="020B0606020202030204" pitchFamily="34" charset="0"/>
                  <a:ea typeface="DengXian"/>
                  <a:cs typeface="Times New Roman" panose="02020603050405020304" pitchFamily="18" charset="0"/>
                </a:rPr>
                <a:t>University of Colorado</a:t>
              </a:r>
              <a:r>
                <a:rPr kumimoji="0" lang="en-US" sz="1600" i="0" u="none" strike="noStrike" kern="1200" cap="none" spc="0" normalizeH="0" baseline="0" noProof="0" dirty="0">
                  <a:ln>
                    <a:noFill/>
                  </a:ln>
                  <a:solidFill>
                    <a:srgbClr val="DADADA">
                      <a:lumMod val="10000"/>
                    </a:srgbClr>
                  </a:solidFill>
                  <a:effectLst/>
                  <a:uLnTx/>
                  <a:uFillTx/>
                  <a:latin typeface="Arial Narrow" panose="020B0606020202030204" pitchFamily="34" charset="0"/>
                  <a:ea typeface="DengXian"/>
                  <a:cs typeface="Times New Roman" panose="02020603050405020304" pitchFamily="18" charset="0"/>
                </a:rPr>
                <a:t>). She worked for more than a decade with NASA and NSF on policies and strategies that support the effective integration of education and public outreach (EPO) programs in scientific research environments, including space science missions.</a:t>
              </a:r>
            </a:p>
            <a:p>
              <a:pPr marR="0" lvl="0" indent="401638" algn="l" defTabSz="914400" rtl="0" eaLnBrk="1" fontAlgn="auto" latinLnBrk="0" hangingPunct="1">
                <a:lnSpc>
                  <a:spcPct val="100000"/>
                </a:lnSpc>
                <a:spcBef>
                  <a:spcPts val="0"/>
                </a:spcBef>
                <a:spcAft>
                  <a:spcPts val="1200"/>
                </a:spcAft>
                <a:buClrTx/>
                <a:buSzTx/>
                <a:buFontTx/>
                <a:buNone/>
                <a:tabLst/>
                <a:defRPr/>
              </a:pPr>
              <a:r>
                <a:rPr kumimoji="0" lang="en-US" sz="1600" i="0" u="none" strike="noStrike" kern="1200" cap="none" spc="0" normalizeH="0" baseline="0" noProof="0" dirty="0">
                  <a:ln>
                    <a:noFill/>
                  </a:ln>
                  <a:solidFill>
                    <a:srgbClr val="DADADA">
                      <a:lumMod val="10000"/>
                    </a:srgbClr>
                  </a:solidFill>
                  <a:effectLst/>
                  <a:uLnTx/>
                  <a:uFillTx/>
                  <a:latin typeface="Arial Narrow" panose="020B0606020202030204" pitchFamily="34" charset="0"/>
                  <a:ea typeface="DengXian"/>
                  <a:cs typeface="Times New Roman" panose="02020603050405020304" pitchFamily="18" charset="0"/>
                </a:rPr>
                <a:t> She has facilitated dozens of workshops and conference sessions for scientists </a:t>
              </a:r>
              <a:r>
                <a:rPr lang="en-US" sz="1600" dirty="0">
                  <a:solidFill>
                    <a:srgbClr val="DADADA">
                      <a:lumMod val="10000"/>
                    </a:srgbClr>
                  </a:solidFill>
                  <a:latin typeface="Arial Narrow" panose="020B0606020202030204" pitchFamily="34" charset="0"/>
                  <a:ea typeface="DengXian"/>
                  <a:cs typeface="Times New Roman" panose="02020603050405020304" pitchFamily="18" charset="0"/>
                </a:rPr>
                <a:t>who want to support K-12 and informal</a:t>
              </a:r>
              <a:r>
                <a:rPr kumimoji="0" lang="en-US" sz="1600" i="0" u="none" strike="noStrike" kern="1200" cap="none" spc="0" normalizeH="0" baseline="0" noProof="0" dirty="0">
                  <a:ln>
                    <a:noFill/>
                  </a:ln>
                  <a:solidFill>
                    <a:srgbClr val="DADADA">
                      <a:lumMod val="10000"/>
                    </a:srgbClr>
                  </a:solidFill>
                  <a:effectLst/>
                  <a:uLnTx/>
                  <a:uFillTx/>
                  <a:latin typeface="Arial Narrow" panose="020B0606020202030204" pitchFamily="34" charset="0"/>
                  <a:ea typeface="DengXian"/>
                  <a:cs typeface="Times New Roman" panose="02020603050405020304" pitchFamily="18" charset="0"/>
                </a:rPr>
                <a:t> education, and hundreds of workshops for educators interested in inquiry-based teaching of space and </a:t>
              </a:r>
              <a:r>
                <a:rPr lang="en-US" sz="1600" dirty="0">
                  <a:solidFill>
                    <a:srgbClr val="DADADA">
                      <a:lumMod val="10000"/>
                    </a:srgbClr>
                  </a:solidFill>
                  <a:latin typeface="Arial Narrow" panose="020B0606020202030204" pitchFamily="34" charset="0"/>
                  <a:ea typeface="DengXian"/>
                  <a:cs typeface="Times New Roman" panose="02020603050405020304" pitchFamily="18" charset="0"/>
                </a:rPr>
                <a:t>Earth</a:t>
              </a:r>
              <a:r>
                <a:rPr kumimoji="0" lang="en-US" sz="1600" i="0" u="none" strike="noStrike" kern="1200" cap="none" spc="0" normalizeH="0" baseline="0" noProof="0" dirty="0">
                  <a:ln>
                    <a:noFill/>
                  </a:ln>
                  <a:solidFill>
                    <a:srgbClr val="DADADA">
                      <a:lumMod val="10000"/>
                    </a:srgbClr>
                  </a:solidFill>
                  <a:effectLst/>
                  <a:uLnTx/>
                  <a:uFillTx/>
                  <a:latin typeface="Arial Narrow" panose="020B0606020202030204" pitchFamily="34" charset="0"/>
                  <a:ea typeface="DengXian"/>
                  <a:cs typeface="Times New Roman" panose="02020603050405020304" pitchFamily="18" charset="0"/>
                </a:rPr>
                <a:t> science that is aligned with research on how people learn.</a:t>
              </a:r>
            </a:p>
            <a:p>
              <a:pPr marR="0" lvl="0" indent="401638"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DADADA">
                      <a:lumMod val="10000"/>
                    </a:srgbClr>
                  </a:solidFill>
                  <a:effectLst/>
                  <a:uLnTx/>
                  <a:uFillTx/>
                  <a:latin typeface="Arial Narrow" panose="020B0606020202030204" pitchFamily="34" charset="0"/>
                  <a:ea typeface="DengXian"/>
                  <a:cs typeface="Times New Roman" panose="02020603050405020304" pitchFamily="18" charset="0"/>
                </a:rPr>
                <a:t>She is the originator of </a:t>
              </a:r>
              <a:r>
                <a:rPr kumimoji="0" lang="en-US" sz="1600" i="1" u="none" strike="noStrike" kern="1200" cap="none" spc="0" normalizeH="0" baseline="0" noProof="0" dirty="0">
                  <a:ln>
                    <a:noFill/>
                  </a:ln>
                  <a:solidFill>
                    <a:srgbClr val="DADADA">
                      <a:lumMod val="10000"/>
                    </a:srgbClr>
                  </a:solidFill>
                  <a:effectLst/>
                  <a:uLnTx/>
                  <a:uFillTx/>
                  <a:latin typeface="Arial Narrow" panose="020B0606020202030204" pitchFamily="34" charset="0"/>
                  <a:ea typeface="DengXian"/>
                  <a:cs typeface="Times New Roman" panose="02020603050405020304" pitchFamily="18" charset="0"/>
                </a:rPr>
                <a:t>Kinesthetic Astronomy </a:t>
              </a:r>
              <a:r>
                <a:rPr kumimoji="0" lang="en-US" sz="1600" i="0" u="none" strike="noStrike" kern="1200" cap="none" spc="0" normalizeH="0" baseline="0" noProof="0" dirty="0">
                  <a:ln>
                    <a:noFill/>
                  </a:ln>
                  <a:solidFill>
                    <a:srgbClr val="DADADA">
                      <a:lumMod val="10000"/>
                    </a:srgbClr>
                  </a:solidFill>
                  <a:effectLst/>
                  <a:uLnTx/>
                  <a:uFillTx/>
                  <a:latin typeface="Arial Narrow" panose="020B0606020202030204" pitchFamily="34" charset="0"/>
                  <a:ea typeface="DengXian"/>
                  <a:cs typeface="Times New Roman" panose="02020603050405020304" pitchFamily="18" charset="0"/>
                </a:rPr>
                <a:t>– a widely adopted, embodied approach to teaching &amp; learning 3-D astronomical concepts that is integral to all domains of the </a:t>
              </a:r>
              <a:r>
                <a:rPr kumimoji="0" lang="en-US" sz="1600" i="0" u="none" strike="noStrike" kern="1200" cap="none" spc="0" normalizeH="0" baseline="0" noProof="0" dirty="0">
                  <a:ln>
                    <a:noFill/>
                  </a:ln>
                  <a:solidFill>
                    <a:srgbClr val="0070C0"/>
                  </a:solidFill>
                  <a:effectLst/>
                  <a:uLnTx/>
                  <a:uFillTx/>
                  <a:latin typeface="Arial Narrow" panose="020B0606020202030204" pitchFamily="34" charset="0"/>
                  <a:ea typeface="DengXian"/>
                  <a:cs typeface="Times New Roman" panose="02020603050405020304" pitchFamily="18" charset="0"/>
                  <a:hlinkClick r:id="rId5">
                    <a:extLst>
                      <a:ext uri="{A12FA001-AC4F-418D-AE19-62706E023703}">
                        <ahyp:hlinkClr xmlns:ahyp="http://schemas.microsoft.com/office/drawing/2018/hyperlinkcolor" val="tx"/>
                      </a:ext>
                    </a:extLst>
                  </a:hlinkClick>
                </a:rPr>
                <a:t>PUNCH Outreach plan</a:t>
              </a:r>
              <a:r>
                <a:rPr kumimoji="0" lang="en-US" sz="1600" i="0" u="none" strike="noStrike" kern="1200" cap="none" spc="0" normalizeH="0" baseline="0" noProof="0" dirty="0">
                  <a:ln>
                    <a:noFill/>
                  </a:ln>
                  <a:solidFill>
                    <a:srgbClr val="DADADA">
                      <a:lumMod val="10000"/>
                    </a:srgbClr>
                  </a:solidFill>
                  <a:effectLst/>
                  <a:uLnTx/>
                  <a:uFillTx/>
                  <a:latin typeface="Arial Narrow" panose="020B0606020202030204" pitchFamily="34" charset="0"/>
                  <a:ea typeface="DengXian"/>
                  <a:cs typeface="Times New Roman" panose="02020603050405020304" pitchFamily="18" charset="0"/>
                </a:rPr>
                <a:t>. She also sings “Stormy Weather – Solar Style” as part of her </a:t>
              </a:r>
              <a:r>
                <a:rPr kumimoji="0" lang="en-US" sz="1600" i="1" u="none" strike="noStrike" kern="1200" cap="none" spc="0" normalizeH="0" baseline="0" noProof="0" dirty="0">
                  <a:ln>
                    <a:noFill/>
                  </a:ln>
                  <a:solidFill>
                    <a:srgbClr val="DADADA">
                      <a:lumMod val="10000"/>
                    </a:srgbClr>
                  </a:solidFill>
                  <a:effectLst/>
                  <a:uLnTx/>
                  <a:uFillTx/>
                  <a:latin typeface="Arial Narrow" panose="020B0606020202030204" pitchFamily="34" charset="0"/>
                  <a:ea typeface="DengXian"/>
                  <a:cs typeface="Times New Roman" panose="02020603050405020304" pitchFamily="18" charset="0"/>
                </a:rPr>
                <a:t>AstroJazz</a:t>
              </a:r>
              <a:r>
                <a:rPr kumimoji="0" lang="en-US" sz="1600" i="0" u="none" strike="noStrike" kern="1200" cap="none" spc="0" normalizeH="0" baseline="0" noProof="0" dirty="0">
                  <a:ln>
                    <a:noFill/>
                  </a:ln>
                  <a:solidFill>
                    <a:srgbClr val="DADADA">
                      <a:lumMod val="10000"/>
                    </a:srgbClr>
                  </a:solidFill>
                  <a:effectLst/>
                  <a:uLnTx/>
                  <a:uFillTx/>
                  <a:latin typeface="Arial Narrow" panose="020B0606020202030204" pitchFamily="34" charset="0"/>
                  <a:ea typeface="DengXian"/>
                  <a:cs typeface="Times New Roman" panose="02020603050405020304" pitchFamily="18" charset="0"/>
                </a:rPr>
                <a:t> repertoire and her love for integrating the arts in STEM education (STEAM).  She has guided hundreds of multi-sensory, arts-integrated programs for visitors to Chaco Culture NHP and facilitated dozens of cross-cultural STEM programs for Native American educators and students.</a:t>
              </a:r>
            </a:p>
          </p:txBody>
        </p:sp>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8040" y="1163500"/>
              <a:ext cx="5005308" cy="3900742"/>
            </a:xfrm>
            <a:prstGeom prst="rect">
              <a:avLst/>
            </a:prstGeom>
            <a:grpFill/>
            <a:ln w="19050">
              <a:solidFill>
                <a:srgbClr val="92D050"/>
              </a:solidFill>
            </a:ln>
          </p:spPr>
        </p:pic>
        <p:sp>
          <p:nvSpPr>
            <p:cNvPr id="8" name="Rectangle 7"/>
            <p:cNvSpPr/>
            <p:nvPr/>
          </p:nvSpPr>
          <p:spPr>
            <a:xfrm>
              <a:off x="518040" y="5174768"/>
              <a:ext cx="5005308" cy="1323439"/>
            </a:xfrm>
            <a:prstGeom prst="rect">
              <a:avLst/>
            </a:prstGeom>
            <a:grpFill/>
            <a:ln w="19050">
              <a:solidFill>
                <a:srgbClr val="92D05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ADADA">
                      <a:lumMod val="10000"/>
                    </a:srgbClr>
                  </a:solidFill>
                  <a:effectLst/>
                  <a:uLnTx/>
                  <a:uFillTx/>
                  <a:latin typeface="Arial Narrow" panose="020B0606020202030204" pitchFamily="34" charset="0"/>
                  <a:ea typeface="DengXian"/>
                  <a:cs typeface="Times New Roman" panose="02020603050405020304" pitchFamily="18" charset="0"/>
                </a:rPr>
                <a:t>This is Cherilynn in Chaco Culture National Historical Park – a World Heritage site in northwest New Mexico.  Her hair is grayer now, but she loves this photo so much she’ll probably never stop using it. </a:t>
              </a:r>
              <a:r>
                <a:rPr kumimoji="0" lang="en-US" sz="1600" b="1" i="0" u="none" strike="noStrike" kern="1200" cap="none" spc="0" normalizeH="0" baseline="0" noProof="0" dirty="0">
                  <a:ln>
                    <a:noFill/>
                  </a:ln>
                  <a:solidFill>
                    <a:srgbClr val="DADADA">
                      <a:lumMod val="10000"/>
                    </a:srgbClr>
                  </a:solidFill>
                  <a:effectLst/>
                  <a:uLnTx/>
                  <a:uFillTx/>
                  <a:latin typeface="Arial Narrow" panose="020B0606020202030204" pitchFamily="34" charset="0"/>
                  <a:ea typeface="DengXian"/>
                  <a:cs typeface="Times New Roman" panose="02020603050405020304" pitchFamily="18" charset="0"/>
                </a:rPr>
                <a:t>Cherilynn has volunteered as an interpreter and/or cultural astronomy research assistant in Chaco for 15+ years.</a:t>
              </a:r>
            </a:p>
          </p:txBody>
        </p:sp>
      </p:grpSp>
      <p:sp>
        <p:nvSpPr>
          <p:cNvPr id="11" name="TextBox 10">
            <a:extLst>
              <a:ext uri="{FF2B5EF4-FFF2-40B4-BE49-F238E27FC236}">
                <a16:creationId xmlns:a16="http://schemas.microsoft.com/office/drawing/2014/main" id="{B208F447-3F9E-4E28-BA16-EDC48F9BF91E}"/>
              </a:ext>
            </a:extLst>
          </p:cNvPr>
          <p:cNvSpPr txBox="1"/>
          <p:nvPr/>
        </p:nvSpPr>
        <p:spPr>
          <a:xfrm>
            <a:off x="0" y="6634969"/>
            <a:ext cx="3735434" cy="276997"/>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chemeClr val="accent4">
                    <a:lumMod val="10000"/>
                  </a:schemeClr>
                </a:solidFill>
                <a:effectLst/>
                <a:uLnTx/>
                <a:uFillTx/>
                <a:latin typeface="Calibri"/>
                <a:ea typeface="+mn-ea"/>
                <a:cs typeface="+mn-cs"/>
                <a:sym typeface="Calibri"/>
              </a:rPr>
              <a:t>PUNCH Outreach Plan – Self Directed Summary Overview</a:t>
            </a:r>
          </a:p>
        </p:txBody>
      </p:sp>
      <p:sp>
        <p:nvSpPr>
          <p:cNvPr id="12" name="TextBox 11">
            <a:extLst>
              <a:ext uri="{FF2B5EF4-FFF2-40B4-BE49-F238E27FC236}">
                <a16:creationId xmlns:a16="http://schemas.microsoft.com/office/drawing/2014/main" id="{4262FDCC-9F50-4A1E-A498-DEDA3F994835}"/>
              </a:ext>
            </a:extLst>
          </p:cNvPr>
          <p:cNvSpPr txBox="1"/>
          <p:nvPr/>
        </p:nvSpPr>
        <p:spPr>
          <a:xfrm>
            <a:off x="8076850" y="6624852"/>
            <a:ext cx="2902857" cy="276997"/>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chemeClr val="accent4">
                    <a:lumMod val="10000"/>
                  </a:schemeClr>
                </a:solidFill>
                <a:effectLst/>
                <a:uLnTx/>
                <a:uFillTx/>
                <a:latin typeface="Calibri"/>
                <a:ea typeface="+mn-ea"/>
                <a:cs typeface="+mn-cs"/>
                <a:sym typeface="Calibri"/>
              </a:rPr>
              <a:t>Dr. Cherilynn Morrow   8 April 2021</a:t>
            </a:r>
          </a:p>
        </p:txBody>
      </p:sp>
      <p:sp>
        <p:nvSpPr>
          <p:cNvPr id="13" name="TextBox 12">
            <a:extLst>
              <a:ext uri="{FF2B5EF4-FFF2-40B4-BE49-F238E27FC236}">
                <a16:creationId xmlns:a16="http://schemas.microsoft.com/office/drawing/2014/main" id="{EA3F9AB2-1C04-4868-B1B9-E073F7408A80}"/>
              </a:ext>
            </a:extLst>
          </p:cNvPr>
          <p:cNvSpPr txBox="1"/>
          <p:nvPr/>
        </p:nvSpPr>
        <p:spPr>
          <a:xfrm>
            <a:off x="4466074" y="6634969"/>
            <a:ext cx="3180442" cy="276997"/>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chemeClr val="accent4">
                    <a:lumMod val="10000"/>
                  </a:schemeClr>
                </a:solidFill>
                <a:effectLst/>
                <a:uLnTx/>
                <a:uFillTx/>
                <a:latin typeface="Calibri"/>
                <a:ea typeface="+mn-ea"/>
                <a:cs typeface="+mn-cs"/>
                <a:sym typeface="Calibri"/>
              </a:rPr>
              <a:t>cherilynn.morrow@gmail.com</a:t>
            </a:r>
          </a:p>
        </p:txBody>
      </p:sp>
      <p:sp>
        <p:nvSpPr>
          <p:cNvPr id="14" name="TextBox 3">
            <a:extLst>
              <a:ext uri="{FF2B5EF4-FFF2-40B4-BE49-F238E27FC236}">
                <a16:creationId xmlns:a16="http://schemas.microsoft.com/office/drawing/2014/main" id="{09028A69-EAAA-489C-A5F8-F759AAE23D21}"/>
              </a:ext>
            </a:extLst>
          </p:cNvPr>
          <p:cNvSpPr txBox="1">
            <a:spLocks/>
          </p:cNvSpPr>
          <p:nvPr/>
        </p:nvSpPr>
        <p:spPr>
          <a:xfrm>
            <a:off x="11399586" y="6586362"/>
            <a:ext cx="451755" cy="276997"/>
          </a:xfrm>
          <a:prstGeom prst="rect">
            <a:avLst/>
          </a:prstGeom>
          <a:noFill/>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chemeClr val="accent4">
                    <a:lumMod val="10000"/>
                  </a:schemeClr>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12</a:t>
            </a:fld>
            <a:endParaRPr kumimoji="0" lang="en-US" sz="1400" b="0" i="0" u="none" strike="noStrike" kern="0" cap="none" spc="0" normalizeH="0" baseline="0" noProof="0" dirty="0">
              <a:ln>
                <a:noFill/>
              </a:ln>
              <a:solidFill>
                <a:schemeClr val="accent4">
                  <a:lumMod val="10000"/>
                </a:schemeClr>
              </a:solidFill>
              <a:effectLst/>
              <a:uLnTx/>
              <a:uFillTx/>
              <a:latin typeface="Calibri"/>
              <a:ea typeface="+mn-ea"/>
              <a:cs typeface="Calibri"/>
              <a:sym typeface="Calibri"/>
            </a:endParaRPr>
          </a:p>
        </p:txBody>
      </p:sp>
    </p:spTree>
    <p:extLst>
      <p:ext uri="{BB962C8B-B14F-4D97-AF65-F5344CB8AC3E}">
        <p14:creationId xmlns:p14="http://schemas.microsoft.com/office/powerpoint/2010/main" val="1337978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ontent Placeholder 4"/>
          <p:cNvSpPr txBox="1">
            <a:spLocks noGrp="1"/>
          </p:cNvSpPr>
          <p:nvPr>
            <p:ph type="body" idx="1"/>
          </p:nvPr>
        </p:nvSpPr>
        <p:spPr>
          <a:xfrm>
            <a:off x="995081" y="1407512"/>
            <a:ext cx="10769600" cy="3908378"/>
          </a:xfrm>
          <a:prstGeom prst="rect">
            <a:avLst/>
          </a:prstGeom>
        </p:spPr>
        <p:txBody>
          <a:bodyPr>
            <a:normAutofit/>
          </a:bodyPr>
          <a:lstStyle/>
          <a:p>
            <a:pPr marL="457200" indent="-457200">
              <a:spcBef>
                <a:spcPts val="500"/>
              </a:spcBef>
              <a:buFont typeface="+mj-lt"/>
              <a:buAutoNum type="arabicPeriod"/>
              <a:defRPr sz="2400"/>
            </a:pPr>
            <a:r>
              <a:rPr lang="en-US" dirty="0"/>
              <a:t>Engaging outreach expertise in collaboration with mission leadership</a:t>
            </a:r>
          </a:p>
          <a:p>
            <a:pPr marL="457200" indent="-457200">
              <a:spcBef>
                <a:spcPts val="500"/>
              </a:spcBef>
              <a:buFont typeface="+mj-lt"/>
              <a:buAutoNum type="arabicPeriod"/>
              <a:defRPr sz="2400"/>
            </a:pPr>
            <a:r>
              <a:rPr lang="en-US" dirty="0"/>
              <a:t>Synergizing the Science, Outreach, and Communication Teams (e.g., on website)</a:t>
            </a:r>
          </a:p>
          <a:p>
            <a:pPr marL="457200" indent="-457200">
              <a:spcBef>
                <a:spcPts val="500"/>
              </a:spcBef>
              <a:buFont typeface="+mj-lt"/>
              <a:buAutoNum type="arabicPeriod"/>
              <a:defRPr sz="2400"/>
            </a:pPr>
            <a:r>
              <a:rPr lang="en-US" dirty="0"/>
              <a:t>Coordinating &amp; synergizing with allied NASA groups &amp; missions </a:t>
            </a:r>
          </a:p>
          <a:p>
            <a:pPr marL="457200" indent="-457200">
              <a:spcBef>
                <a:spcPts val="500"/>
              </a:spcBef>
              <a:buFont typeface="+mj-lt"/>
              <a:buAutoNum type="arabicPeriod"/>
              <a:defRPr sz="2400"/>
            </a:pPr>
            <a:r>
              <a:rPr lang="en-US" dirty="0"/>
              <a:t>Enacting a thematic approach to broaden participation</a:t>
            </a:r>
          </a:p>
          <a:p>
            <a:pPr marL="457200" indent="-457200">
              <a:spcBef>
                <a:spcPts val="500"/>
              </a:spcBef>
              <a:buFont typeface="+mj-lt"/>
              <a:buAutoNum type="arabicPeriod"/>
              <a:defRPr sz="2400"/>
            </a:pPr>
            <a:r>
              <a:rPr lang="en-US" dirty="0"/>
              <a:t>Aligning mission attributes with outreach participants, partners, and products</a:t>
            </a:r>
          </a:p>
          <a:p>
            <a:pPr marL="457200" indent="-457200">
              <a:spcBef>
                <a:spcPts val="500"/>
              </a:spcBef>
              <a:buFont typeface="+mj-lt"/>
              <a:buAutoNum type="arabicPeriod"/>
              <a:defRPr sz="2400"/>
            </a:pPr>
            <a:r>
              <a:rPr lang="en-US" dirty="0"/>
              <a:t>Leveraging strengths &amp; partnerships among multiple institutions</a:t>
            </a:r>
          </a:p>
          <a:p>
            <a:pPr marL="457200" indent="-457200">
              <a:spcBef>
                <a:spcPts val="500"/>
              </a:spcBef>
              <a:buFont typeface="+mj-lt"/>
              <a:buAutoNum type="arabicPeriod"/>
              <a:defRPr sz="2400"/>
            </a:pPr>
            <a:r>
              <a:rPr lang="en-US" dirty="0"/>
              <a:t>Learning from those we intend to benefit from the start</a:t>
            </a:r>
          </a:p>
          <a:p>
            <a:pPr marL="457200" indent="-457200">
              <a:spcBef>
                <a:spcPts val="500"/>
              </a:spcBef>
              <a:buFont typeface="+mj-lt"/>
              <a:buAutoNum type="arabicPeriod"/>
              <a:defRPr sz="2400"/>
            </a:pPr>
            <a:r>
              <a:rPr lang="en-US" dirty="0"/>
              <a:t>Using evidence-based practices &amp; integrating evaluative processes</a:t>
            </a:r>
          </a:p>
        </p:txBody>
      </p:sp>
      <p:sp>
        <p:nvSpPr>
          <p:cNvPr id="171" name="Title 2"/>
          <p:cNvSpPr txBox="1">
            <a:spLocks noGrp="1"/>
          </p:cNvSpPr>
          <p:nvPr>
            <p:ph type="title"/>
          </p:nvPr>
        </p:nvSpPr>
        <p:spPr>
          <a:prstGeom prst="rect">
            <a:avLst/>
          </a:prstGeom>
        </p:spPr>
        <p:txBody>
          <a:bodyPr/>
          <a:lstStyle/>
          <a:p>
            <a:r>
              <a:rPr lang="en-US" dirty="0"/>
              <a:t>Eight Guiding Principles for the PUNCH Outreach Plan</a:t>
            </a:r>
            <a:endParaRPr dirty="0"/>
          </a:p>
        </p:txBody>
      </p:sp>
      <p:sp>
        <p:nvSpPr>
          <p:cNvPr id="5" name="TextBox 4">
            <a:extLst>
              <a:ext uri="{FF2B5EF4-FFF2-40B4-BE49-F238E27FC236}">
                <a16:creationId xmlns:a16="http://schemas.microsoft.com/office/drawing/2014/main" id="{51F4D710-A091-294F-92A0-34672846E357}"/>
              </a:ext>
            </a:extLst>
          </p:cNvPr>
          <p:cNvSpPr txBox="1"/>
          <p:nvPr/>
        </p:nvSpPr>
        <p:spPr>
          <a:xfrm>
            <a:off x="1404732" y="5943066"/>
            <a:ext cx="9144000" cy="341630"/>
          </a:xfrm>
          <a:prstGeom prst="rect">
            <a:avLst/>
          </a:prstGeom>
          <a:solidFill>
            <a:srgbClr val="61ECFF">
              <a:alpha val="47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cs typeface="Calibri"/>
                <a:sym typeface="Calibri"/>
              </a:rPr>
              <a:t>Eight KEY principles guide the development and implementation of the PUNCH Outreach plan</a:t>
            </a:r>
          </a:p>
        </p:txBody>
      </p:sp>
      <p:sp>
        <p:nvSpPr>
          <p:cNvPr id="6" name="Oval 5">
            <a:extLst>
              <a:ext uri="{FF2B5EF4-FFF2-40B4-BE49-F238E27FC236}">
                <a16:creationId xmlns:a16="http://schemas.microsoft.com/office/drawing/2014/main" id="{8ACF699D-474F-457A-B0D4-2D8150C29071}"/>
              </a:ext>
            </a:extLst>
          </p:cNvPr>
          <p:cNvSpPr/>
          <p:nvPr/>
        </p:nvSpPr>
        <p:spPr>
          <a:xfrm>
            <a:off x="572757" y="1784109"/>
            <a:ext cx="11191924" cy="582804"/>
          </a:xfrm>
          <a:prstGeom prst="ellipse">
            <a:avLst/>
          </a:prstGeom>
          <a:noFill/>
          <a:ln w="25400" cap="flat">
            <a:solidFill>
              <a:srgbClr val="FFC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sym typeface="Calibri"/>
            </a:endParaRPr>
          </a:p>
        </p:txBody>
      </p:sp>
      <p:sp>
        <p:nvSpPr>
          <p:cNvPr id="13" name="TextBox 12">
            <a:extLst>
              <a:ext uri="{FF2B5EF4-FFF2-40B4-BE49-F238E27FC236}">
                <a16:creationId xmlns:a16="http://schemas.microsoft.com/office/drawing/2014/main" id="{EBA88F7F-3181-4DD7-8194-6FE2547EB97B}"/>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PUNCH Outreach Plan – Self Directed Summary Overview</a:t>
            </a:r>
          </a:p>
        </p:txBody>
      </p:sp>
      <p:sp>
        <p:nvSpPr>
          <p:cNvPr id="14" name="TextBox 13">
            <a:extLst>
              <a:ext uri="{FF2B5EF4-FFF2-40B4-BE49-F238E27FC236}">
                <a16:creationId xmlns:a16="http://schemas.microsoft.com/office/drawing/2014/main" id="{E01A6154-DA8B-4286-9433-E49BE92941DD}"/>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Dr. Cherilynn Morrow   8 April 2021</a:t>
            </a:r>
          </a:p>
        </p:txBody>
      </p:sp>
      <p:sp>
        <p:nvSpPr>
          <p:cNvPr id="15" name="TextBox 14">
            <a:extLst>
              <a:ext uri="{FF2B5EF4-FFF2-40B4-BE49-F238E27FC236}">
                <a16:creationId xmlns:a16="http://schemas.microsoft.com/office/drawing/2014/main" id="{C2A40926-63F4-40CE-A9E7-E5DE7610FFA3}"/>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cherilynn.morrow@gmail.com</a:t>
            </a:r>
          </a:p>
        </p:txBody>
      </p:sp>
      <p:sp>
        <p:nvSpPr>
          <p:cNvPr id="16" name="TextBox 3">
            <a:extLst>
              <a:ext uri="{FF2B5EF4-FFF2-40B4-BE49-F238E27FC236}">
                <a16:creationId xmlns:a16="http://schemas.microsoft.com/office/drawing/2014/main" id="{FAB82CBE-5CC6-45BD-9EAB-D8D3FF5390FD}"/>
              </a:ext>
            </a:extLst>
          </p:cNvPr>
          <p:cNvSpPr txBox="1">
            <a:spLocks/>
          </p:cNvSpPr>
          <p:nvPr/>
        </p:nvSpPr>
        <p:spPr>
          <a:xfrm>
            <a:off x="11399586" y="6505978"/>
            <a:ext cx="451755" cy="276997"/>
          </a:xfrm>
          <a:prstGeom prst="rect">
            <a:avLst/>
          </a:prstGeom>
          <a:solidFill>
            <a:schemeClr val="bg1"/>
          </a:solidFill>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000000"/>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13</a:t>
            </a:fld>
            <a:endParaRPr kumimoji="0" lang="en-US" sz="1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Tree>
    <p:extLst>
      <p:ext uri="{BB962C8B-B14F-4D97-AF65-F5344CB8AC3E}">
        <p14:creationId xmlns:p14="http://schemas.microsoft.com/office/powerpoint/2010/main" val="41379208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ontent Placeholder 4"/>
          <p:cNvSpPr txBox="1">
            <a:spLocks noGrp="1"/>
          </p:cNvSpPr>
          <p:nvPr>
            <p:ph type="body" idx="1"/>
          </p:nvPr>
        </p:nvSpPr>
        <p:spPr>
          <a:xfrm>
            <a:off x="930430" y="1177857"/>
            <a:ext cx="4098770" cy="4504371"/>
          </a:xfrm>
          <a:prstGeom prst="rect">
            <a:avLst/>
          </a:prstGeom>
        </p:spPr>
        <p:txBody>
          <a:bodyPr>
            <a:normAutofit/>
          </a:bodyPr>
          <a:lstStyle/>
          <a:p>
            <a:pPr>
              <a:spcBef>
                <a:spcPts val="0"/>
              </a:spcBef>
              <a:spcAft>
                <a:spcPts val="1800"/>
              </a:spcAft>
            </a:pPr>
            <a:r>
              <a:rPr lang="en-US" sz="1800" dirty="0">
                <a:latin typeface="Arial Narrow" panose="020B0606020202030204" pitchFamily="34" charset="0"/>
                <a:ea typeface="Times New Roman" panose="02020603050405020304" pitchFamily="18" charset="0"/>
                <a:cs typeface="Times New Roman" panose="02020603050405020304" pitchFamily="18" charset="0"/>
              </a:rPr>
              <a:t>PUNCH Outreach serves as a </a:t>
            </a:r>
            <a:r>
              <a:rPr lang="en-US" sz="1800" b="1" dirty="0">
                <a:latin typeface="Arial Narrow" panose="020B0606020202030204" pitchFamily="34" charset="0"/>
                <a:ea typeface="Times New Roman" panose="02020603050405020304" pitchFamily="18" charset="0"/>
                <a:cs typeface="Times New Roman" panose="02020603050405020304" pitchFamily="18" charset="0"/>
              </a:rPr>
              <a:t>complementary bridge </a:t>
            </a:r>
            <a:r>
              <a:rPr lang="en-US" sz="1800" dirty="0">
                <a:latin typeface="Arial Narrow" panose="020B0606020202030204" pitchFamily="34" charset="0"/>
                <a:ea typeface="Times New Roman" panose="02020603050405020304" pitchFamily="18" charset="0"/>
                <a:cs typeface="Times New Roman" panose="02020603050405020304" pitchFamily="18" charset="0"/>
              </a:rPr>
              <a:t>between the work of newsworthy discoveries that NASA and SwRI Communications address and the more formal support of STEM education that the NASA Science Mission Directorate (SMD) sponsors via its Science Activation (Sci-Act) portfolio. </a:t>
            </a:r>
          </a:p>
          <a:p>
            <a:pPr>
              <a:spcBef>
                <a:spcPts val="0"/>
              </a:spcBef>
              <a:spcAft>
                <a:spcPts val="1800"/>
              </a:spcAft>
            </a:pPr>
            <a:r>
              <a:rPr lang="en-US" sz="1800" dirty="0">
                <a:latin typeface="Arial Narrow" panose="020B0606020202030204" pitchFamily="34" charset="0"/>
                <a:ea typeface="Times New Roman" panose="02020603050405020304" pitchFamily="18" charset="0"/>
                <a:cs typeface="Times New Roman" panose="02020603050405020304" pitchFamily="18" charset="0"/>
              </a:rPr>
              <a:t>PUNCH Outreach </a:t>
            </a:r>
            <a:r>
              <a:rPr lang="en-US" sz="1800" b="1" dirty="0">
                <a:latin typeface="Arial Narrow" panose="020B0606020202030204" pitchFamily="34" charset="0"/>
                <a:ea typeface="Times New Roman" panose="02020603050405020304" pitchFamily="18" charset="0"/>
                <a:cs typeface="Times New Roman" panose="02020603050405020304" pitchFamily="18" charset="0"/>
              </a:rPr>
              <a:t>leverages</a:t>
            </a:r>
            <a:r>
              <a:rPr lang="en-US" sz="1800" dirty="0">
                <a:latin typeface="Arial Narrow" panose="020B0606020202030204" pitchFamily="34" charset="0"/>
                <a:ea typeface="Times New Roman" panose="02020603050405020304" pitchFamily="18" charset="0"/>
                <a:cs typeface="Times New Roman" panose="02020603050405020304" pitchFamily="18" charset="0"/>
              </a:rPr>
              <a:t>, </a:t>
            </a:r>
            <a:r>
              <a:rPr lang="en-US" sz="1800" b="1" dirty="0">
                <a:latin typeface="Arial Narrow" panose="020B0606020202030204" pitchFamily="34" charset="0"/>
                <a:ea typeface="Times New Roman" panose="02020603050405020304" pitchFamily="18" charset="0"/>
                <a:cs typeface="Times New Roman" panose="02020603050405020304" pitchFamily="18" charset="0"/>
              </a:rPr>
              <a:t>complements</a:t>
            </a:r>
            <a:r>
              <a:rPr lang="en-US" sz="1800" dirty="0">
                <a:latin typeface="Arial Narrow" panose="020B0606020202030204" pitchFamily="34" charset="0"/>
                <a:ea typeface="Times New Roman" panose="02020603050405020304" pitchFamily="18" charset="0"/>
                <a:cs typeface="Times New Roman" panose="02020603050405020304" pitchFamily="18" charset="0"/>
              </a:rPr>
              <a:t>, and </a:t>
            </a:r>
            <a:r>
              <a:rPr lang="en-US" sz="1800" b="1" dirty="0">
                <a:latin typeface="Arial Narrow" panose="020B0606020202030204" pitchFamily="34" charset="0"/>
                <a:ea typeface="Times New Roman" panose="02020603050405020304" pitchFamily="18" charset="0"/>
                <a:cs typeface="Times New Roman" panose="02020603050405020304" pitchFamily="18" charset="0"/>
              </a:rPr>
              <a:t>seeks synergy </a:t>
            </a:r>
            <a:r>
              <a:rPr lang="en-US" sz="1800" dirty="0">
                <a:latin typeface="Arial Narrow" panose="020B0606020202030204" pitchFamily="34" charset="0"/>
                <a:ea typeface="Times New Roman" panose="02020603050405020304" pitchFamily="18" charset="0"/>
                <a:cs typeface="Times New Roman" panose="02020603050405020304" pitchFamily="18" charset="0"/>
              </a:rPr>
              <a:t>with these other important domains of activity.</a:t>
            </a:r>
          </a:p>
          <a:p>
            <a:pPr>
              <a:spcBef>
                <a:spcPts val="0"/>
              </a:spcBef>
              <a:spcAft>
                <a:spcPts val="800"/>
              </a:spcAft>
            </a:pPr>
            <a:r>
              <a:rPr lang="en-US" sz="1800" dirty="0">
                <a:latin typeface="Arial Narrow" panose="020B0606020202030204" pitchFamily="34" charset="0"/>
                <a:ea typeface="Times New Roman" panose="02020603050405020304" pitchFamily="18" charset="0"/>
                <a:cs typeface="Times New Roman" panose="02020603050405020304" pitchFamily="18" charset="0"/>
              </a:rPr>
              <a:t>PUNCH Outreach also engages PUNCH scientists and other heliophysicists in a variety of valuable roles</a:t>
            </a:r>
          </a:p>
        </p:txBody>
      </p:sp>
      <p:sp>
        <p:nvSpPr>
          <p:cNvPr id="171" name="Title 2"/>
          <p:cNvSpPr txBox="1">
            <a:spLocks noGrp="1"/>
          </p:cNvSpPr>
          <p:nvPr>
            <p:ph type="title"/>
          </p:nvPr>
        </p:nvSpPr>
        <p:spPr>
          <a:xfrm>
            <a:off x="1322384" y="0"/>
            <a:ext cx="10769600" cy="759854"/>
          </a:xfrm>
          <a:prstGeom prst="rect">
            <a:avLst/>
          </a:prstGeom>
        </p:spPr>
        <p:txBody>
          <a:bodyPr/>
          <a:lstStyle/>
          <a:p>
            <a:r>
              <a:rPr lang="en-US" dirty="0"/>
              <a:t>Outreach = Public Engagement ≠ NASA Communications</a:t>
            </a:r>
            <a:endParaRPr dirty="0"/>
          </a:p>
        </p:txBody>
      </p:sp>
      <p:sp>
        <p:nvSpPr>
          <p:cNvPr id="5" name="TextBox 4">
            <a:extLst>
              <a:ext uri="{FF2B5EF4-FFF2-40B4-BE49-F238E27FC236}">
                <a16:creationId xmlns:a16="http://schemas.microsoft.com/office/drawing/2014/main" id="{51F4D710-A091-294F-92A0-34672846E357}"/>
              </a:ext>
            </a:extLst>
          </p:cNvPr>
          <p:cNvSpPr txBox="1"/>
          <p:nvPr/>
        </p:nvSpPr>
        <p:spPr>
          <a:xfrm>
            <a:off x="152400" y="6115222"/>
            <a:ext cx="11887200" cy="341630"/>
          </a:xfrm>
          <a:prstGeom prst="rect">
            <a:avLst/>
          </a:prstGeom>
          <a:solidFill>
            <a:srgbClr val="61ECFF">
              <a:alpha val="47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cs typeface="Calibri"/>
                <a:sym typeface="Calibri"/>
              </a:rPr>
              <a:t>PUNCH Outreach complements and supports the work of NASA Communications and other NASA-sponsored STEM efforts.</a:t>
            </a:r>
          </a:p>
        </p:txBody>
      </p:sp>
      <p:graphicFrame>
        <p:nvGraphicFramePr>
          <p:cNvPr id="7" name="Diagram 6">
            <a:extLst>
              <a:ext uri="{FF2B5EF4-FFF2-40B4-BE49-F238E27FC236}">
                <a16:creationId xmlns:a16="http://schemas.microsoft.com/office/drawing/2014/main" id="{10F815B5-2153-403F-8125-FF638FE04142}"/>
              </a:ext>
            </a:extLst>
          </p:cNvPr>
          <p:cNvGraphicFramePr/>
          <p:nvPr/>
        </p:nvGraphicFramePr>
        <p:xfrm>
          <a:off x="5815139" y="1263973"/>
          <a:ext cx="5124324" cy="4295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Graphic 16" descr="Handshake outline">
            <a:extLst>
              <a:ext uri="{FF2B5EF4-FFF2-40B4-BE49-F238E27FC236}">
                <a16:creationId xmlns:a16="http://schemas.microsoft.com/office/drawing/2014/main" id="{88B20693-208C-4A7F-AE9C-8C7079A05C92}"/>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247034">
            <a:off x="7305699" y="2900367"/>
            <a:ext cx="785810" cy="785810"/>
          </a:xfrm>
          <a:prstGeom prst="rect">
            <a:avLst/>
          </a:prstGeom>
        </p:spPr>
      </p:pic>
      <p:pic>
        <p:nvPicPr>
          <p:cNvPr id="18" name="Graphic 17" descr="Handshake outline">
            <a:extLst>
              <a:ext uri="{FF2B5EF4-FFF2-40B4-BE49-F238E27FC236}">
                <a16:creationId xmlns:a16="http://schemas.microsoft.com/office/drawing/2014/main" id="{F21BAF67-6D64-4994-932F-FF92C4B655C5}"/>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20133263">
            <a:off x="8679981" y="2915449"/>
            <a:ext cx="785810" cy="785810"/>
          </a:xfrm>
          <a:prstGeom prst="rect">
            <a:avLst/>
          </a:prstGeom>
        </p:spPr>
      </p:pic>
      <p:sp>
        <p:nvSpPr>
          <p:cNvPr id="13" name="Star: 4 Points 12">
            <a:extLst>
              <a:ext uri="{FF2B5EF4-FFF2-40B4-BE49-F238E27FC236}">
                <a16:creationId xmlns:a16="http://schemas.microsoft.com/office/drawing/2014/main" id="{E2EB8B3C-4EA5-48AD-94F7-1D1480094606}"/>
              </a:ext>
            </a:extLst>
          </p:cNvPr>
          <p:cNvSpPr/>
          <p:nvPr/>
        </p:nvSpPr>
        <p:spPr>
          <a:xfrm>
            <a:off x="8176956" y="3534475"/>
            <a:ext cx="430798" cy="294158"/>
          </a:xfrm>
          <a:prstGeom prst="star4">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cs typeface="Calibri"/>
              <a:sym typeface="Calibri"/>
            </a:endParaRPr>
          </a:p>
        </p:txBody>
      </p:sp>
      <p:sp>
        <p:nvSpPr>
          <p:cNvPr id="14" name="TextBox 13">
            <a:extLst>
              <a:ext uri="{FF2B5EF4-FFF2-40B4-BE49-F238E27FC236}">
                <a16:creationId xmlns:a16="http://schemas.microsoft.com/office/drawing/2014/main" id="{41D1F957-14E5-4422-809F-36E7A4C0917F}"/>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PUNCH Outreach Plan – Self Directed Summary Overview</a:t>
            </a:r>
          </a:p>
        </p:txBody>
      </p:sp>
      <p:sp>
        <p:nvSpPr>
          <p:cNvPr id="15" name="TextBox 14">
            <a:extLst>
              <a:ext uri="{FF2B5EF4-FFF2-40B4-BE49-F238E27FC236}">
                <a16:creationId xmlns:a16="http://schemas.microsoft.com/office/drawing/2014/main" id="{AD81EE81-3909-4D86-A55A-29B0A9A6F0D1}"/>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Dr. Cherilynn Morrow   8 April 2021</a:t>
            </a:r>
          </a:p>
        </p:txBody>
      </p:sp>
      <p:sp>
        <p:nvSpPr>
          <p:cNvPr id="16" name="TextBox 15">
            <a:extLst>
              <a:ext uri="{FF2B5EF4-FFF2-40B4-BE49-F238E27FC236}">
                <a16:creationId xmlns:a16="http://schemas.microsoft.com/office/drawing/2014/main" id="{9DCEEC65-3496-4A2E-9E6B-705C4DE635DE}"/>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cherilynn.morrow@gmail.com</a:t>
            </a:r>
          </a:p>
        </p:txBody>
      </p:sp>
      <p:sp>
        <p:nvSpPr>
          <p:cNvPr id="19" name="TextBox 3">
            <a:extLst>
              <a:ext uri="{FF2B5EF4-FFF2-40B4-BE49-F238E27FC236}">
                <a16:creationId xmlns:a16="http://schemas.microsoft.com/office/drawing/2014/main" id="{4EB3066F-2D94-4879-BFF2-7640D00E5BF8}"/>
              </a:ext>
            </a:extLst>
          </p:cNvPr>
          <p:cNvSpPr txBox="1">
            <a:spLocks/>
          </p:cNvSpPr>
          <p:nvPr/>
        </p:nvSpPr>
        <p:spPr>
          <a:xfrm>
            <a:off x="11399586" y="6505978"/>
            <a:ext cx="451755" cy="276997"/>
          </a:xfrm>
          <a:prstGeom prst="rect">
            <a:avLst/>
          </a:prstGeom>
          <a:solidFill>
            <a:schemeClr val="bg1"/>
          </a:solidFill>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000000"/>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14</a:t>
            </a:fld>
            <a:endParaRPr kumimoji="0" lang="en-US" sz="1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Tree>
    <p:extLst>
      <p:ext uri="{BB962C8B-B14F-4D97-AF65-F5344CB8AC3E}">
        <p14:creationId xmlns:p14="http://schemas.microsoft.com/office/powerpoint/2010/main" val="330446433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2"/>
          <p:cNvSpPr txBox="1">
            <a:spLocks noGrp="1"/>
          </p:cNvSpPr>
          <p:nvPr>
            <p:ph type="title"/>
          </p:nvPr>
        </p:nvSpPr>
        <p:spPr>
          <a:xfrm>
            <a:off x="1150931" y="0"/>
            <a:ext cx="10769600" cy="759854"/>
          </a:xfrm>
          <a:prstGeom prst="rect">
            <a:avLst/>
          </a:prstGeom>
        </p:spPr>
        <p:txBody>
          <a:bodyPr/>
          <a:lstStyle/>
          <a:p>
            <a:r>
              <a:rPr lang="en-US" dirty="0"/>
              <a:t>Diverse Roles for Scientists in Outreach</a:t>
            </a:r>
            <a:endParaRPr dirty="0"/>
          </a:p>
        </p:txBody>
      </p:sp>
      <p:sp>
        <p:nvSpPr>
          <p:cNvPr id="5" name="TextBox 4">
            <a:extLst>
              <a:ext uri="{FF2B5EF4-FFF2-40B4-BE49-F238E27FC236}">
                <a16:creationId xmlns:a16="http://schemas.microsoft.com/office/drawing/2014/main" id="{51F4D710-A091-294F-92A0-34672846E357}"/>
              </a:ext>
            </a:extLst>
          </p:cNvPr>
          <p:cNvSpPr txBox="1"/>
          <p:nvPr/>
        </p:nvSpPr>
        <p:spPr>
          <a:xfrm>
            <a:off x="1024657" y="5545790"/>
            <a:ext cx="9144000" cy="707884"/>
          </a:xfrm>
          <a:prstGeom prst="rect">
            <a:avLst/>
          </a:prstGeom>
          <a:solidFill>
            <a:srgbClr val="61ECFF">
              <a:alpha val="47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0000"/>
                </a:solidFill>
                <a:latin typeface="Calibri"/>
                <a:cs typeface="Calibri"/>
              </a:rPr>
              <a:t>Interested scientists</a:t>
            </a:r>
            <a:r>
              <a:rPr kumimoji="0" lang="en-US" sz="2000" b="1" i="0" u="none" strike="noStrike" kern="1200" cap="none" spc="0" normalizeH="0" baseline="0" noProof="0" dirty="0">
                <a:ln>
                  <a:noFill/>
                </a:ln>
                <a:solidFill>
                  <a:srgbClr val="000000"/>
                </a:solidFill>
                <a:effectLst/>
                <a:uLnTx/>
                <a:uFillTx/>
                <a:latin typeface="Calibri"/>
                <a:cs typeface="Calibri"/>
              </a:rPr>
              <a:t> on all NASA Heliophysics Missions are welcome!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cs typeface="Calibri"/>
              </a:rPr>
              <a:t>Please contact me with your interest in contributing to PUNCH Outreach</a:t>
            </a:r>
          </a:p>
        </p:txBody>
      </p:sp>
      <p:sp>
        <p:nvSpPr>
          <p:cNvPr id="7" name="TextBox 6">
            <a:extLst>
              <a:ext uri="{FF2B5EF4-FFF2-40B4-BE49-F238E27FC236}">
                <a16:creationId xmlns:a16="http://schemas.microsoft.com/office/drawing/2014/main" id="{77863B27-DAB6-4B60-89F2-0A843F9E8C43}"/>
              </a:ext>
            </a:extLst>
          </p:cNvPr>
          <p:cNvSpPr txBox="1"/>
          <p:nvPr/>
        </p:nvSpPr>
        <p:spPr>
          <a:xfrm>
            <a:off x="1454949" y="1541999"/>
            <a:ext cx="8466295" cy="3631761"/>
          </a:xfrm>
          <a:prstGeom prst="rect">
            <a:avLst/>
          </a:prstGeom>
          <a:solidFill>
            <a:schemeClr val="accent6">
              <a:lumMod val="20000"/>
              <a:lumOff val="80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cs typeface="Calibri"/>
                <a:sym typeface="Calibri"/>
              </a:rPr>
              <a:t>Diverse roles for scientists and other Subject Matter Experts (SMEs) in PUNCH Outreach</a:t>
            </a:r>
          </a:p>
          <a:p>
            <a:pPr marL="342900" marR="0" lvl="0" indent="-342900" algn="l" defTabSz="914400" rtl="0" eaLnBrk="1" fontAlgn="auto" latinLnBrk="0" hangingPunct="0">
              <a:lnSpc>
                <a:spcPct val="100000"/>
              </a:lnSpc>
              <a:spcBef>
                <a:spcPts val="0"/>
              </a:spcBef>
              <a:spcAft>
                <a:spcPts val="600"/>
              </a:spcAft>
              <a:buClrTx/>
              <a:buSzTx/>
              <a:buFontTx/>
              <a:buAutoNum type="arabicPeriod"/>
              <a:tabLst/>
              <a:defRPr/>
            </a:pPr>
            <a:r>
              <a:rPr kumimoji="0" lang="en-US" sz="1800" b="0" i="0" u="none" strike="noStrike" kern="1200" cap="none" spc="0" normalizeH="0" baseline="0" noProof="0" dirty="0">
                <a:ln>
                  <a:noFill/>
                </a:ln>
                <a:solidFill>
                  <a:srgbClr val="000000"/>
                </a:solidFill>
                <a:effectLst/>
                <a:uLnTx/>
                <a:uFillTx/>
                <a:latin typeface="Calibri"/>
                <a:cs typeface="Calibri"/>
                <a:sym typeface="Calibri"/>
              </a:rPr>
              <a:t>Facilitator of </a:t>
            </a:r>
            <a:r>
              <a:rPr kumimoji="0" lang="en-US" sz="1800" b="1" i="0" u="none" strike="noStrike" kern="1200" cap="none" spc="0" normalizeH="0" baseline="0" noProof="0" dirty="0">
                <a:ln>
                  <a:noFill/>
                </a:ln>
                <a:solidFill>
                  <a:srgbClr val="000000"/>
                </a:solidFill>
                <a:effectLst/>
                <a:uLnTx/>
                <a:uFillTx/>
                <a:latin typeface="Calibri"/>
                <a:cs typeface="Calibri"/>
                <a:sym typeface="Calibri"/>
              </a:rPr>
              <a:t>scientific data access </a:t>
            </a:r>
            <a:r>
              <a:rPr kumimoji="0" lang="en-US" sz="1800" b="0" i="0" u="none" strike="noStrike" kern="1200" cap="none" spc="0" normalizeH="0" baseline="0" noProof="0" dirty="0">
                <a:ln>
                  <a:noFill/>
                </a:ln>
                <a:solidFill>
                  <a:srgbClr val="000000"/>
                </a:solidFill>
                <a:effectLst/>
                <a:uLnTx/>
                <a:uFillTx/>
                <a:latin typeface="Calibri"/>
                <a:cs typeface="Calibri"/>
                <a:sym typeface="Calibri"/>
              </a:rPr>
              <a:t>for planetarium films and digital interactive lessons</a:t>
            </a:r>
          </a:p>
          <a:p>
            <a:pPr marL="342900" marR="0" lvl="0" indent="-342900" algn="l" defTabSz="914400" rtl="0" eaLnBrk="1" fontAlgn="auto" latinLnBrk="0" hangingPunct="0">
              <a:lnSpc>
                <a:spcPct val="100000"/>
              </a:lnSpc>
              <a:spcBef>
                <a:spcPts val="0"/>
              </a:spcBef>
              <a:spcAft>
                <a:spcPts val="600"/>
              </a:spcAft>
              <a:buClrTx/>
              <a:buSzTx/>
              <a:buFontTx/>
              <a:buAutoNum type="arabicPeriod"/>
              <a:tabLst/>
              <a:defRPr/>
            </a:pPr>
            <a:r>
              <a:rPr kumimoji="0" lang="en-US" sz="1800" b="0" i="0" u="none" strike="noStrike" kern="1200" cap="none" spc="0" normalizeH="0" baseline="0" noProof="0" dirty="0">
                <a:ln>
                  <a:noFill/>
                </a:ln>
                <a:solidFill>
                  <a:srgbClr val="000000"/>
                </a:solidFill>
                <a:effectLst/>
                <a:uLnTx/>
                <a:uFillTx/>
                <a:latin typeface="Calibri"/>
                <a:cs typeface="Calibri"/>
                <a:sym typeface="Calibri"/>
              </a:rPr>
              <a:t>Advisor, reviewer, or collaborator on </a:t>
            </a:r>
            <a:r>
              <a:rPr kumimoji="0" lang="en-US" sz="1800" b="1" i="0" u="none" strike="noStrike" kern="1200" cap="none" spc="0" normalizeH="0" baseline="0" noProof="0" dirty="0">
                <a:ln>
                  <a:noFill/>
                </a:ln>
                <a:solidFill>
                  <a:srgbClr val="000000"/>
                </a:solidFill>
                <a:effectLst/>
                <a:uLnTx/>
                <a:uFillTx/>
                <a:latin typeface="Calibri"/>
                <a:cs typeface="Calibri"/>
                <a:sym typeface="Calibri"/>
              </a:rPr>
              <a:t>outreach product development</a:t>
            </a:r>
          </a:p>
          <a:p>
            <a:pPr marL="342900" marR="0" lvl="0" indent="-342900" algn="l" defTabSz="914400" rtl="0" eaLnBrk="1" fontAlgn="auto" latinLnBrk="0" hangingPunct="0">
              <a:lnSpc>
                <a:spcPct val="100000"/>
              </a:lnSpc>
              <a:spcBef>
                <a:spcPts val="0"/>
              </a:spcBef>
              <a:spcAft>
                <a:spcPts val="600"/>
              </a:spcAft>
              <a:buClrTx/>
              <a:buSzTx/>
              <a:buFontTx/>
              <a:buAutoNum type="arabicPeriod"/>
              <a:tabLst/>
              <a:defRPr/>
            </a:pPr>
            <a:r>
              <a:rPr kumimoji="0" lang="en-US" sz="1800" b="0" i="0" u="none" strike="noStrike" kern="1200" cap="none" spc="0" normalizeH="0" baseline="0" noProof="0" dirty="0">
                <a:ln>
                  <a:noFill/>
                </a:ln>
                <a:solidFill>
                  <a:srgbClr val="000000"/>
                </a:solidFill>
                <a:effectLst/>
                <a:uLnTx/>
                <a:uFillTx/>
                <a:latin typeface="Calibri"/>
                <a:cs typeface="Calibri"/>
                <a:sym typeface="Calibri"/>
              </a:rPr>
              <a:t>Presenter, </a:t>
            </a:r>
            <a:r>
              <a:rPr kumimoji="0" lang="en-US" sz="1800" b="1" i="0" u="none" strike="noStrike" kern="1200" cap="none" spc="0" normalizeH="0" baseline="0" noProof="0" dirty="0">
                <a:ln>
                  <a:noFill/>
                </a:ln>
                <a:solidFill>
                  <a:srgbClr val="000000"/>
                </a:solidFill>
                <a:effectLst/>
                <a:uLnTx/>
                <a:uFillTx/>
                <a:latin typeface="Calibri"/>
                <a:cs typeface="Calibri"/>
                <a:sym typeface="Calibri"/>
              </a:rPr>
              <a:t>Artist</a:t>
            </a:r>
            <a:r>
              <a:rPr kumimoji="0" lang="en-US" sz="1800" b="0" i="0" u="none" strike="noStrike" kern="1200" cap="none" spc="0" normalizeH="0" baseline="0" noProof="0" dirty="0">
                <a:ln>
                  <a:noFill/>
                </a:ln>
                <a:solidFill>
                  <a:srgbClr val="000000"/>
                </a:solidFill>
                <a:effectLst/>
                <a:uLnTx/>
                <a:uFillTx/>
                <a:latin typeface="Calibri"/>
                <a:cs typeface="Calibri"/>
                <a:sym typeface="Calibri"/>
              </a:rPr>
              <a:t>, or Ask-a-Solar-Astronomer at </a:t>
            </a:r>
            <a:r>
              <a:rPr kumimoji="0" lang="en-US" sz="1800" b="1" i="0" u="none" strike="noStrike" kern="1200" cap="none" spc="0" normalizeH="0" baseline="0" noProof="0" dirty="0">
                <a:ln>
                  <a:noFill/>
                </a:ln>
                <a:solidFill>
                  <a:srgbClr val="000000"/>
                </a:solidFill>
                <a:effectLst/>
                <a:uLnTx/>
                <a:uFillTx/>
                <a:latin typeface="Calibri"/>
                <a:cs typeface="Calibri"/>
                <a:sym typeface="Calibri"/>
              </a:rPr>
              <a:t>outreach events </a:t>
            </a:r>
            <a:r>
              <a:rPr kumimoji="0" lang="en-US" sz="1800" b="0" i="0" u="none" strike="noStrike" kern="1200" cap="none" spc="0" normalizeH="0" baseline="0" noProof="0" dirty="0">
                <a:ln>
                  <a:noFill/>
                </a:ln>
                <a:solidFill>
                  <a:srgbClr val="000000"/>
                </a:solidFill>
                <a:effectLst/>
                <a:uLnTx/>
                <a:uFillTx/>
                <a:latin typeface="Calibri"/>
                <a:cs typeface="Calibri"/>
                <a:sym typeface="Calibri"/>
              </a:rPr>
              <a:t>for </a:t>
            </a:r>
            <a:r>
              <a:rPr kumimoji="0" lang="en-US" sz="1800" b="1" i="0" u="none" strike="noStrike" kern="1200" cap="none" spc="0" normalizeH="0" baseline="0" noProof="0" dirty="0">
                <a:ln>
                  <a:noFill/>
                </a:ln>
                <a:solidFill>
                  <a:srgbClr val="000000"/>
                </a:solidFill>
                <a:effectLst/>
                <a:uLnTx/>
                <a:uFillTx/>
                <a:latin typeface="Calibri"/>
                <a:cs typeface="Calibri"/>
                <a:sym typeface="Calibri"/>
              </a:rPr>
              <a:t>Girl Scouts, Latinx/Native American youth &amp; families, Blind/Visually Impaired, Chaco visitors</a:t>
            </a:r>
          </a:p>
          <a:p>
            <a:pPr marL="342900" indent="-342900" hangingPunct="0">
              <a:spcAft>
                <a:spcPts val="600"/>
              </a:spcAft>
              <a:buFontTx/>
              <a:buAutoNum type="arabicPeriod"/>
              <a:defRPr/>
            </a:pPr>
            <a:r>
              <a:rPr kumimoji="0" lang="en-US" sz="1800" b="0" i="0" u="none" strike="noStrike" kern="1200" cap="none" spc="0" normalizeH="0" baseline="0" noProof="0" dirty="0">
                <a:ln>
                  <a:noFill/>
                </a:ln>
                <a:solidFill>
                  <a:srgbClr val="000000"/>
                </a:solidFill>
                <a:effectLst/>
                <a:uLnTx/>
                <a:uFillTx/>
                <a:latin typeface="Calibri"/>
                <a:cs typeface="Calibri"/>
                <a:sym typeface="Calibri"/>
              </a:rPr>
              <a:t>Featured guest for the Scientists as Hobbyists and Artists (Sci-</a:t>
            </a:r>
            <a:r>
              <a:rPr kumimoji="0" lang="en-US" sz="1800" b="0" i="0" u="none" strike="noStrike" kern="1200" cap="none" spc="0" normalizeH="0" baseline="0" noProof="0" dirty="0" err="1">
                <a:ln>
                  <a:noFill/>
                </a:ln>
                <a:solidFill>
                  <a:srgbClr val="000000"/>
                </a:solidFill>
                <a:effectLst/>
                <a:uLnTx/>
                <a:uFillTx/>
                <a:latin typeface="Calibri"/>
                <a:cs typeface="Calibri"/>
                <a:sym typeface="Calibri"/>
              </a:rPr>
              <a:t>HArt</a:t>
            </a:r>
            <a:r>
              <a:rPr kumimoji="0" lang="en-US" sz="1800" b="0" i="0" u="none" strike="noStrike" kern="1200" cap="none" spc="0" normalizeH="0" baseline="0" noProof="0" dirty="0">
                <a:ln>
                  <a:noFill/>
                </a:ln>
                <a:solidFill>
                  <a:srgbClr val="000000"/>
                </a:solidFill>
                <a:effectLst/>
                <a:uLnTx/>
                <a:uFillTx/>
                <a:latin typeface="Calibri"/>
                <a:cs typeface="Calibri"/>
                <a:sym typeface="Calibri"/>
              </a:rPr>
              <a:t>) podcast series</a:t>
            </a:r>
            <a:endParaRPr kumimoji="0" lang="en-US" sz="1800" b="0" i="0" u="none" strike="noStrike" kern="1200" cap="none" spc="0" normalizeH="0" baseline="0" noProof="0" dirty="0">
              <a:ln>
                <a:noFill/>
              </a:ln>
              <a:solidFill>
                <a:srgbClr val="000000"/>
              </a:solidFill>
              <a:effectLst/>
              <a:highlight>
                <a:srgbClr val="FFFF00"/>
              </a:highlight>
              <a:uLnTx/>
              <a:uFillTx/>
              <a:latin typeface="Calibri"/>
              <a:cs typeface="Calibri"/>
              <a:sym typeface="Calibri"/>
            </a:endParaRPr>
          </a:p>
          <a:p>
            <a:pPr marL="342900" marR="0" lvl="0" indent="-342900" algn="l" defTabSz="914400" rtl="0" eaLnBrk="1" fontAlgn="auto" latinLnBrk="0" hangingPunct="0">
              <a:lnSpc>
                <a:spcPct val="100000"/>
              </a:lnSpc>
              <a:spcBef>
                <a:spcPts val="0"/>
              </a:spcBef>
              <a:spcAft>
                <a:spcPts val="600"/>
              </a:spcAft>
              <a:buClrTx/>
              <a:buSzTx/>
              <a:buFontTx/>
              <a:buAutoNum type="arabicPeriod"/>
              <a:tabLst/>
              <a:defRPr/>
            </a:pPr>
            <a:r>
              <a:rPr kumimoji="0" lang="en-US" sz="1800" b="0" i="0" u="none" strike="noStrike" kern="1200" cap="none" spc="0" normalizeH="0" baseline="0" noProof="0" dirty="0">
                <a:ln>
                  <a:noFill/>
                </a:ln>
                <a:solidFill>
                  <a:srgbClr val="000000"/>
                </a:solidFill>
                <a:effectLst/>
                <a:uLnTx/>
                <a:uFillTx/>
                <a:latin typeface="Calibri"/>
                <a:cs typeface="Calibri"/>
                <a:sym typeface="Calibri"/>
              </a:rPr>
              <a:t>Solar telescope operator at outreach event</a:t>
            </a:r>
          </a:p>
          <a:p>
            <a:pPr marL="342900" marR="0" lvl="0" indent="-342900" algn="l" defTabSz="914400" rtl="0" eaLnBrk="1" fontAlgn="auto" latinLnBrk="0" hangingPunct="0">
              <a:lnSpc>
                <a:spcPct val="100000"/>
              </a:lnSpc>
              <a:spcBef>
                <a:spcPts val="0"/>
              </a:spcBef>
              <a:spcAft>
                <a:spcPts val="600"/>
              </a:spcAft>
              <a:buClrTx/>
              <a:buSzTx/>
              <a:buFontTx/>
              <a:buAutoNum type="arabicPeriod"/>
              <a:tabLst/>
              <a:defRPr/>
            </a:pPr>
            <a:r>
              <a:rPr kumimoji="0" lang="en-US" sz="1800" b="0" i="0" u="none" strike="noStrike" kern="1200" cap="none" spc="0" normalizeH="0" baseline="0" noProof="0" dirty="0">
                <a:ln>
                  <a:noFill/>
                </a:ln>
                <a:solidFill>
                  <a:srgbClr val="000000"/>
                </a:solidFill>
                <a:effectLst/>
                <a:uLnTx/>
                <a:uFillTx/>
                <a:latin typeface="Calibri"/>
                <a:cs typeface="Calibri"/>
                <a:sym typeface="Calibri"/>
              </a:rPr>
              <a:t>Episodic advisor for Girl Scouts earning a Sun-watching patch</a:t>
            </a:r>
          </a:p>
          <a:p>
            <a:pPr marL="342900" marR="0" lvl="0" indent="-342900" algn="l" defTabSz="914400" rtl="0" eaLnBrk="1" fontAlgn="auto" latinLnBrk="0" hangingPunct="0">
              <a:lnSpc>
                <a:spcPct val="100000"/>
              </a:lnSpc>
              <a:spcBef>
                <a:spcPts val="0"/>
              </a:spcBef>
              <a:spcAft>
                <a:spcPts val="600"/>
              </a:spcAft>
              <a:buClrTx/>
              <a:buSzTx/>
              <a:buFontTx/>
              <a:buAutoNum type="arabicPeriod"/>
              <a:tabLst/>
              <a:defRPr/>
            </a:pPr>
            <a:r>
              <a:rPr kumimoji="0" lang="en-US" sz="1800" b="0" i="0" u="none" strike="noStrike" kern="1200" cap="none" spc="0" normalizeH="0" baseline="0" noProof="0" dirty="0">
                <a:ln>
                  <a:noFill/>
                </a:ln>
                <a:solidFill>
                  <a:srgbClr val="000000"/>
                </a:solidFill>
                <a:effectLst/>
                <a:uLnTx/>
                <a:uFillTx/>
                <a:latin typeface="Calibri"/>
                <a:cs typeface="Calibri"/>
                <a:sym typeface="Calibri"/>
              </a:rPr>
              <a:t>Professional developer of outreach team in heliophysics</a:t>
            </a:r>
          </a:p>
          <a:p>
            <a:pPr marL="342900" marR="0" lvl="0" indent="-342900" algn="l" defTabSz="914400" rtl="0" eaLnBrk="1" fontAlgn="auto" latinLnBrk="0" hangingPunct="0">
              <a:lnSpc>
                <a:spcPct val="100000"/>
              </a:lnSpc>
              <a:spcBef>
                <a:spcPts val="0"/>
              </a:spcBef>
              <a:spcAft>
                <a:spcPts val="600"/>
              </a:spcAft>
              <a:buClrTx/>
              <a:buSzTx/>
              <a:buFontTx/>
              <a:buAutoNum type="arabicPeriod"/>
              <a:tabLst/>
              <a:defRPr/>
            </a:pPr>
            <a:r>
              <a:rPr lang="en-US" dirty="0">
                <a:solidFill>
                  <a:srgbClr val="000000"/>
                </a:solidFill>
                <a:latin typeface="Calibri"/>
                <a:cs typeface="Calibri"/>
                <a:sym typeface="Calibri"/>
              </a:rPr>
              <a:t>Mission or scientific leader</a:t>
            </a:r>
            <a:r>
              <a:rPr kumimoji="0" lang="en-US" sz="1800" b="0" i="0" u="none" strike="noStrike" kern="1200" cap="none" spc="0" normalizeH="0" baseline="0" noProof="0" dirty="0">
                <a:ln>
                  <a:noFill/>
                </a:ln>
                <a:solidFill>
                  <a:srgbClr val="000000"/>
                </a:solidFill>
                <a:effectLst/>
                <a:uLnTx/>
                <a:uFillTx/>
                <a:latin typeface="Calibri"/>
                <a:cs typeface="Calibri"/>
                <a:sym typeface="Calibri"/>
              </a:rPr>
              <a:t> that encourages outreach participation among peers</a:t>
            </a:r>
          </a:p>
        </p:txBody>
      </p:sp>
      <p:sp>
        <p:nvSpPr>
          <p:cNvPr id="10" name="TextBox 9">
            <a:extLst>
              <a:ext uri="{FF2B5EF4-FFF2-40B4-BE49-F238E27FC236}">
                <a16:creationId xmlns:a16="http://schemas.microsoft.com/office/drawing/2014/main" id="{F7CD8DE9-E09E-4CDE-B330-B27DD342C08C}"/>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PUNCH Outreach Plan – Self Directed Summary Overview</a:t>
            </a:r>
          </a:p>
        </p:txBody>
      </p:sp>
      <p:sp>
        <p:nvSpPr>
          <p:cNvPr id="11" name="TextBox 10">
            <a:extLst>
              <a:ext uri="{FF2B5EF4-FFF2-40B4-BE49-F238E27FC236}">
                <a16:creationId xmlns:a16="http://schemas.microsoft.com/office/drawing/2014/main" id="{4ABF9BF1-0B35-4233-8C52-A31C032EF394}"/>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Dr. Cherilynn Morrow   8 April 2021</a:t>
            </a:r>
          </a:p>
        </p:txBody>
      </p:sp>
      <p:sp>
        <p:nvSpPr>
          <p:cNvPr id="12" name="TextBox 11">
            <a:extLst>
              <a:ext uri="{FF2B5EF4-FFF2-40B4-BE49-F238E27FC236}">
                <a16:creationId xmlns:a16="http://schemas.microsoft.com/office/drawing/2014/main" id="{7EC5B3EA-B34D-468D-9FE4-7AEBD0D6B275}"/>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cherilynn.morrow@gmail.com</a:t>
            </a:r>
          </a:p>
        </p:txBody>
      </p:sp>
      <p:sp>
        <p:nvSpPr>
          <p:cNvPr id="13" name="TextBox 3">
            <a:extLst>
              <a:ext uri="{FF2B5EF4-FFF2-40B4-BE49-F238E27FC236}">
                <a16:creationId xmlns:a16="http://schemas.microsoft.com/office/drawing/2014/main" id="{EE1B9780-FFD0-45AB-9B27-C20FDE553900}"/>
              </a:ext>
            </a:extLst>
          </p:cNvPr>
          <p:cNvSpPr txBox="1">
            <a:spLocks/>
          </p:cNvSpPr>
          <p:nvPr/>
        </p:nvSpPr>
        <p:spPr>
          <a:xfrm>
            <a:off x="11399586" y="6505978"/>
            <a:ext cx="451755" cy="276997"/>
          </a:xfrm>
          <a:prstGeom prst="rect">
            <a:avLst/>
          </a:prstGeom>
          <a:solidFill>
            <a:schemeClr val="bg1"/>
          </a:solidFill>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000000"/>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15</a:t>
            </a:fld>
            <a:endParaRPr kumimoji="0" lang="en-US" sz="1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Tree>
    <p:extLst>
      <p:ext uri="{BB962C8B-B14F-4D97-AF65-F5344CB8AC3E}">
        <p14:creationId xmlns:p14="http://schemas.microsoft.com/office/powerpoint/2010/main" val="255835568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2"/>
          <p:cNvSpPr txBox="1">
            <a:spLocks noGrp="1"/>
          </p:cNvSpPr>
          <p:nvPr>
            <p:ph type="title"/>
          </p:nvPr>
        </p:nvSpPr>
        <p:spPr>
          <a:prstGeom prst="rect">
            <a:avLst/>
          </a:prstGeom>
        </p:spPr>
        <p:txBody>
          <a:bodyPr/>
          <a:lstStyle/>
          <a:p>
            <a:r>
              <a:rPr lang="en-US" dirty="0"/>
              <a:t>PUNCH Outreach Plan – Science Team Enthusiasm!</a:t>
            </a:r>
            <a:endParaRPr dirty="0"/>
          </a:p>
        </p:txBody>
      </p:sp>
      <p:sp>
        <p:nvSpPr>
          <p:cNvPr id="5" name="TextBox 4">
            <a:extLst>
              <a:ext uri="{FF2B5EF4-FFF2-40B4-BE49-F238E27FC236}">
                <a16:creationId xmlns:a16="http://schemas.microsoft.com/office/drawing/2014/main" id="{51F4D710-A091-294F-92A0-34672846E357}"/>
              </a:ext>
            </a:extLst>
          </p:cNvPr>
          <p:cNvSpPr txBox="1"/>
          <p:nvPr/>
        </p:nvSpPr>
        <p:spPr>
          <a:xfrm>
            <a:off x="0" y="5922667"/>
            <a:ext cx="12192000" cy="341630"/>
          </a:xfrm>
          <a:prstGeom prst="rect">
            <a:avLst/>
          </a:prstGeom>
          <a:solidFill>
            <a:srgbClr val="61ECFF">
              <a:alpha val="47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cs typeface="Calibri"/>
                <a:sym typeface="Calibri"/>
              </a:rPr>
              <a:t>PUNCH leadership and the science team are providing an environment where an integrated program of outreach can THRIVE!</a:t>
            </a:r>
          </a:p>
        </p:txBody>
      </p:sp>
      <p:graphicFrame>
        <p:nvGraphicFramePr>
          <p:cNvPr id="15" name="Table 14">
            <a:extLst>
              <a:ext uri="{FF2B5EF4-FFF2-40B4-BE49-F238E27FC236}">
                <a16:creationId xmlns:a16="http://schemas.microsoft.com/office/drawing/2014/main" id="{88C8F4AF-0875-450C-A90C-22A4EB576B70}"/>
              </a:ext>
            </a:extLst>
          </p:cNvPr>
          <p:cNvGraphicFramePr>
            <a:graphicFrameLocks noGrp="1"/>
          </p:cNvGraphicFramePr>
          <p:nvPr>
            <p:extLst>
              <p:ext uri="{D42A27DB-BD31-4B8C-83A1-F6EECF244321}">
                <p14:modId xmlns:p14="http://schemas.microsoft.com/office/powerpoint/2010/main" val="692540523"/>
              </p:ext>
            </p:extLst>
          </p:nvPr>
        </p:nvGraphicFramePr>
        <p:xfrm>
          <a:off x="1290001" y="1338305"/>
          <a:ext cx="8769182" cy="2045946"/>
        </p:xfrm>
        <a:graphic>
          <a:graphicData uri="http://schemas.openxmlformats.org/drawingml/2006/table">
            <a:tbl>
              <a:tblPr firstRow="1" bandRow="1"/>
              <a:tblGrid>
                <a:gridCol w="2357439">
                  <a:extLst>
                    <a:ext uri="{9D8B030D-6E8A-4147-A177-3AD203B41FA5}">
                      <a16:colId xmlns:a16="http://schemas.microsoft.com/office/drawing/2014/main" val="3242423566"/>
                    </a:ext>
                  </a:extLst>
                </a:gridCol>
                <a:gridCol w="1359242">
                  <a:extLst>
                    <a:ext uri="{9D8B030D-6E8A-4147-A177-3AD203B41FA5}">
                      <a16:colId xmlns:a16="http://schemas.microsoft.com/office/drawing/2014/main" val="355505823"/>
                    </a:ext>
                  </a:extLst>
                </a:gridCol>
                <a:gridCol w="2785223">
                  <a:extLst>
                    <a:ext uri="{9D8B030D-6E8A-4147-A177-3AD203B41FA5}">
                      <a16:colId xmlns:a16="http://schemas.microsoft.com/office/drawing/2014/main" val="3733551099"/>
                    </a:ext>
                  </a:extLst>
                </a:gridCol>
                <a:gridCol w="2267278">
                  <a:extLst>
                    <a:ext uri="{9D8B030D-6E8A-4147-A177-3AD203B41FA5}">
                      <a16:colId xmlns:a16="http://schemas.microsoft.com/office/drawing/2014/main" val="731847250"/>
                    </a:ext>
                  </a:extLst>
                </a:gridCol>
              </a:tblGrid>
              <a:tr h="1142969">
                <a:tc>
                  <a:txBody>
                    <a:bodyPr/>
                    <a:lst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1pPr>
                      <a:lvl2pPr marL="0" marR="0" indent="457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2pPr>
                      <a:lvl3pPr marL="0" marR="0" indent="914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3pPr>
                      <a:lvl4pPr marL="0" marR="0" indent="1371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4pPr>
                      <a:lvl5pPr marL="0" marR="0" indent="18288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5pPr>
                      <a:lvl6pPr marL="0" marR="0" indent="22860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6pPr>
                      <a:lvl7pPr marL="0" marR="0" indent="2743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7pPr>
                      <a:lvl8pPr marL="0" marR="0" indent="3200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8pPr>
                      <a:lvl9pPr marL="0" marR="0" indent="3657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9pPr>
                    </a:lstStyle>
                    <a:p>
                      <a:pPr algn="ctr"/>
                      <a:r>
                        <a:rPr lang="en-US" sz="1800" b="1" dirty="0">
                          <a:solidFill>
                            <a:schemeClr val="tx1"/>
                          </a:solidFill>
                        </a:rPr>
                        <a:t>Survey of the</a:t>
                      </a:r>
                    </a:p>
                    <a:p>
                      <a:pPr algn="ctr"/>
                      <a:r>
                        <a:rPr lang="en-US" sz="1800" b="1" dirty="0">
                          <a:solidFill>
                            <a:schemeClr val="tx1"/>
                          </a:solidFill>
                          <a:hlinkClick r:id="rId3"/>
                        </a:rPr>
                        <a:t>PUNCH Science Team </a:t>
                      </a:r>
                      <a:r>
                        <a:rPr lang="en-US" sz="1800" b="1" dirty="0">
                          <a:solidFill>
                            <a:schemeClr val="tx1"/>
                          </a:solidFill>
                        </a:rPr>
                        <a:t>(N=30)</a:t>
                      </a:r>
                    </a:p>
                    <a:p>
                      <a:pPr algn="ctr"/>
                      <a:r>
                        <a:rPr lang="en-US" sz="1800" b="1" dirty="0">
                          <a:solidFill>
                            <a:schemeClr val="tx1"/>
                          </a:solidFill>
                        </a:rPr>
                        <a:t>1-3 June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a:txBody>
                    <a:bodyPr/>
                    <a:lst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1pPr>
                      <a:lvl2pPr marL="0" marR="0" indent="457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2pPr>
                      <a:lvl3pPr marL="0" marR="0" indent="914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3pPr>
                      <a:lvl4pPr marL="0" marR="0" indent="1371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4pPr>
                      <a:lvl5pPr marL="0" marR="0" indent="18288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5pPr>
                      <a:lvl6pPr marL="0" marR="0" indent="22860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6pPr>
                      <a:lvl7pPr marL="0" marR="0" indent="2743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7pPr>
                      <a:lvl8pPr marL="0" marR="0" indent="3200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8pPr>
                      <a:lvl9pPr marL="0" marR="0" indent="3657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9pPr>
                    </a:lstStyle>
                    <a:p>
                      <a:pPr algn="ctr"/>
                      <a:r>
                        <a:rPr lang="en-US" sz="1800" b="1" dirty="0">
                          <a:solidFill>
                            <a:schemeClr val="tx1"/>
                          </a:solidFill>
                        </a:rPr>
                        <a:t>I love to teach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a:txBody>
                    <a:bodyPr/>
                    <a:lst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1pPr>
                      <a:lvl2pPr marL="0" marR="0" indent="457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2pPr>
                      <a:lvl3pPr marL="0" marR="0" indent="914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3pPr>
                      <a:lvl4pPr marL="0" marR="0" indent="1371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4pPr>
                      <a:lvl5pPr marL="0" marR="0" indent="18288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5pPr>
                      <a:lvl6pPr marL="0" marR="0" indent="22860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6pPr>
                      <a:lvl7pPr marL="0" marR="0" indent="2743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7pPr>
                      <a:lvl8pPr marL="0" marR="0" indent="3200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8pPr>
                      <a:lvl9pPr marL="0" marR="0" indent="3657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9pPr>
                    </a:lstStyle>
                    <a:p>
                      <a:pPr algn="ctr"/>
                      <a:r>
                        <a:rPr lang="en-US" sz="1800" b="1" dirty="0">
                          <a:solidFill>
                            <a:schemeClr val="tx1"/>
                          </a:solidFill>
                        </a:rPr>
                        <a:t>I love to communicate my science to diverse audiences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a:txBody>
                    <a:bodyPr/>
                    <a:lst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1pPr>
                      <a:lvl2pPr marL="0" marR="0" indent="457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2pPr>
                      <a:lvl3pPr marL="0" marR="0" indent="914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3pPr>
                      <a:lvl4pPr marL="0" marR="0" indent="1371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4pPr>
                      <a:lvl5pPr marL="0" marR="0" indent="18288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5pPr>
                      <a:lvl6pPr marL="0" marR="0" indent="22860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6pPr>
                      <a:lvl7pPr marL="0" marR="0" indent="2743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7pPr>
                      <a:lvl8pPr marL="0" marR="0" indent="3200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8pPr>
                      <a:lvl9pPr marL="0" marR="0" indent="3657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9pPr>
                    </a:lstStyle>
                    <a:p>
                      <a:pPr algn="ctr"/>
                      <a:r>
                        <a:rPr lang="en-US" sz="1800" b="1" dirty="0">
                          <a:solidFill>
                            <a:schemeClr val="tx1"/>
                          </a:solidFill>
                        </a:rPr>
                        <a:t>I enjoy being a resource for the news media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3089211951"/>
                  </a:ext>
                </a:extLst>
              </a:tr>
              <a:tr h="857226">
                <a:tc>
                  <a:txBody>
                    <a:bodyPr/>
                    <a:lst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9pPr>
                    </a:lstStyle>
                    <a:p>
                      <a:pPr algn="ctr"/>
                      <a:r>
                        <a:rPr lang="en-US" sz="2000" b="1" dirty="0"/>
                        <a:t>%  who “Agree” or “Strongly Agree”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9pPr>
                    </a:lstStyle>
                    <a:p>
                      <a:pPr algn="ctr"/>
                      <a:r>
                        <a:rPr lang="en-US" sz="2000" b="1" dirty="0"/>
                        <a:t>&gt; 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9pPr>
                    </a:lstStyle>
                    <a:p>
                      <a:pPr algn="ctr"/>
                      <a:r>
                        <a:rPr lang="en-US" sz="2000" b="1" dirty="0"/>
                        <a:t>&gt; 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9pPr>
                    </a:lstStyle>
                    <a:p>
                      <a:pPr algn="ctr"/>
                      <a:r>
                        <a:rPr lang="en-US" sz="2000" b="1" dirty="0"/>
                        <a:t>&gt; 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02846440"/>
                  </a:ext>
                </a:extLst>
              </a:tr>
            </a:tbl>
          </a:graphicData>
        </a:graphic>
      </p:graphicFrame>
      <p:sp>
        <p:nvSpPr>
          <p:cNvPr id="16" name="Oval 15">
            <a:extLst>
              <a:ext uri="{FF2B5EF4-FFF2-40B4-BE49-F238E27FC236}">
                <a16:creationId xmlns:a16="http://schemas.microsoft.com/office/drawing/2014/main" id="{26483961-483D-41B6-BC7A-9B3EEBFE22E9}"/>
              </a:ext>
            </a:extLst>
          </p:cNvPr>
          <p:cNvSpPr/>
          <p:nvPr/>
        </p:nvSpPr>
        <p:spPr>
          <a:xfrm>
            <a:off x="5013862" y="802919"/>
            <a:ext cx="2756452" cy="2766391"/>
          </a:xfrm>
          <a:prstGeom prst="ellipse">
            <a:avLst/>
          </a:prstGeom>
          <a:noFill/>
          <a:ln w="28575"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Calibri"/>
            </a:endParaRPr>
          </a:p>
        </p:txBody>
      </p:sp>
      <p:sp>
        <p:nvSpPr>
          <p:cNvPr id="10" name="TextBox 9">
            <a:extLst>
              <a:ext uri="{FF2B5EF4-FFF2-40B4-BE49-F238E27FC236}">
                <a16:creationId xmlns:a16="http://schemas.microsoft.com/office/drawing/2014/main" id="{55D82AE5-A411-45FE-9526-8C163D715D65}"/>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PUNCH Outreach Plan – Self Directed Summary Overview</a:t>
            </a:r>
          </a:p>
        </p:txBody>
      </p:sp>
      <p:sp>
        <p:nvSpPr>
          <p:cNvPr id="11" name="TextBox 10">
            <a:extLst>
              <a:ext uri="{FF2B5EF4-FFF2-40B4-BE49-F238E27FC236}">
                <a16:creationId xmlns:a16="http://schemas.microsoft.com/office/drawing/2014/main" id="{A5EE6CD7-8451-40E4-9B18-38EA22E7A867}"/>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Dr. Cherilynn Morrow   8 April 2021</a:t>
            </a:r>
          </a:p>
        </p:txBody>
      </p:sp>
      <p:sp>
        <p:nvSpPr>
          <p:cNvPr id="12" name="TextBox 11">
            <a:extLst>
              <a:ext uri="{FF2B5EF4-FFF2-40B4-BE49-F238E27FC236}">
                <a16:creationId xmlns:a16="http://schemas.microsoft.com/office/drawing/2014/main" id="{6F9FD2E1-5378-4BC1-9EC2-06549EAE3054}"/>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cherilynn.morrow@gmail.com</a:t>
            </a:r>
          </a:p>
        </p:txBody>
      </p:sp>
      <p:sp>
        <p:nvSpPr>
          <p:cNvPr id="13" name="TextBox 3">
            <a:extLst>
              <a:ext uri="{FF2B5EF4-FFF2-40B4-BE49-F238E27FC236}">
                <a16:creationId xmlns:a16="http://schemas.microsoft.com/office/drawing/2014/main" id="{DD88F26C-13E3-4BAA-8A12-B0C952B1525A}"/>
              </a:ext>
            </a:extLst>
          </p:cNvPr>
          <p:cNvSpPr txBox="1">
            <a:spLocks/>
          </p:cNvSpPr>
          <p:nvPr/>
        </p:nvSpPr>
        <p:spPr>
          <a:xfrm>
            <a:off x="11399586" y="6505978"/>
            <a:ext cx="451755" cy="276997"/>
          </a:xfrm>
          <a:prstGeom prst="rect">
            <a:avLst/>
          </a:prstGeom>
          <a:solidFill>
            <a:schemeClr val="bg1"/>
          </a:solidFill>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000000"/>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16</a:t>
            </a:fld>
            <a:endParaRPr kumimoji="0" lang="en-US" sz="1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graphicFrame>
        <p:nvGraphicFramePr>
          <p:cNvPr id="17" name="Table 16">
            <a:extLst>
              <a:ext uri="{FF2B5EF4-FFF2-40B4-BE49-F238E27FC236}">
                <a16:creationId xmlns:a16="http://schemas.microsoft.com/office/drawing/2014/main" id="{A6AB0AA7-65C7-4E77-9733-AA6930AB9CFF}"/>
              </a:ext>
            </a:extLst>
          </p:cNvPr>
          <p:cNvGraphicFramePr>
            <a:graphicFrameLocks noGrp="1"/>
          </p:cNvGraphicFramePr>
          <p:nvPr>
            <p:extLst>
              <p:ext uri="{D42A27DB-BD31-4B8C-83A1-F6EECF244321}">
                <p14:modId xmlns:p14="http://schemas.microsoft.com/office/powerpoint/2010/main" val="2066668918"/>
              </p:ext>
            </p:extLst>
          </p:nvPr>
        </p:nvGraphicFramePr>
        <p:xfrm>
          <a:off x="1290001" y="3798940"/>
          <a:ext cx="8769182" cy="1669678"/>
        </p:xfrm>
        <a:graphic>
          <a:graphicData uri="http://schemas.openxmlformats.org/drawingml/2006/table">
            <a:tbl>
              <a:tblPr firstRow="1" bandRow="1"/>
              <a:tblGrid>
                <a:gridCol w="2337119">
                  <a:extLst>
                    <a:ext uri="{9D8B030D-6E8A-4147-A177-3AD203B41FA5}">
                      <a16:colId xmlns:a16="http://schemas.microsoft.com/office/drawing/2014/main" val="3242423566"/>
                    </a:ext>
                  </a:extLst>
                </a:gridCol>
                <a:gridCol w="1379563">
                  <a:extLst>
                    <a:ext uri="{9D8B030D-6E8A-4147-A177-3AD203B41FA5}">
                      <a16:colId xmlns:a16="http://schemas.microsoft.com/office/drawing/2014/main" val="355505823"/>
                    </a:ext>
                  </a:extLst>
                </a:gridCol>
                <a:gridCol w="2785222">
                  <a:extLst>
                    <a:ext uri="{9D8B030D-6E8A-4147-A177-3AD203B41FA5}">
                      <a16:colId xmlns:a16="http://schemas.microsoft.com/office/drawing/2014/main" val="3733551099"/>
                    </a:ext>
                  </a:extLst>
                </a:gridCol>
                <a:gridCol w="2267278">
                  <a:extLst>
                    <a:ext uri="{9D8B030D-6E8A-4147-A177-3AD203B41FA5}">
                      <a16:colId xmlns:a16="http://schemas.microsoft.com/office/drawing/2014/main" val="731847250"/>
                    </a:ext>
                  </a:extLst>
                </a:gridCol>
              </a:tblGrid>
              <a:tr h="1107989">
                <a:tc>
                  <a:txBody>
                    <a:bodyPr/>
                    <a:lst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1pPr>
                      <a:lvl2pPr marL="0" marR="0" indent="457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2pPr>
                      <a:lvl3pPr marL="0" marR="0" indent="914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3pPr>
                      <a:lvl4pPr marL="0" marR="0" indent="1371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4pPr>
                      <a:lvl5pPr marL="0" marR="0" indent="18288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5pPr>
                      <a:lvl6pPr marL="0" marR="0" indent="22860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6pPr>
                      <a:lvl7pPr marL="0" marR="0" indent="2743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7pPr>
                      <a:lvl8pPr marL="0" marR="0" indent="3200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8pPr>
                      <a:lvl9pPr marL="0" marR="0" indent="3657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9pPr>
                    </a:lstStyle>
                    <a:p>
                      <a:pPr algn="ctr"/>
                      <a:r>
                        <a:rPr lang="en-US" sz="1600" b="1" dirty="0">
                          <a:solidFill>
                            <a:schemeClr val="tx1"/>
                          </a:solidFill>
                        </a:rPr>
                        <a:t>Survey of the </a:t>
                      </a:r>
                    </a:p>
                    <a:p>
                      <a:pPr algn="ctr"/>
                      <a:r>
                        <a:rPr lang="en-US" sz="1600" b="1" dirty="0">
                          <a:solidFill>
                            <a:schemeClr val="tx1"/>
                          </a:solidFill>
                        </a:rPr>
                        <a:t>PUNCH Science Team (N=30)</a:t>
                      </a:r>
                    </a:p>
                    <a:p>
                      <a:pPr algn="ctr"/>
                      <a:r>
                        <a:rPr lang="en-US" sz="1600" b="1" dirty="0">
                          <a:solidFill>
                            <a:schemeClr val="tx1"/>
                          </a:solidFill>
                        </a:rPr>
                        <a:t>1-3 June 2020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1pPr>
                      <a:lvl2pPr marL="0" marR="0" indent="457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2pPr>
                      <a:lvl3pPr marL="0" marR="0" indent="914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3pPr>
                      <a:lvl4pPr marL="0" marR="0" indent="1371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4pPr>
                      <a:lvl5pPr marL="0" marR="0" indent="18288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5pPr>
                      <a:lvl6pPr marL="0" marR="0" indent="22860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6pPr>
                      <a:lvl7pPr marL="0" marR="0" indent="2743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7pPr>
                      <a:lvl8pPr marL="0" marR="0" indent="3200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8pPr>
                      <a:lvl9pPr marL="0" marR="0" indent="3657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9pPr>
                    </a:lstStyle>
                    <a:p>
                      <a:pPr algn="ctr"/>
                      <a:r>
                        <a:rPr lang="en-US" sz="1600" b="1" dirty="0">
                          <a:solidFill>
                            <a:schemeClr val="tx1"/>
                          </a:solidFill>
                        </a:rPr>
                        <a:t>Never been a teacher</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1pPr>
                      <a:lvl2pPr marL="0" marR="0" indent="457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2pPr>
                      <a:lvl3pPr marL="0" marR="0" indent="914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3pPr>
                      <a:lvl4pPr marL="0" marR="0" indent="1371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4pPr>
                      <a:lvl5pPr marL="0" marR="0" indent="18288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5pPr>
                      <a:lvl6pPr marL="0" marR="0" indent="22860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6pPr>
                      <a:lvl7pPr marL="0" marR="0" indent="2743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7pPr>
                      <a:lvl8pPr marL="0" marR="0" indent="3200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8pPr>
                      <a:lvl9pPr marL="0" marR="0" indent="3657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9pPr>
                    </a:lstStyle>
                    <a:p>
                      <a:pPr algn="ctr"/>
                      <a:r>
                        <a:rPr lang="en-US" sz="1600" b="1" dirty="0">
                          <a:solidFill>
                            <a:schemeClr val="tx1"/>
                          </a:solidFill>
                        </a:rPr>
                        <a:t>Never given a public talk</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1pPr>
                      <a:lvl2pPr marL="0" marR="0" indent="457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2pPr>
                      <a:lvl3pPr marL="0" marR="0" indent="914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3pPr>
                      <a:lvl4pPr marL="0" marR="0" indent="1371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4pPr>
                      <a:lvl5pPr marL="0" marR="0" indent="18288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5pPr>
                      <a:lvl6pPr marL="0" marR="0" indent="22860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6pPr>
                      <a:lvl7pPr marL="0" marR="0" indent="2743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7pPr>
                      <a:lvl8pPr marL="0" marR="0" indent="3200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8pPr>
                      <a:lvl9pPr marL="0" marR="0" indent="3657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Calibri" panose="020F0502020204030204"/>
                          <a:sym typeface="Calibri"/>
                        </a:defRPr>
                      </a:lvl9pPr>
                    </a:lstStyle>
                    <a:p>
                      <a:pPr algn="ctr"/>
                      <a:r>
                        <a:rPr lang="en-US" sz="1600" b="1" dirty="0">
                          <a:solidFill>
                            <a:schemeClr val="tx1"/>
                          </a:solidFill>
                        </a:rPr>
                        <a:t>Never worked with news media</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3089211951"/>
                  </a:ext>
                </a:extLst>
              </a:tr>
              <a:tr h="561689">
                <a:tc>
                  <a:txBody>
                    <a:bodyPr/>
                    <a:lst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9pPr>
                    </a:lstStyle>
                    <a:p>
                      <a:pPr algn="ctr"/>
                      <a:r>
                        <a:rPr lang="en-US" sz="1600" b="1" dirty="0"/>
                        <a:t>%  reporting</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9pPr>
                    </a:lstStyle>
                    <a:p>
                      <a:pPr algn="ctr"/>
                      <a:r>
                        <a:rPr lang="en-US" sz="1600" b="1" dirty="0"/>
                        <a:t>~ 35%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9pPr>
                    </a:lstStyle>
                    <a:p>
                      <a:pPr algn="ctr"/>
                      <a:r>
                        <a:rPr lang="en-US" sz="1600" b="1" dirty="0"/>
                        <a:t>&lt; 10%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Calibri" panose="020F0502020204030204"/>
                          <a:sym typeface="Calibri"/>
                        </a:defRPr>
                      </a:lvl9pPr>
                    </a:lstStyle>
                    <a:p>
                      <a:pPr algn="ctr"/>
                      <a:r>
                        <a:rPr lang="en-US" sz="1600" b="1" dirty="0"/>
                        <a:t>&lt; 20%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02846440"/>
                  </a:ext>
                </a:extLst>
              </a:tr>
            </a:tbl>
          </a:graphicData>
        </a:graphic>
      </p:graphicFrame>
    </p:spTree>
    <p:extLst>
      <p:ext uri="{BB962C8B-B14F-4D97-AF65-F5344CB8AC3E}">
        <p14:creationId xmlns:p14="http://schemas.microsoft.com/office/powerpoint/2010/main" val="41491124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23119386"/>
              </p:ext>
            </p:extLst>
          </p:nvPr>
        </p:nvGraphicFramePr>
        <p:xfrm>
          <a:off x="4408412" y="625484"/>
          <a:ext cx="7310162" cy="5199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398252" y="4014701"/>
            <a:ext cx="1948223" cy="615553"/>
          </a:xfrm>
          <a:prstGeom prst="rect">
            <a:avLst/>
          </a:prstGeom>
          <a:noFill/>
          <a:ln>
            <a:solidFill>
              <a:srgbClr val="FFFF9E"/>
            </a:solidFill>
          </a:ln>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FFFFFF"/>
                </a:solidFill>
                <a:effectLst/>
                <a:uLnTx/>
                <a:uFillTx/>
                <a:latin typeface="Arial Narrow" panose="020B0606020202030204" pitchFamily="34" charset="0"/>
                <a:cs typeface="Arial"/>
                <a:sym typeface="Calibri"/>
              </a:rPr>
              <a:t> </a:t>
            </a:r>
            <a:r>
              <a:rPr kumimoji="0" lang="en-US" sz="1600" b="0" i="0" u="none" strike="noStrike" kern="0" cap="none" spc="0" normalizeH="0" baseline="0" noProof="0" dirty="0">
                <a:ln>
                  <a:noFill/>
                </a:ln>
                <a:solidFill>
                  <a:srgbClr val="FFFFFF"/>
                </a:solidFill>
                <a:effectLst/>
                <a:uLnTx/>
                <a:uFillTx/>
                <a:latin typeface="Arial Narrow" panose="020B0606020202030204" pitchFamily="34" charset="0"/>
                <a:cs typeface="Arial"/>
                <a:sym typeface="Calibri"/>
              </a:rPr>
              <a:t>25 of 30 </a:t>
            </a:r>
            <a:r>
              <a:rPr kumimoji="0" lang="en-US" sz="1600" b="0" i="1" u="none" strike="noStrike" kern="0" cap="none" spc="0" normalizeH="0" baseline="0" noProof="0" dirty="0">
                <a:ln>
                  <a:noFill/>
                </a:ln>
                <a:solidFill>
                  <a:srgbClr val="FFFFFF"/>
                </a:solidFill>
                <a:effectLst/>
                <a:uLnTx/>
                <a:uFillTx/>
                <a:latin typeface="Arial Narrow" panose="020B0606020202030204" pitchFamily="34" charset="0"/>
                <a:cs typeface="Arial"/>
                <a:sym typeface="Calibri"/>
              </a:rPr>
              <a:t>interested</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Narrow" panose="020B0606020202030204" pitchFamily="34" charset="0"/>
                <a:cs typeface="Arial"/>
                <a:sym typeface="Calibri"/>
              </a:rPr>
              <a:t>2 of these </a:t>
            </a:r>
            <a:r>
              <a:rPr kumimoji="0" lang="en-US" sz="1600" b="0" i="1" u="none" strike="noStrike" kern="0" cap="none" spc="0" normalizeH="0" baseline="0" noProof="0" dirty="0">
                <a:ln>
                  <a:noFill/>
                </a:ln>
                <a:solidFill>
                  <a:srgbClr val="FFFFFF"/>
                </a:solidFill>
                <a:effectLst/>
                <a:uLnTx/>
                <a:uFillTx/>
                <a:latin typeface="Arial Narrow" panose="020B0606020202030204" pitchFamily="34" charset="0"/>
                <a:cs typeface="Arial"/>
                <a:sym typeface="Calibri"/>
              </a:rPr>
              <a:t>experienced</a:t>
            </a:r>
          </a:p>
        </p:txBody>
      </p:sp>
      <p:sp>
        <p:nvSpPr>
          <p:cNvPr id="9" name="TextBox 8"/>
          <p:cNvSpPr txBox="1"/>
          <p:nvPr/>
        </p:nvSpPr>
        <p:spPr>
          <a:xfrm>
            <a:off x="7128430" y="5859320"/>
            <a:ext cx="1937479" cy="584775"/>
          </a:xfrm>
          <a:prstGeom prst="rect">
            <a:avLst/>
          </a:prstGeom>
          <a:noFill/>
          <a:ln>
            <a:solidFill>
              <a:srgbClr val="FFC000"/>
            </a:solidFill>
          </a:ln>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Narrow" panose="020B0606020202030204" pitchFamily="34" charset="0"/>
                <a:cs typeface="Arial"/>
                <a:sym typeface="Calibri"/>
              </a:rPr>
              <a:t>15 of 30 </a:t>
            </a:r>
            <a:r>
              <a:rPr kumimoji="0" lang="en-US" sz="1600" b="0" i="1" u="none" strike="noStrike" kern="0" cap="none" spc="0" normalizeH="0" baseline="0" noProof="0" dirty="0">
                <a:ln>
                  <a:noFill/>
                </a:ln>
                <a:solidFill>
                  <a:srgbClr val="FFFFFF"/>
                </a:solidFill>
                <a:effectLst/>
                <a:uLnTx/>
                <a:uFillTx/>
                <a:latin typeface="Arial Narrow" panose="020B0606020202030204" pitchFamily="34" charset="0"/>
                <a:cs typeface="Arial"/>
                <a:sym typeface="Calibri"/>
              </a:rPr>
              <a:t>interested</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Narrow" panose="020B0606020202030204" pitchFamily="34" charset="0"/>
                <a:cs typeface="Arial"/>
                <a:sym typeface="Calibri"/>
              </a:rPr>
              <a:t>5 of these </a:t>
            </a:r>
            <a:r>
              <a:rPr kumimoji="0" lang="en-US" sz="1600" b="0" i="1" u="none" strike="noStrike" kern="0" cap="none" spc="0" normalizeH="0" baseline="0" noProof="0" dirty="0">
                <a:ln>
                  <a:noFill/>
                </a:ln>
                <a:solidFill>
                  <a:srgbClr val="FFFFFF"/>
                </a:solidFill>
                <a:effectLst/>
                <a:uLnTx/>
                <a:uFillTx/>
                <a:latin typeface="Arial Narrow" panose="020B0606020202030204" pitchFamily="34" charset="0"/>
                <a:cs typeface="Arial"/>
                <a:sym typeface="Calibri"/>
              </a:rPr>
              <a:t>experienced</a:t>
            </a:r>
          </a:p>
        </p:txBody>
      </p:sp>
      <p:sp>
        <p:nvSpPr>
          <p:cNvPr id="10" name="TextBox 9"/>
          <p:cNvSpPr txBox="1"/>
          <p:nvPr/>
        </p:nvSpPr>
        <p:spPr>
          <a:xfrm>
            <a:off x="9664750" y="4042475"/>
            <a:ext cx="2053824" cy="584775"/>
          </a:xfrm>
          <a:prstGeom prst="rect">
            <a:avLst/>
          </a:prstGeom>
          <a:noFill/>
          <a:ln>
            <a:solidFill>
              <a:srgbClr val="00B050"/>
            </a:solidFill>
          </a:ln>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sym typeface="Calibri"/>
              </a:rPr>
              <a:t>20 of 30 </a:t>
            </a:r>
            <a:r>
              <a:rPr kumimoji="0" lang="en-US" sz="1600" b="0" i="1" u="none" strike="noStrike" kern="0" cap="none" spc="0" normalizeH="0" baseline="0" noProof="0" dirty="0">
                <a:ln>
                  <a:noFill/>
                </a:ln>
                <a:solidFill>
                  <a:srgbClr val="FFFFFF"/>
                </a:solidFill>
                <a:effectLst/>
                <a:uLnTx/>
                <a:uFillTx/>
                <a:latin typeface="Arial Narrow" panose="020B0606020202030204" pitchFamily="34" charset="0"/>
                <a:ea typeface="+mn-ea"/>
                <a:cs typeface="Arial"/>
                <a:sym typeface="Calibri"/>
              </a:rPr>
              <a:t>interested</a:t>
            </a:r>
            <a:r>
              <a:rPr kumimoji="0" lang="en-US" sz="1600" b="0"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sym typeface="Calibri"/>
              </a:rPr>
              <a:t> </a:t>
            </a:r>
            <a:endParaRPr kumimoji="0" lang="en-US" sz="1600" b="0" i="1" u="none" strike="noStrike" kern="0" cap="none" spc="0" normalizeH="0" baseline="0" noProof="0" dirty="0">
              <a:ln>
                <a:noFill/>
              </a:ln>
              <a:solidFill>
                <a:srgbClr val="FFFFFF"/>
              </a:solidFill>
              <a:effectLst/>
              <a:uLnTx/>
              <a:uFillTx/>
              <a:latin typeface="Arial Narrow" panose="020B0606020202030204" pitchFamily="34" charset="0"/>
              <a:ea typeface="+mn-ea"/>
              <a:cs typeface="Arial"/>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Narrow" panose="020B0606020202030204" pitchFamily="34" charset="0"/>
                <a:ea typeface="+mn-ea"/>
                <a:cs typeface="Arial"/>
                <a:sym typeface="Calibri"/>
              </a:rPr>
              <a:t>8 of these </a:t>
            </a:r>
            <a:r>
              <a:rPr kumimoji="0" lang="en-US" sz="1600" b="0" i="1" u="none" strike="noStrike" kern="0" cap="none" spc="0" normalizeH="0" baseline="0" noProof="0" dirty="0">
                <a:ln>
                  <a:noFill/>
                </a:ln>
                <a:solidFill>
                  <a:srgbClr val="FFFFFF"/>
                </a:solidFill>
                <a:effectLst/>
                <a:uLnTx/>
                <a:uFillTx/>
                <a:latin typeface="Arial Narrow" panose="020B0606020202030204" pitchFamily="34" charset="0"/>
                <a:ea typeface="+mn-ea"/>
                <a:cs typeface="Arial"/>
                <a:sym typeface="Calibri"/>
              </a:rPr>
              <a:t>experienced</a:t>
            </a:r>
          </a:p>
        </p:txBody>
      </p:sp>
      <p:sp>
        <p:nvSpPr>
          <p:cNvPr id="11" name="TextBox 10"/>
          <p:cNvSpPr txBox="1"/>
          <p:nvPr/>
        </p:nvSpPr>
        <p:spPr>
          <a:xfrm>
            <a:off x="4670202" y="851128"/>
            <a:ext cx="2032585" cy="830997"/>
          </a:xfrm>
          <a:prstGeom prst="rect">
            <a:avLst/>
          </a:prstGeom>
          <a:noFill/>
          <a:ln>
            <a:solidFill>
              <a:schemeClr val="tx1"/>
            </a:solidFill>
          </a:ln>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Narrow" panose="020B0606020202030204" pitchFamily="34" charset="0"/>
                <a:cs typeface="Arial"/>
                <a:sym typeface="Calibri"/>
              </a:rPr>
              <a:t>Providing data access</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Narrow" panose="020B0606020202030204" pitchFamily="34" charset="0"/>
                <a:cs typeface="Arial"/>
                <a:sym typeface="Calibri"/>
              </a:rPr>
              <a:t>27 of 30 </a:t>
            </a:r>
            <a:r>
              <a:rPr kumimoji="0" lang="en-US" sz="1600" b="0" i="1" u="none" strike="noStrike" kern="0" cap="none" spc="0" normalizeH="0" baseline="0" noProof="0" dirty="0">
                <a:ln>
                  <a:noFill/>
                </a:ln>
                <a:solidFill>
                  <a:srgbClr val="FFFFFF"/>
                </a:solidFill>
                <a:effectLst/>
                <a:uLnTx/>
                <a:uFillTx/>
                <a:latin typeface="Arial Narrow" panose="020B0606020202030204" pitchFamily="34" charset="0"/>
                <a:cs typeface="Arial"/>
                <a:sym typeface="Calibri"/>
              </a:rPr>
              <a:t>interested</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Narrow" panose="020B0606020202030204" pitchFamily="34" charset="0"/>
                <a:cs typeface="Arial"/>
                <a:sym typeface="Calibri"/>
              </a:rPr>
              <a:t>14 of these </a:t>
            </a:r>
            <a:r>
              <a:rPr kumimoji="0" lang="en-US" sz="1600" b="0" i="1" u="none" strike="noStrike" kern="0" cap="none" spc="0" normalizeH="0" baseline="0" noProof="0" dirty="0">
                <a:ln>
                  <a:noFill/>
                </a:ln>
                <a:solidFill>
                  <a:srgbClr val="FFFFFF"/>
                </a:solidFill>
                <a:effectLst/>
                <a:uLnTx/>
                <a:uFillTx/>
                <a:latin typeface="Arial Narrow" panose="020B0606020202030204" pitchFamily="34" charset="0"/>
                <a:cs typeface="Arial"/>
                <a:sym typeface="Calibri"/>
              </a:rPr>
              <a:t>experienced</a:t>
            </a:r>
          </a:p>
        </p:txBody>
      </p:sp>
      <p:sp>
        <p:nvSpPr>
          <p:cNvPr id="12" name="TextBox 11"/>
          <p:cNvSpPr txBox="1"/>
          <p:nvPr/>
        </p:nvSpPr>
        <p:spPr>
          <a:xfrm>
            <a:off x="9367001" y="851128"/>
            <a:ext cx="2032585" cy="830997"/>
          </a:xfrm>
          <a:prstGeom prst="rect">
            <a:avLst/>
          </a:prstGeom>
          <a:noFill/>
          <a:ln>
            <a:solidFill>
              <a:schemeClr val="tx1"/>
            </a:solidFill>
          </a:ln>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Narrow" panose="020B0606020202030204" pitchFamily="34" charset="0"/>
                <a:cs typeface="Arial"/>
                <a:sym typeface="Calibri"/>
              </a:rPr>
              <a:t>Science consulting</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Narrow" panose="020B0606020202030204" pitchFamily="34" charset="0"/>
                <a:cs typeface="Arial"/>
                <a:sym typeface="Calibri"/>
              </a:rPr>
              <a:t>24 of 30 </a:t>
            </a:r>
            <a:r>
              <a:rPr kumimoji="0" lang="en-US" sz="1600" b="0" i="1" u="none" strike="noStrike" kern="0" cap="none" spc="0" normalizeH="0" baseline="0" noProof="0" dirty="0">
                <a:ln>
                  <a:noFill/>
                </a:ln>
                <a:solidFill>
                  <a:srgbClr val="FFFFFF"/>
                </a:solidFill>
                <a:effectLst/>
                <a:uLnTx/>
                <a:uFillTx/>
                <a:latin typeface="Arial Narrow" panose="020B0606020202030204" pitchFamily="34" charset="0"/>
                <a:cs typeface="Arial"/>
                <a:sym typeface="Calibri"/>
              </a:rPr>
              <a:t>interested</a:t>
            </a:r>
            <a:r>
              <a:rPr kumimoji="0" lang="en-US" sz="1600" b="0" i="0" u="none" strike="noStrike" kern="0" cap="none" spc="0" normalizeH="0" baseline="0" noProof="0" dirty="0">
                <a:ln>
                  <a:noFill/>
                </a:ln>
                <a:solidFill>
                  <a:srgbClr val="FFFFFF"/>
                </a:solidFill>
                <a:effectLst/>
                <a:uLnTx/>
                <a:uFillTx/>
                <a:latin typeface="Arial Narrow" panose="020B0606020202030204" pitchFamily="34" charset="0"/>
                <a:cs typeface="Arial"/>
                <a:sym typeface="Calibri"/>
              </a:rPr>
              <a:t>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Narrow" panose="020B0606020202030204" pitchFamily="34" charset="0"/>
                <a:cs typeface="Arial"/>
                <a:sym typeface="Calibri"/>
              </a:rPr>
              <a:t>18 of these </a:t>
            </a:r>
            <a:r>
              <a:rPr kumimoji="0" lang="en-US" sz="1600" b="0" i="1" u="none" strike="noStrike" kern="0" cap="none" spc="0" normalizeH="0" baseline="0" noProof="0" dirty="0">
                <a:ln>
                  <a:noFill/>
                </a:ln>
                <a:solidFill>
                  <a:srgbClr val="FFFFFF"/>
                </a:solidFill>
                <a:effectLst/>
                <a:uLnTx/>
                <a:uFillTx/>
                <a:latin typeface="Arial Narrow" panose="020B0606020202030204" pitchFamily="34" charset="0"/>
                <a:cs typeface="Arial"/>
                <a:sym typeface="Calibri"/>
              </a:rPr>
              <a:t>experienced</a:t>
            </a:r>
            <a:r>
              <a:rPr kumimoji="0" lang="en-US" sz="1600" b="0" i="0" u="none" strike="noStrike" kern="0" cap="none" spc="0" normalizeH="0" baseline="0" noProof="0" dirty="0">
                <a:ln>
                  <a:noFill/>
                </a:ln>
                <a:solidFill>
                  <a:srgbClr val="FFFFFF"/>
                </a:solidFill>
                <a:effectLst/>
                <a:uLnTx/>
                <a:uFillTx/>
                <a:latin typeface="Arial Narrow" panose="020B0606020202030204" pitchFamily="34" charset="0"/>
                <a:cs typeface="Arial"/>
                <a:sym typeface="Calibri"/>
              </a:rPr>
              <a:t> </a:t>
            </a:r>
          </a:p>
        </p:txBody>
      </p:sp>
      <p:sp>
        <p:nvSpPr>
          <p:cNvPr id="13" name="TextBox 12"/>
          <p:cNvSpPr txBox="1"/>
          <p:nvPr/>
        </p:nvSpPr>
        <p:spPr>
          <a:xfrm>
            <a:off x="481248" y="1997166"/>
            <a:ext cx="3265454" cy="2062103"/>
          </a:xfrm>
          <a:prstGeom prst="rect">
            <a:avLst/>
          </a:prstGeom>
          <a:noFill/>
          <a:ln>
            <a:solidFill>
              <a:srgbClr val="A3F4FF"/>
            </a:solidFill>
          </a:ln>
        </p:spPr>
        <p:txBody>
          <a:bodyPr wrap="square" rtlCol="0">
            <a:spAutoFit/>
          </a:bodyPr>
          <a:lstStyle/>
          <a:p>
            <a:pPr hangingPunct="0">
              <a:defRPr/>
            </a:pPr>
            <a:r>
              <a:rPr lang="en-US" sz="1600" kern="0" dirty="0">
                <a:solidFill>
                  <a:srgbClr val="FFFFFF"/>
                </a:solidFill>
                <a:latin typeface="Arial Narrow" panose="020B0606020202030204" pitchFamily="34" charset="0"/>
                <a:cs typeface="Arial"/>
                <a:sym typeface="Calibri"/>
              </a:rPr>
              <a:t>These data </a:t>
            </a:r>
            <a:r>
              <a:rPr kumimoji="0" lang="en-US" sz="1600" b="0" i="0" u="none" strike="noStrike" kern="0" cap="none" spc="0" normalizeH="0" baseline="0" noProof="0" dirty="0">
                <a:ln>
                  <a:noFill/>
                </a:ln>
                <a:solidFill>
                  <a:srgbClr val="FFFFFF"/>
                </a:solidFill>
                <a:effectLst/>
                <a:uLnTx/>
                <a:uFillTx/>
                <a:latin typeface="Arial Narrow" panose="020B0606020202030204" pitchFamily="34" charset="0"/>
                <a:cs typeface="Arial"/>
                <a:sym typeface="Calibri"/>
              </a:rPr>
              <a:t>are based on the results of a June 2020 written survey of the PUNCH Science Team (N=30) regarding their  outreach </a:t>
            </a:r>
            <a:r>
              <a:rPr kumimoji="0" lang="en-US" sz="1600" b="0" i="1" u="none" strike="noStrike" kern="0" cap="none" spc="0" normalizeH="0" baseline="0" noProof="0" dirty="0">
                <a:ln>
                  <a:noFill/>
                </a:ln>
                <a:solidFill>
                  <a:schemeClr val="tx2"/>
                </a:solidFill>
                <a:effectLst/>
                <a:uLnTx/>
                <a:uFillTx/>
                <a:latin typeface="Arial Narrow" panose="020B0606020202030204" pitchFamily="34" charset="0"/>
                <a:cs typeface="Arial"/>
                <a:sym typeface="Calibri"/>
              </a:rPr>
              <a:t>interests</a:t>
            </a:r>
            <a:r>
              <a:rPr kumimoji="0" lang="en-US" sz="1600" b="0" i="0" u="none" strike="noStrike" kern="0" cap="none" spc="0" normalizeH="0" baseline="0" noProof="0" dirty="0">
                <a:ln>
                  <a:noFill/>
                </a:ln>
                <a:solidFill>
                  <a:srgbClr val="FFFFFF"/>
                </a:solidFill>
                <a:effectLst/>
                <a:uLnTx/>
                <a:uFillTx/>
                <a:latin typeface="Arial Narrow" panose="020B0606020202030204" pitchFamily="34" charset="0"/>
                <a:cs typeface="Arial"/>
                <a:sym typeface="Calibri"/>
              </a:rPr>
              <a:t> and </a:t>
            </a:r>
            <a:r>
              <a:rPr kumimoji="0" lang="en-US" sz="1600" b="0" i="1" u="none" strike="noStrike" kern="0" cap="none" spc="0" normalizeH="0" baseline="0" noProof="0" dirty="0">
                <a:ln>
                  <a:noFill/>
                </a:ln>
                <a:solidFill>
                  <a:schemeClr val="tx2"/>
                </a:solidFill>
                <a:effectLst/>
                <a:uLnTx/>
                <a:uFillTx/>
                <a:latin typeface="Arial Narrow" panose="020B0606020202030204" pitchFamily="34" charset="0"/>
                <a:cs typeface="Arial"/>
                <a:sym typeface="Calibri"/>
              </a:rPr>
              <a:t>experience</a:t>
            </a:r>
            <a:r>
              <a:rPr kumimoji="0" lang="en-US" sz="1600" b="0" i="0" u="none" strike="noStrike" kern="0" cap="none" spc="0" normalizeH="0" baseline="0" noProof="0" dirty="0">
                <a:ln>
                  <a:noFill/>
                </a:ln>
                <a:solidFill>
                  <a:srgbClr val="FFFFFF"/>
                </a:solidFill>
                <a:effectLst/>
                <a:uLnTx/>
                <a:uFillTx/>
                <a:latin typeface="Arial Narrow" panose="020B0606020202030204" pitchFamily="34" charset="0"/>
                <a:cs typeface="Arial"/>
                <a:sym typeface="Calibri"/>
              </a:rPr>
              <a:t>. </a:t>
            </a:r>
          </a:p>
          <a:p>
            <a:pPr hangingPunct="0">
              <a:defRPr/>
            </a:pPr>
            <a:endParaRPr lang="en-US" sz="1600" kern="0" dirty="0">
              <a:solidFill>
                <a:srgbClr val="FFFFFF"/>
              </a:solidFill>
              <a:latin typeface="Arial Narrow" panose="020B0606020202030204" pitchFamily="34" charset="0"/>
              <a:cs typeface="Arial"/>
              <a:sym typeface="Calibri"/>
            </a:endParaRPr>
          </a:p>
          <a:p>
            <a:pPr hangingPunct="0">
              <a:defRPr/>
            </a:pPr>
            <a:r>
              <a:rPr kumimoji="0" lang="en-US" sz="1600" b="1" i="0" u="none" strike="noStrike" kern="0" cap="none" spc="0" normalizeH="0" baseline="0" noProof="0" dirty="0">
                <a:ln>
                  <a:noFill/>
                </a:ln>
                <a:solidFill>
                  <a:srgbClr val="FFFFFF"/>
                </a:solidFill>
                <a:effectLst/>
                <a:uLnTx/>
                <a:uFillTx/>
                <a:latin typeface="Arial Narrow" panose="020B0606020202030204" pitchFamily="34" charset="0"/>
                <a:cs typeface="Arial"/>
                <a:sym typeface="Calibri"/>
              </a:rPr>
              <a:t>NOTE: </a:t>
            </a:r>
            <a:r>
              <a:rPr kumimoji="0" lang="en-US" sz="1600" b="0" i="0" u="none" strike="noStrike" kern="0" cap="none" spc="0" normalizeH="0" baseline="0" noProof="0" dirty="0">
                <a:ln>
                  <a:noFill/>
                </a:ln>
                <a:solidFill>
                  <a:srgbClr val="FFFFFF"/>
                </a:solidFill>
                <a:effectLst/>
                <a:uLnTx/>
                <a:uFillTx/>
                <a:latin typeface="Arial Narrow" panose="020B0606020202030204" pitchFamily="34" charset="0"/>
                <a:cs typeface="Arial"/>
                <a:sym typeface="Calibri"/>
              </a:rPr>
              <a:t>The survey was made before visually impaired learners become a priority for PUNCH Outreach.</a:t>
            </a:r>
          </a:p>
        </p:txBody>
      </p:sp>
      <p:sp>
        <p:nvSpPr>
          <p:cNvPr id="15" name="TextBox 14">
            <a:extLst>
              <a:ext uri="{FF2B5EF4-FFF2-40B4-BE49-F238E27FC236}">
                <a16:creationId xmlns:a16="http://schemas.microsoft.com/office/drawing/2014/main" id="{B4DD89DA-63C4-4BFD-AE83-E8D26B3776E1}"/>
              </a:ext>
            </a:extLst>
          </p:cNvPr>
          <p:cNvSpPr txBox="1"/>
          <p:nvPr/>
        </p:nvSpPr>
        <p:spPr>
          <a:xfrm>
            <a:off x="246258" y="6554586"/>
            <a:ext cx="3735434"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PUNCH Outreach Plan – Self Directed Summary Overview</a:t>
            </a:r>
          </a:p>
        </p:txBody>
      </p:sp>
      <p:sp>
        <p:nvSpPr>
          <p:cNvPr id="16" name="TextBox 15">
            <a:extLst>
              <a:ext uri="{FF2B5EF4-FFF2-40B4-BE49-F238E27FC236}">
                <a16:creationId xmlns:a16="http://schemas.microsoft.com/office/drawing/2014/main" id="{283944E8-EE70-4921-A44C-CD21948991E4}"/>
              </a:ext>
            </a:extLst>
          </p:cNvPr>
          <p:cNvSpPr txBox="1"/>
          <p:nvPr/>
        </p:nvSpPr>
        <p:spPr>
          <a:xfrm>
            <a:off x="8076850" y="6544468"/>
            <a:ext cx="2902857"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Dr. Cherilynn Morrow   8 April 2021</a:t>
            </a:r>
          </a:p>
        </p:txBody>
      </p:sp>
      <p:sp>
        <p:nvSpPr>
          <p:cNvPr id="17" name="TextBox 16">
            <a:extLst>
              <a:ext uri="{FF2B5EF4-FFF2-40B4-BE49-F238E27FC236}">
                <a16:creationId xmlns:a16="http://schemas.microsoft.com/office/drawing/2014/main" id="{4590E58E-71BA-4463-884F-643690A19661}"/>
              </a:ext>
            </a:extLst>
          </p:cNvPr>
          <p:cNvSpPr txBox="1"/>
          <p:nvPr/>
        </p:nvSpPr>
        <p:spPr>
          <a:xfrm>
            <a:off x="4435930" y="6554585"/>
            <a:ext cx="3180442"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cherilynn.morrow@gmail.com</a:t>
            </a:r>
          </a:p>
        </p:txBody>
      </p:sp>
      <p:sp>
        <p:nvSpPr>
          <p:cNvPr id="18" name="TextBox 3">
            <a:extLst>
              <a:ext uri="{FF2B5EF4-FFF2-40B4-BE49-F238E27FC236}">
                <a16:creationId xmlns:a16="http://schemas.microsoft.com/office/drawing/2014/main" id="{FCE4D545-B019-414D-B307-1FB0EACCC03B}"/>
              </a:ext>
            </a:extLst>
          </p:cNvPr>
          <p:cNvSpPr txBox="1">
            <a:spLocks/>
          </p:cNvSpPr>
          <p:nvPr/>
        </p:nvSpPr>
        <p:spPr>
          <a:xfrm>
            <a:off x="11399586" y="6475834"/>
            <a:ext cx="451755" cy="276997"/>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prstClr val="white"/>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17</a:t>
            </a:fld>
            <a:endParaRPr kumimoji="0" lang="en-US" sz="1400" b="0" i="0" u="none" strike="noStrike" kern="0" cap="none" spc="0" normalizeH="0" baseline="0" noProof="0" dirty="0">
              <a:ln>
                <a:noFill/>
              </a:ln>
              <a:solidFill>
                <a:prstClr val="white"/>
              </a:solidFill>
              <a:effectLst/>
              <a:uLnTx/>
              <a:uFillTx/>
              <a:latin typeface="Calibri"/>
              <a:ea typeface="+mn-ea"/>
              <a:cs typeface="Calibri"/>
              <a:sym typeface="Calibri"/>
            </a:endParaRPr>
          </a:p>
        </p:txBody>
      </p:sp>
      <p:sp>
        <p:nvSpPr>
          <p:cNvPr id="19" name="TextBox 18">
            <a:extLst>
              <a:ext uri="{FF2B5EF4-FFF2-40B4-BE49-F238E27FC236}">
                <a16:creationId xmlns:a16="http://schemas.microsoft.com/office/drawing/2014/main" id="{5BE25668-D77A-4275-AE18-475325EB172F}"/>
              </a:ext>
            </a:extLst>
          </p:cNvPr>
          <p:cNvSpPr txBox="1"/>
          <p:nvPr/>
        </p:nvSpPr>
        <p:spPr>
          <a:xfrm>
            <a:off x="111760" y="97686"/>
            <a:ext cx="12192000" cy="438582"/>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25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Calibri"/>
              </a:rPr>
              <a:t>The PUNCH Science Team has the </a:t>
            </a:r>
            <a:r>
              <a:rPr kumimoji="0" lang="en-US" sz="2250" b="0" i="1"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Calibri"/>
              </a:rPr>
              <a:t>interest</a:t>
            </a:r>
            <a:r>
              <a:rPr kumimoji="0" lang="en-US" sz="225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Calibri"/>
              </a:rPr>
              <a:t> and </a:t>
            </a:r>
            <a:r>
              <a:rPr kumimoji="0" lang="en-US" sz="2250" b="0" i="1"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sym typeface="Calibri"/>
              </a:rPr>
              <a:t>experience</a:t>
            </a:r>
            <a:r>
              <a:rPr kumimoji="0" lang="en-US" sz="225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Calibri"/>
              </a:rPr>
              <a:t> to be effective in PUNCH outreach domains! </a:t>
            </a:r>
          </a:p>
        </p:txBody>
      </p:sp>
    </p:spTree>
    <p:extLst>
      <p:ext uri="{BB962C8B-B14F-4D97-AF65-F5344CB8AC3E}">
        <p14:creationId xmlns:p14="http://schemas.microsoft.com/office/powerpoint/2010/main" val="392378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2"/>
          <p:cNvSpPr txBox="1">
            <a:spLocks noGrp="1"/>
          </p:cNvSpPr>
          <p:nvPr>
            <p:ph type="title"/>
          </p:nvPr>
        </p:nvSpPr>
        <p:spPr>
          <a:xfrm>
            <a:off x="1235552" y="0"/>
            <a:ext cx="10769600" cy="759854"/>
          </a:xfrm>
          <a:prstGeom prst="rect">
            <a:avLst/>
          </a:prstGeom>
        </p:spPr>
        <p:txBody>
          <a:bodyPr>
            <a:normAutofit/>
          </a:bodyPr>
          <a:lstStyle/>
          <a:p>
            <a:r>
              <a:rPr lang="en-US" dirty="0"/>
              <a:t>Support from our Collaborators and Advisors</a:t>
            </a:r>
            <a:endParaRPr dirty="0"/>
          </a:p>
        </p:txBody>
      </p:sp>
      <p:sp>
        <p:nvSpPr>
          <p:cNvPr id="10" name="TextBox 9">
            <a:extLst>
              <a:ext uri="{FF2B5EF4-FFF2-40B4-BE49-F238E27FC236}">
                <a16:creationId xmlns:a16="http://schemas.microsoft.com/office/drawing/2014/main" id="{65A112ED-AAAD-4FD1-B25B-BEE3F8F6EA8F}"/>
              </a:ext>
            </a:extLst>
          </p:cNvPr>
          <p:cNvSpPr txBox="1"/>
          <p:nvPr/>
        </p:nvSpPr>
        <p:spPr>
          <a:xfrm>
            <a:off x="0" y="6056021"/>
            <a:ext cx="12192000" cy="341630"/>
          </a:xfrm>
          <a:prstGeom prst="rect">
            <a:avLst/>
          </a:prstGeom>
          <a:solidFill>
            <a:srgbClr val="61ECFF">
              <a:alpha val="47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cs typeface="Calibri"/>
                <a:sym typeface="Calibri"/>
              </a:rPr>
              <a:t>PUNCH Outreach is founded on authentic needs &amp; opportunities among the populations we intend to benefit and learn from.</a:t>
            </a:r>
          </a:p>
        </p:txBody>
      </p:sp>
      <p:sp>
        <p:nvSpPr>
          <p:cNvPr id="11" name="TextBox 10">
            <a:extLst>
              <a:ext uri="{FF2B5EF4-FFF2-40B4-BE49-F238E27FC236}">
                <a16:creationId xmlns:a16="http://schemas.microsoft.com/office/drawing/2014/main" id="{E8732D15-94F6-45BA-8316-AF76EF7D095B}"/>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PUNCH Outreach Plan – Self Directed Summary Overview</a:t>
            </a:r>
          </a:p>
        </p:txBody>
      </p:sp>
      <p:sp>
        <p:nvSpPr>
          <p:cNvPr id="12" name="TextBox 11">
            <a:extLst>
              <a:ext uri="{FF2B5EF4-FFF2-40B4-BE49-F238E27FC236}">
                <a16:creationId xmlns:a16="http://schemas.microsoft.com/office/drawing/2014/main" id="{1D91E500-94C0-4CA8-ACC3-AC3C8B04F69A}"/>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Dr. Cherilynn Morrow   8 April 2021</a:t>
            </a:r>
          </a:p>
        </p:txBody>
      </p:sp>
      <p:sp>
        <p:nvSpPr>
          <p:cNvPr id="14" name="TextBox 13">
            <a:extLst>
              <a:ext uri="{FF2B5EF4-FFF2-40B4-BE49-F238E27FC236}">
                <a16:creationId xmlns:a16="http://schemas.microsoft.com/office/drawing/2014/main" id="{60DCC2CE-8DE0-4F97-80DF-12037BC31BCF}"/>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cherilynn.morrow@gmail.com</a:t>
            </a:r>
          </a:p>
        </p:txBody>
      </p:sp>
      <p:sp>
        <p:nvSpPr>
          <p:cNvPr id="15" name="TextBox 3">
            <a:extLst>
              <a:ext uri="{FF2B5EF4-FFF2-40B4-BE49-F238E27FC236}">
                <a16:creationId xmlns:a16="http://schemas.microsoft.com/office/drawing/2014/main" id="{EF4A32A6-A5B6-45E1-B0DB-03F3063C348D}"/>
              </a:ext>
            </a:extLst>
          </p:cNvPr>
          <p:cNvSpPr txBox="1">
            <a:spLocks/>
          </p:cNvSpPr>
          <p:nvPr/>
        </p:nvSpPr>
        <p:spPr>
          <a:xfrm>
            <a:off x="11399586" y="6505978"/>
            <a:ext cx="451755" cy="276997"/>
          </a:xfrm>
          <a:prstGeom prst="rect">
            <a:avLst/>
          </a:prstGeom>
          <a:solidFill>
            <a:schemeClr val="bg1"/>
          </a:solidFill>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000000"/>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18</a:t>
            </a:fld>
            <a:endParaRPr kumimoji="0" lang="en-US" sz="1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16" name="TextBox 15">
            <a:extLst>
              <a:ext uri="{FF2B5EF4-FFF2-40B4-BE49-F238E27FC236}">
                <a16:creationId xmlns:a16="http://schemas.microsoft.com/office/drawing/2014/main" id="{BDB73F37-8F8B-4969-B40E-3D94613FFEE6}"/>
              </a:ext>
            </a:extLst>
          </p:cNvPr>
          <p:cNvSpPr txBox="1"/>
          <p:nvPr/>
        </p:nvSpPr>
        <p:spPr>
          <a:xfrm>
            <a:off x="958721" y="3650139"/>
            <a:ext cx="7646799" cy="2369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spcBef>
                <a:spcPts val="0"/>
              </a:spcBef>
              <a:spcAft>
                <a:spcPts val="1200"/>
              </a:spcAft>
            </a:pPr>
            <a:r>
              <a:rPr lang="en-US" sz="1800" i="1" dirty="0">
                <a:solidFill>
                  <a:srgbClr val="000000"/>
                </a:solidFill>
                <a:effectLst/>
                <a:ea typeface="Times New Roman" panose="02020603050405020304" pitchFamily="18" charset="0"/>
                <a:cs typeface="Times New Roman" panose="02020603050405020304" pitchFamily="18" charset="0"/>
              </a:rPr>
              <a:t>“Girls &amp; volunteers benefit greatly from STEM professionals, such as PUNCH scientists, who can serve as “Episodic Volunteers,” providing expertise on an occasional or periodic basis rather than in an ongoing way (like a Troop Leader). This is vital to girls working on space science badges &amp; patches.”</a:t>
            </a:r>
            <a:endParaRPr lang="en-US" i="1" dirty="0">
              <a:solidFill>
                <a:srgbClr val="000000"/>
              </a:solidFill>
              <a:ea typeface="Calibri" panose="020F0502020204030204" pitchFamily="34" charset="0"/>
              <a:cs typeface="Times New Roman" panose="02020603050405020304" pitchFamily="18" charset="0"/>
            </a:endParaRPr>
          </a:p>
          <a:p>
            <a:pPr marL="3433763" lvl="8"/>
            <a:r>
              <a:rPr lang="en-US" sz="16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Pamela Harman</a:t>
            </a:r>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Education Director, SETI Institute</a:t>
            </a:r>
          </a:p>
          <a:p>
            <a:pPr marL="3433763" lvl="8"/>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PI for NASA-GSUSA, “Reach for the Stars”</a:t>
            </a:r>
          </a:p>
          <a:p>
            <a:pPr marL="3433763" lvl="8"/>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Chair, PUNCH Outreach Advisory Board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8C9722F5-07A0-4C22-B867-75A9289C51C9}"/>
              </a:ext>
            </a:extLst>
          </p:cNvPr>
          <p:cNvSpPr txBox="1"/>
          <p:nvPr/>
        </p:nvSpPr>
        <p:spPr>
          <a:xfrm>
            <a:off x="958721" y="1048868"/>
            <a:ext cx="7382639" cy="26191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spcAft>
                <a:spcPts val="1200"/>
              </a:spcAft>
            </a:pPr>
            <a:r>
              <a:rPr lang="en-US" sz="1800" i="1" dirty="0">
                <a:solidFill>
                  <a:srgbClr val="000000"/>
                </a:solidFill>
                <a:effectLst/>
                <a:ea typeface="Times New Roman" panose="02020603050405020304" pitchFamily="18" charset="0"/>
                <a:cs typeface="Times New Roman" panose="02020603050405020304" pitchFamily="18" charset="0"/>
              </a:rPr>
              <a:t>“STEM has become a foundational component to the Girl Scout Experience… It is the goal of our growing STEM initiative to deliver high-quality, hands-on experiences for girls to investigate science topics and </a:t>
            </a:r>
            <a:r>
              <a:rPr lang="en-US" sz="1800" i="1" dirty="0">
                <a:solidFill>
                  <a:srgbClr val="000000"/>
                </a:solidFill>
                <a:effectLst/>
                <a:highlight>
                  <a:srgbClr val="FFFF9E"/>
                </a:highlight>
                <a:ea typeface="Times New Roman" panose="02020603050405020304" pitchFamily="18" charset="0"/>
                <a:cs typeface="Times New Roman" panose="02020603050405020304" pitchFamily="18" charset="0"/>
              </a:rPr>
              <a:t>to directly connect them to STEM professionals working in the field, regardless of a girl’s race, ethnicity, socioeconomic background, disability, or geographic location.”</a:t>
            </a:r>
            <a:endParaRPr lang="en-US" b="1" i="1" dirty="0">
              <a:solidFill>
                <a:srgbClr val="000000"/>
              </a:solidFill>
              <a:highlight>
                <a:srgbClr val="FFFF9E"/>
              </a:highlight>
              <a:ea typeface="Times New Roman" panose="02020603050405020304" pitchFamily="18" charset="0"/>
              <a:cs typeface="Times New Roman" panose="02020603050405020304" pitchFamily="18" charset="0"/>
            </a:endParaRPr>
          </a:p>
          <a:p>
            <a:pPr marL="3433763" lvl="8"/>
            <a:r>
              <a:rPr lang="en-US" sz="16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Alexandria Burnquist</a:t>
            </a:r>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STEM Program Manager</a:t>
            </a:r>
          </a:p>
          <a:p>
            <a:pPr marL="3433763" lvl="8"/>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New Mexico Trails Girl Scout Council</a:t>
            </a:r>
          </a:p>
          <a:p>
            <a:pPr marL="3433763" lvl="8"/>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PUNCH Outreach Collaborator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90000"/>
              </a:lnSpc>
              <a:spcBef>
                <a:spcPts val="0"/>
              </a:spcBef>
              <a:spcAft>
                <a:spcPts val="0"/>
              </a:spcAft>
            </a:pPr>
            <a:endPar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7" name="Oval 16">
            <a:extLst>
              <a:ext uri="{FF2B5EF4-FFF2-40B4-BE49-F238E27FC236}">
                <a16:creationId xmlns:a16="http://schemas.microsoft.com/office/drawing/2014/main" id="{431521F5-9109-4FED-B195-3278DBE09FB4}"/>
              </a:ext>
            </a:extLst>
          </p:cNvPr>
          <p:cNvSpPr/>
          <p:nvPr/>
        </p:nvSpPr>
        <p:spPr>
          <a:xfrm>
            <a:off x="9330027" y="1783680"/>
            <a:ext cx="2414999" cy="2428542"/>
          </a:xfrm>
          <a:prstGeom prst="ellipse">
            <a:avLst/>
          </a:prstGeom>
          <a:blipFill>
            <a:blip r:embed="rId2" cstate="email">
              <a:extLst>
                <a:ext uri="{28A0092B-C50C-407E-A947-70E740481C1C}">
                  <a14:useLocalDpi xmlns:a14="http://schemas.microsoft.com/office/drawing/2010/main"/>
                </a:ext>
              </a:extLst>
            </a:blip>
            <a:srcRect/>
            <a:stretch>
              <a:fillRect/>
            </a:stretch>
          </a:bli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0724949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2"/>
          <p:cNvSpPr txBox="1">
            <a:spLocks noGrp="1"/>
          </p:cNvSpPr>
          <p:nvPr>
            <p:ph type="title"/>
          </p:nvPr>
        </p:nvSpPr>
        <p:spPr>
          <a:prstGeom prst="rect">
            <a:avLst/>
          </a:prstGeom>
        </p:spPr>
        <p:txBody>
          <a:bodyPr/>
          <a:lstStyle/>
          <a:p>
            <a:r>
              <a:rPr lang="en-US" dirty="0"/>
              <a:t>PUNCH Outreach Plan – Girl Scout Patch</a:t>
            </a:r>
            <a:endParaRPr dirty="0"/>
          </a:p>
        </p:txBody>
      </p:sp>
      <p:pic>
        <p:nvPicPr>
          <p:cNvPr id="9" name="Picture 8" descr="A picture containing indoor, looking, sitting, face&#10;&#10;Description automatically generated">
            <a:extLst>
              <a:ext uri="{FF2B5EF4-FFF2-40B4-BE49-F238E27FC236}">
                <a16:creationId xmlns:a16="http://schemas.microsoft.com/office/drawing/2014/main" id="{A1AD9053-833E-4B67-9D2E-25322D388F2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03890" y="1981943"/>
            <a:ext cx="3843636" cy="3843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24825B6E-1D31-4242-AC4D-0F112792880F}"/>
              </a:ext>
            </a:extLst>
          </p:cNvPr>
          <p:cNvSpPr txBox="1"/>
          <p:nvPr/>
        </p:nvSpPr>
        <p:spPr>
          <a:xfrm>
            <a:off x="6875955" y="1063824"/>
            <a:ext cx="3871571"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cs typeface="Calibri"/>
                <a:sym typeface="Calibri"/>
              </a:rPr>
              <a:t>Ancient &amp; Modern Sun Watching Theme</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cs typeface="Calibri"/>
                <a:sym typeface="Calibri"/>
              </a:rPr>
              <a:t>Outreach icon for the </a:t>
            </a:r>
            <a:r>
              <a:rPr kumimoji="0" lang="en-US" sz="1800" b="0" i="0" u="none" strike="noStrike" kern="1200" cap="none" spc="0" normalizeH="0" baseline="0" noProof="0" dirty="0">
                <a:ln>
                  <a:noFill/>
                </a:ln>
                <a:solidFill>
                  <a:srgbClr val="000000"/>
                </a:solidFill>
                <a:effectLst/>
                <a:uLnTx/>
                <a:uFillTx/>
                <a:latin typeface="Calibri"/>
                <a:cs typeface="Calibri"/>
                <a:sym typeface="Calibri"/>
                <a:hlinkClick r:id="rId4"/>
              </a:rPr>
              <a:t>PUNCH Website</a:t>
            </a:r>
            <a:endParaRPr kumimoji="0" lang="en-US" sz="1800" b="0" i="0" u="none" strike="noStrike" kern="1200" cap="none" spc="0" normalizeH="0" baseline="0" noProof="0" dirty="0">
              <a:ln>
                <a:noFill/>
              </a:ln>
              <a:solidFill>
                <a:srgbClr val="000000"/>
              </a:solidFill>
              <a:effectLst/>
              <a:uLnTx/>
              <a:uFillTx/>
              <a:latin typeface="Calibri"/>
              <a:cs typeface="Calibri"/>
              <a:sym typeface="Calibri"/>
            </a:endParaRPr>
          </a:p>
        </p:txBody>
      </p:sp>
      <p:sp>
        <p:nvSpPr>
          <p:cNvPr id="8" name="Text Placeholder 7">
            <a:extLst>
              <a:ext uri="{FF2B5EF4-FFF2-40B4-BE49-F238E27FC236}">
                <a16:creationId xmlns:a16="http://schemas.microsoft.com/office/drawing/2014/main" id="{DBF041C2-9EA2-45F2-9416-3C8FFB7552DD}"/>
              </a:ext>
            </a:extLst>
          </p:cNvPr>
          <p:cNvSpPr>
            <a:spLocks noGrp="1"/>
          </p:cNvSpPr>
          <p:nvPr>
            <p:ph type="body" idx="1"/>
          </p:nvPr>
        </p:nvSpPr>
        <p:spPr/>
        <p:txBody>
          <a:bodyPr>
            <a:normAutofit/>
          </a:bodyPr>
          <a:lstStyle/>
          <a:p>
            <a:pPr marL="0" indent="0">
              <a:spcBef>
                <a:spcPts val="0"/>
              </a:spcBef>
              <a:buNone/>
            </a:pPr>
            <a:r>
              <a:rPr lang="en-US" sz="1800" dirty="0"/>
              <a:t>                   Design idea for an Ancient &amp; Modern </a:t>
            </a:r>
          </a:p>
          <a:p>
            <a:pPr marL="0" indent="0">
              <a:spcBef>
                <a:spcPts val="0"/>
              </a:spcBef>
              <a:spcAft>
                <a:spcPts val="1200"/>
              </a:spcAft>
              <a:buNone/>
            </a:pPr>
            <a:r>
              <a:rPr lang="en-US" sz="1800" dirty="0"/>
              <a:t>                     Sun-watching patch for Girl Scouts. </a:t>
            </a:r>
          </a:p>
        </p:txBody>
      </p:sp>
      <p:pic>
        <p:nvPicPr>
          <p:cNvPr id="11" name="Picture 10" descr="Logo&#10;&#10;Description automatically generated">
            <a:extLst>
              <a:ext uri="{FF2B5EF4-FFF2-40B4-BE49-F238E27FC236}">
                <a16:creationId xmlns:a16="http://schemas.microsoft.com/office/drawing/2014/main" id="{632A9024-E239-4BFD-BD77-255FE55BBD2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12944" y="1981942"/>
            <a:ext cx="3660089" cy="38403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id="{31AFDBDD-B2DD-4703-A44A-2CC7201363A0}"/>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PUNCH Outreach Plan – Self Directed Summary Overview</a:t>
            </a:r>
          </a:p>
        </p:txBody>
      </p:sp>
      <p:sp>
        <p:nvSpPr>
          <p:cNvPr id="13" name="TextBox 12">
            <a:extLst>
              <a:ext uri="{FF2B5EF4-FFF2-40B4-BE49-F238E27FC236}">
                <a16:creationId xmlns:a16="http://schemas.microsoft.com/office/drawing/2014/main" id="{87D9016F-FEAB-4651-AF9B-72B3BAD43B9F}"/>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Dr. Cherilynn Morrow   8 April 2021</a:t>
            </a:r>
          </a:p>
        </p:txBody>
      </p:sp>
      <p:sp>
        <p:nvSpPr>
          <p:cNvPr id="14" name="TextBox 13">
            <a:extLst>
              <a:ext uri="{FF2B5EF4-FFF2-40B4-BE49-F238E27FC236}">
                <a16:creationId xmlns:a16="http://schemas.microsoft.com/office/drawing/2014/main" id="{A88867ED-7497-4BBE-81AF-7775651B4A07}"/>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cherilynn.morrow@gmail.com</a:t>
            </a:r>
          </a:p>
        </p:txBody>
      </p:sp>
      <p:sp>
        <p:nvSpPr>
          <p:cNvPr id="15" name="TextBox 3">
            <a:extLst>
              <a:ext uri="{FF2B5EF4-FFF2-40B4-BE49-F238E27FC236}">
                <a16:creationId xmlns:a16="http://schemas.microsoft.com/office/drawing/2014/main" id="{CC8E679C-F28F-43F7-9BCE-EA4033F06C93}"/>
              </a:ext>
            </a:extLst>
          </p:cNvPr>
          <p:cNvSpPr txBox="1">
            <a:spLocks/>
          </p:cNvSpPr>
          <p:nvPr/>
        </p:nvSpPr>
        <p:spPr>
          <a:xfrm>
            <a:off x="11399586" y="6505978"/>
            <a:ext cx="451755" cy="276997"/>
          </a:xfrm>
          <a:prstGeom prst="rect">
            <a:avLst/>
          </a:prstGeom>
          <a:solidFill>
            <a:schemeClr val="bg1"/>
          </a:solidFill>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000000"/>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19</a:t>
            </a:fld>
            <a:endParaRPr kumimoji="0" lang="en-US" sz="1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Tree>
    <p:extLst>
      <p:ext uri="{BB962C8B-B14F-4D97-AF65-F5344CB8AC3E}">
        <p14:creationId xmlns:p14="http://schemas.microsoft.com/office/powerpoint/2010/main" val="368009473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B2146A-A6AE-D04F-8CCD-F1ADA8F56D60}"/>
              </a:ext>
            </a:extLst>
          </p:cNvPr>
          <p:cNvSpPr>
            <a:spLocks noGrp="1"/>
          </p:cNvSpPr>
          <p:nvPr>
            <p:ph type="body" sz="quarter" idx="1"/>
          </p:nvPr>
        </p:nvSpPr>
        <p:spPr>
          <a:xfrm>
            <a:off x="4479369" y="1302584"/>
            <a:ext cx="7010401" cy="923705"/>
          </a:xfrm>
        </p:spPr>
        <p:txBody>
          <a:bodyPr>
            <a:normAutofit fontScale="92500" lnSpcReduction="20000"/>
          </a:bodyPr>
          <a:lstStyle/>
          <a:p>
            <a:r>
              <a:rPr lang="en-US" dirty="0"/>
              <a:t>Summary Overview Slides for the</a:t>
            </a:r>
          </a:p>
          <a:p>
            <a:r>
              <a:rPr lang="en-US" sz="3500" dirty="0"/>
              <a:t>PUNCH Outreach Plan </a:t>
            </a:r>
          </a:p>
        </p:txBody>
      </p:sp>
      <p:sp>
        <p:nvSpPr>
          <p:cNvPr id="5" name="Text Placeholder 4">
            <a:extLst>
              <a:ext uri="{FF2B5EF4-FFF2-40B4-BE49-F238E27FC236}">
                <a16:creationId xmlns:a16="http://schemas.microsoft.com/office/drawing/2014/main" id="{46570BBB-381D-ED4E-99DC-730ACF81BA62}"/>
              </a:ext>
            </a:extLst>
          </p:cNvPr>
          <p:cNvSpPr>
            <a:spLocks noGrp="1"/>
          </p:cNvSpPr>
          <p:nvPr>
            <p:ph type="body" sz="quarter" idx="11"/>
          </p:nvPr>
        </p:nvSpPr>
        <p:spPr>
          <a:xfrm>
            <a:off x="4388100" y="2368183"/>
            <a:ext cx="7010401" cy="1060109"/>
          </a:xfrm>
        </p:spPr>
        <p:txBody>
          <a:bodyPr>
            <a:noAutofit/>
          </a:bodyPr>
          <a:lstStyle/>
          <a:p>
            <a:pPr>
              <a:spcBef>
                <a:spcPts val="0"/>
              </a:spcBef>
            </a:pPr>
            <a:r>
              <a:rPr lang="en-US" sz="2000" dirty="0"/>
              <a:t>Cherilynn Morrow, PhD </a:t>
            </a:r>
          </a:p>
          <a:p>
            <a:pPr>
              <a:spcBef>
                <a:spcPts val="0"/>
              </a:spcBef>
            </a:pPr>
            <a:r>
              <a:rPr lang="en-US" sz="2000" dirty="0"/>
              <a:t>NASA PUNCH Outreach Director</a:t>
            </a:r>
          </a:p>
          <a:p>
            <a:pPr>
              <a:spcBef>
                <a:spcPts val="0"/>
              </a:spcBef>
            </a:pPr>
            <a:r>
              <a:rPr lang="en-US" sz="2000" dirty="0"/>
              <a:t>SwRI Consultant</a:t>
            </a:r>
          </a:p>
        </p:txBody>
      </p:sp>
      <p:sp>
        <p:nvSpPr>
          <p:cNvPr id="6" name="Text Placeholder 5">
            <a:extLst>
              <a:ext uri="{FF2B5EF4-FFF2-40B4-BE49-F238E27FC236}">
                <a16:creationId xmlns:a16="http://schemas.microsoft.com/office/drawing/2014/main" id="{F358C994-73B6-F54E-80D1-467D6411813C}"/>
              </a:ext>
            </a:extLst>
          </p:cNvPr>
          <p:cNvSpPr>
            <a:spLocks noGrp="1"/>
          </p:cNvSpPr>
          <p:nvPr>
            <p:ph type="body" sz="quarter" idx="4294967295"/>
          </p:nvPr>
        </p:nvSpPr>
        <p:spPr>
          <a:xfrm>
            <a:off x="5612345" y="3543732"/>
            <a:ext cx="4750855" cy="2874723"/>
          </a:xfrm>
        </p:spPr>
        <p:txBody>
          <a:bodyPr>
            <a:normAutofit fontScale="92500" lnSpcReduction="20000"/>
          </a:bodyPr>
          <a:lstStyle/>
          <a:p>
            <a:pPr marL="0" indent="0" algn="ctr">
              <a:lnSpc>
                <a:spcPct val="120000"/>
              </a:lnSpc>
              <a:buNone/>
            </a:pPr>
            <a:r>
              <a:rPr lang="en-US" sz="2000" dirty="0">
                <a:solidFill>
                  <a:schemeClr val="bg1"/>
                </a:solidFill>
              </a:rPr>
              <a:t>These slides provide a </a:t>
            </a:r>
            <a:r>
              <a:rPr lang="en-US" sz="2000" b="1" dirty="0">
                <a:solidFill>
                  <a:srgbClr val="FFFFB9"/>
                </a:solidFill>
              </a:rPr>
              <a:t>self-directed, self-paced</a:t>
            </a:r>
            <a:r>
              <a:rPr lang="en-US" sz="2000" dirty="0">
                <a:solidFill>
                  <a:schemeClr val="bg1"/>
                </a:solidFill>
              </a:rPr>
              <a:t> overview of the PUNCH Outreach Plan and thus have more text associated with them than would be appropriate for an oral presentation.</a:t>
            </a:r>
          </a:p>
          <a:p>
            <a:pPr marL="0" indent="0" algn="ctr">
              <a:buNone/>
            </a:pPr>
            <a:endParaRPr lang="en-US" sz="2000" dirty="0">
              <a:solidFill>
                <a:schemeClr val="bg1"/>
              </a:solidFill>
            </a:endParaRPr>
          </a:p>
          <a:p>
            <a:pPr marL="0" indent="0" algn="ctr">
              <a:buNone/>
            </a:pPr>
            <a:r>
              <a:rPr lang="en-US" sz="2000" dirty="0">
                <a:solidFill>
                  <a:schemeClr val="bg1"/>
                </a:solidFill>
              </a:rPr>
              <a:t>Please send questions or comments to </a:t>
            </a:r>
            <a:r>
              <a:rPr lang="en-US" sz="2000" dirty="0">
                <a:solidFill>
                  <a:srgbClr val="FFFFB9"/>
                </a:solidFill>
                <a:hlinkClick r:id="rId2">
                  <a:extLst>
                    <a:ext uri="{A12FA001-AC4F-418D-AE19-62706E023703}">
                      <ahyp:hlinkClr xmlns:ahyp="http://schemas.microsoft.com/office/drawing/2018/hyperlinkcolor" val="tx"/>
                    </a:ext>
                  </a:extLst>
                </a:hlinkClick>
              </a:rPr>
              <a:t>cherilynn.morrow@gmail.com</a:t>
            </a:r>
            <a:endParaRPr lang="en-US" sz="2000" dirty="0">
              <a:solidFill>
                <a:srgbClr val="FFFFB9"/>
              </a:solidFill>
            </a:endParaRPr>
          </a:p>
          <a:p>
            <a:pPr marL="0" indent="0" algn="ctr">
              <a:buNone/>
            </a:pPr>
            <a:endParaRPr lang="en-US" sz="2000" dirty="0">
              <a:solidFill>
                <a:schemeClr val="bg1"/>
              </a:solidFill>
            </a:endParaRPr>
          </a:p>
          <a:p>
            <a:pPr marL="0" indent="0" algn="ctr">
              <a:buNone/>
            </a:pPr>
            <a:r>
              <a:rPr lang="en-US" sz="2000" dirty="0">
                <a:solidFill>
                  <a:schemeClr val="bg1"/>
                </a:solidFill>
              </a:rPr>
              <a:t>UPDATED as of 15 May 2021</a:t>
            </a:r>
          </a:p>
        </p:txBody>
      </p:sp>
    </p:spTree>
    <p:extLst>
      <p:ext uri="{BB962C8B-B14F-4D97-AF65-F5344CB8AC3E}">
        <p14:creationId xmlns:p14="http://schemas.microsoft.com/office/powerpoint/2010/main" val="164686214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898033F-6F5D-4081-B008-73793B7ABEB2}"/>
              </a:ext>
            </a:extLst>
          </p:cNvPr>
          <p:cNvGrpSpPr/>
          <p:nvPr/>
        </p:nvGrpSpPr>
        <p:grpSpPr>
          <a:xfrm>
            <a:off x="563782" y="1652014"/>
            <a:ext cx="3130472" cy="3571181"/>
            <a:chOff x="1" y="0"/>
            <a:chExt cx="1875155" cy="2052530"/>
          </a:xfrm>
        </p:grpSpPr>
        <p:pic>
          <p:nvPicPr>
            <p:cNvPr id="12" name="Picture 11">
              <a:extLst>
                <a:ext uri="{FF2B5EF4-FFF2-40B4-BE49-F238E27FC236}">
                  <a16:creationId xmlns:a16="http://schemas.microsoft.com/office/drawing/2014/main" id="{9E3CF1EB-0859-4CBF-B056-D26BE9FF81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 y="0"/>
              <a:ext cx="1871345" cy="1589405"/>
            </a:xfrm>
            <a:prstGeom prst="rect">
              <a:avLst/>
            </a:prstGeom>
            <a:ln>
              <a:solidFill>
                <a:srgbClr val="FFA3A3"/>
              </a:solidFill>
            </a:ln>
          </p:spPr>
        </p:pic>
        <p:sp>
          <p:nvSpPr>
            <p:cNvPr id="13" name="Text Box 6">
              <a:extLst>
                <a:ext uri="{FF2B5EF4-FFF2-40B4-BE49-F238E27FC236}">
                  <a16:creationId xmlns:a16="http://schemas.microsoft.com/office/drawing/2014/main" id="{E0AD0481-8473-477A-9500-5EF197F10B54}"/>
                </a:ext>
              </a:extLst>
            </p:cNvPr>
            <p:cNvSpPr txBox="1"/>
            <p:nvPr/>
          </p:nvSpPr>
          <p:spPr>
            <a:xfrm>
              <a:off x="1" y="1627984"/>
              <a:ext cx="1875155" cy="424546"/>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Dr. Heather Elliott, is a PUNCH Science Co-Investigator who studies Co-Rotating Interaction Regions in the heliosphere. </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14" name="TextBox 13">
            <a:extLst>
              <a:ext uri="{FF2B5EF4-FFF2-40B4-BE49-F238E27FC236}">
                <a16:creationId xmlns:a16="http://schemas.microsoft.com/office/drawing/2014/main" id="{DC1F7311-3BB2-46F1-9885-B3F95F5AC4B9}"/>
              </a:ext>
            </a:extLst>
          </p:cNvPr>
          <p:cNvSpPr txBox="1"/>
          <p:nvPr/>
        </p:nvSpPr>
        <p:spPr>
          <a:xfrm>
            <a:off x="3858566" y="1585661"/>
            <a:ext cx="7043113" cy="3637534"/>
          </a:xfrm>
          <a:prstGeom prst="rect">
            <a:avLst/>
          </a:prstGeom>
          <a:noFill/>
        </p:spPr>
        <p:txBody>
          <a:bodyPr wrap="square">
            <a:spAutoFit/>
          </a:bodyPr>
          <a:lstStyle/>
          <a:p>
            <a:pPr marL="228600" marR="0" lvl="0" indent="0" algn="just" defTabSz="914400" rtl="0" eaLnBrk="1" fontAlgn="auto" latinLnBrk="0" hangingPunct="1">
              <a:lnSpc>
                <a:spcPct val="107000"/>
              </a:lnSpc>
              <a:spcBef>
                <a:spcPts val="0"/>
              </a:spcBef>
              <a:spcAft>
                <a:spcPts val="12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Half of the respondents (15/30) to the survey of PUNCH scientists regarding their outreach experience indicated interest  in “using their own artistic talents in science outreach.” </a:t>
            </a:r>
          </a:p>
          <a:p>
            <a:pPr marL="228600" marR="0" lvl="0" indent="0" algn="just" defTabSz="914400" rtl="0" eaLnBrk="1" fontAlgn="auto" latinLnBrk="0" hangingPunct="1">
              <a:lnSpc>
                <a:spcPct val="107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Dr. Heather Elliott</a:t>
            </a: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is a PUNCH Co-Investigator at SwRI Headquarters in San Antonio, TX who studies Co-Rotating Interaction Regions – great Archimedean spirals in interplanetary space that are formed by a combination of the Sun’s rotation, magnetic field, and solar outflows of faster and slower speeds. </a:t>
            </a:r>
          </a:p>
          <a:p>
            <a:pPr marL="228600" marR="0" lvl="0" indent="0" algn="just" defTabSz="914400" rtl="0" eaLnBrk="1" fontAlgn="auto" latinLnBrk="0" hangingPunct="1">
              <a:lnSpc>
                <a:spcPct val="107000"/>
              </a:lnSpc>
              <a:spcBef>
                <a:spcPts val="0"/>
              </a:spcBef>
              <a:spcAft>
                <a:spcPts val="12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Dr. Elliott is also a dancer who can create and sustain beautiful shapes with her veils that are reminiscent of features in the solar corona and heliosphere. She has expressed interest in contributing an art-science element to our proposed “Community STEAM Events” and/or “Girl Scout Patch Events”.</a:t>
            </a:r>
            <a:endPar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12143F2-C919-4C03-A250-0467DE100860}"/>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Calibri"/>
                <a:ea typeface="+mn-ea"/>
                <a:cs typeface="+mn-cs"/>
                <a:sym typeface="Calibri"/>
              </a:rPr>
              <a:t>PUNCH Outreach Plan – Self Directed Summary Overview</a:t>
            </a:r>
          </a:p>
        </p:txBody>
      </p:sp>
      <p:sp>
        <p:nvSpPr>
          <p:cNvPr id="10" name="TextBox 9">
            <a:extLst>
              <a:ext uri="{FF2B5EF4-FFF2-40B4-BE49-F238E27FC236}">
                <a16:creationId xmlns:a16="http://schemas.microsoft.com/office/drawing/2014/main" id="{D08F498C-3B0D-49AA-8923-818EE451D14B}"/>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Calibri"/>
                <a:ea typeface="+mn-ea"/>
                <a:cs typeface="+mn-cs"/>
                <a:sym typeface="Calibri"/>
              </a:rPr>
              <a:t>Dr. Cherilynn Morrow   8 April 2021</a:t>
            </a:r>
          </a:p>
        </p:txBody>
      </p:sp>
      <p:sp>
        <p:nvSpPr>
          <p:cNvPr id="15" name="TextBox 14">
            <a:extLst>
              <a:ext uri="{FF2B5EF4-FFF2-40B4-BE49-F238E27FC236}">
                <a16:creationId xmlns:a16="http://schemas.microsoft.com/office/drawing/2014/main" id="{03B3216E-DD24-4806-8C2F-78B6267C5A4F}"/>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Calibri"/>
                <a:ea typeface="+mn-ea"/>
                <a:cs typeface="+mn-cs"/>
                <a:sym typeface="Calibri"/>
              </a:rPr>
              <a:t>cherilynn.morrow@gmail.com</a:t>
            </a:r>
          </a:p>
        </p:txBody>
      </p:sp>
      <p:sp>
        <p:nvSpPr>
          <p:cNvPr id="16" name="TextBox 3">
            <a:extLst>
              <a:ext uri="{FF2B5EF4-FFF2-40B4-BE49-F238E27FC236}">
                <a16:creationId xmlns:a16="http://schemas.microsoft.com/office/drawing/2014/main" id="{4908F892-3352-4946-A255-A65FE76A8F84}"/>
              </a:ext>
            </a:extLst>
          </p:cNvPr>
          <p:cNvSpPr txBox="1">
            <a:spLocks/>
          </p:cNvSpPr>
          <p:nvPr/>
        </p:nvSpPr>
        <p:spPr>
          <a:xfrm>
            <a:off x="11399586" y="6505978"/>
            <a:ext cx="451755" cy="276997"/>
          </a:xfrm>
          <a:prstGeom prst="rect">
            <a:avLst/>
          </a:prstGeom>
          <a:solidFill>
            <a:schemeClr val="bg1"/>
          </a:solidFill>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prstClr val="black"/>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20</a:t>
            </a:fld>
            <a:endParaRPr kumimoji="0" lang="en-US" sz="1400" b="0" i="0" u="none" strike="noStrike" kern="0" cap="none" spc="0" normalizeH="0" baseline="0" noProof="0" dirty="0">
              <a:ln>
                <a:noFill/>
              </a:ln>
              <a:solidFill>
                <a:prstClr val="black"/>
              </a:solidFill>
              <a:effectLst/>
              <a:uLnTx/>
              <a:uFillTx/>
              <a:latin typeface="Calibri"/>
              <a:ea typeface="+mn-ea"/>
              <a:cs typeface="Calibri"/>
              <a:sym typeface="Calibri"/>
            </a:endParaRPr>
          </a:p>
        </p:txBody>
      </p:sp>
      <p:sp>
        <p:nvSpPr>
          <p:cNvPr id="17" name="Rectangle 16">
            <a:extLst>
              <a:ext uri="{FF2B5EF4-FFF2-40B4-BE49-F238E27FC236}">
                <a16:creationId xmlns:a16="http://schemas.microsoft.com/office/drawing/2014/main" id="{5C11D8AC-C957-417F-8BE8-35B865D90DCD}"/>
              </a:ext>
            </a:extLst>
          </p:cNvPr>
          <p:cNvSpPr/>
          <p:nvPr/>
        </p:nvSpPr>
        <p:spPr>
          <a:xfrm>
            <a:off x="1412240" y="396746"/>
            <a:ext cx="911351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Calibri"/>
                <a:ea typeface="+mn-ea"/>
                <a:cs typeface="+mn-cs"/>
              </a:rPr>
              <a:t>PUNCH Outreach: Exploring the Artistry of PUNCH Scientists</a:t>
            </a:r>
          </a:p>
        </p:txBody>
      </p:sp>
    </p:spTree>
    <p:extLst>
      <p:ext uri="{BB962C8B-B14F-4D97-AF65-F5344CB8AC3E}">
        <p14:creationId xmlns:p14="http://schemas.microsoft.com/office/powerpoint/2010/main" val="2066797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663" y="614605"/>
            <a:ext cx="3909162" cy="5003410"/>
          </a:xfrm>
          <a:prstGeom prst="rect">
            <a:avLst/>
          </a:prstGeom>
          <a:ln>
            <a:solidFill>
              <a:srgbClr val="FFDB69"/>
            </a:solidFill>
          </a:ln>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2584" y="694824"/>
            <a:ext cx="4757461" cy="3873273"/>
          </a:xfrm>
          <a:prstGeom prst="rect">
            <a:avLst/>
          </a:prstGeom>
          <a:ln>
            <a:solidFill>
              <a:srgbClr val="FFA3A3"/>
            </a:solidFill>
          </a:ln>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39517" y="1404886"/>
            <a:ext cx="3000375" cy="3000375"/>
          </a:xfrm>
          <a:prstGeom prst="rect">
            <a:avLst/>
          </a:prstGeom>
          <a:ln>
            <a:solidFill>
              <a:srgbClr val="00B0F0"/>
            </a:solidFill>
          </a:ln>
        </p:spPr>
      </p:pic>
      <p:sp>
        <p:nvSpPr>
          <p:cNvPr id="9" name="Rectangle 8"/>
          <p:cNvSpPr/>
          <p:nvPr/>
        </p:nvSpPr>
        <p:spPr>
          <a:xfrm>
            <a:off x="4139517" y="4667030"/>
            <a:ext cx="8158954" cy="16466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a:ln>
                  <a:noFill/>
                </a:ln>
                <a:solidFill>
                  <a:prstClr val="white"/>
                </a:solidFill>
                <a:effectLst/>
                <a:uLnTx/>
                <a:uFillTx/>
                <a:latin typeface="Arial Narrow" panose="020B0606020202030204" pitchFamily="34" charset="0"/>
              </a:rPr>
              <a:t>Dr. Heather Elliott – PUNCH Co-Investigator, SwRI San Antonio, TX</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rial Narrow" panose="020B0606020202030204" pitchFamily="34" charset="0"/>
              </a:rPr>
              <a:t>Dr. Elliott studies Co-Rotating Interaction Regions in the </a:t>
            </a:r>
            <a:r>
              <a:rPr lang="en-US" sz="1600" dirty="0">
                <a:solidFill>
                  <a:prstClr val="white"/>
                </a:solidFill>
                <a:latin typeface="Arial Narrow" panose="020B0606020202030204" pitchFamily="34" charset="0"/>
              </a:rPr>
              <a:t>heliosphere.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rial Narrow" panose="020B0606020202030204" pitchFamily="34" charset="0"/>
              </a:rPr>
              <a:t>The shapes  and movement of her veils can represent features in the solar corona and solar wind.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rial Narrow" panose="020B0606020202030204" pitchFamily="34" charset="0"/>
              </a:rPr>
              <a:t>Dr. Elliot has expressed interest in contributing to our Girl Scout patch events and cross-cultural Community STEAM events.  STEAM = </a:t>
            </a:r>
            <a:r>
              <a:rPr kumimoji="0" lang="en-US" sz="1600" b="1" i="0" u="none" strike="noStrike" kern="1200" cap="none" spc="0" normalizeH="0" baseline="0" noProof="0" dirty="0">
                <a:ln>
                  <a:noFill/>
                </a:ln>
                <a:solidFill>
                  <a:srgbClr val="FFFF00"/>
                </a:solidFill>
                <a:effectLst/>
                <a:uLnTx/>
                <a:uFillTx/>
                <a:latin typeface="Arial Narrow" panose="020B0606020202030204" pitchFamily="34" charset="0"/>
              </a:rPr>
              <a:t>S</a:t>
            </a:r>
            <a:r>
              <a:rPr kumimoji="0" lang="en-US" sz="1600" b="0" i="0" u="none" strike="noStrike" kern="1200" cap="none" spc="0" normalizeH="0" baseline="0" noProof="0" dirty="0">
                <a:ln>
                  <a:noFill/>
                </a:ln>
                <a:solidFill>
                  <a:prstClr val="white"/>
                </a:solidFill>
                <a:effectLst/>
                <a:uLnTx/>
                <a:uFillTx/>
                <a:latin typeface="Arial Narrow" panose="020B0606020202030204" pitchFamily="34" charset="0"/>
              </a:rPr>
              <a:t>cience, </a:t>
            </a:r>
            <a:r>
              <a:rPr kumimoji="0" lang="en-US" sz="1600" b="1" i="0" u="none" strike="noStrike" kern="1200" cap="none" spc="0" normalizeH="0" baseline="0" noProof="0" dirty="0">
                <a:ln>
                  <a:noFill/>
                </a:ln>
                <a:solidFill>
                  <a:srgbClr val="FFFF00"/>
                </a:solidFill>
                <a:effectLst/>
                <a:uLnTx/>
                <a:uFillTx/>
                <a:latin typeface="Arial Narrow" panose="020B0606020202030204" pitchFamily="34" charset="0"/>
              </a:rPr>
              <a:t>T</a:t>
            </a:r>
            <a:r>
              <a:rPr kumimoji="0" lang="en-US" sz="1600" b="0" i="0" u="none" strike="noStrike" kern="1200" cap="none" spc="0" normalizeH="0" baseline="0" noProof="0" dirty="0">
                <a:ln>
                  <a:noFill/>
                </a:ln>
                <a:solidFill>
                  <a:prstClr val="white"/>
                </a:solidFill>
                <a:effectLst/>
                <a:uLnTx/>
                <a:uFillTx/>
                <a:latin typeface="Arial Narrow" panose="020B0606020202030204" pitchFamily="34" charset="0"/>
              </a:rPr>
              <a:t>echnology, </a:t>
            </a:r>
            <a:r>
              <a:rPr kumimoji="0" lang="en-US" sz="1600" b="1" i="0" u="none" strike="noStrike" kern="1200" cap="none" spc="0" normalizeH="0" baseline="0" noProof="0" dirty="0">
                <a:ln>
                  <a:noFill/>
                </a:ln>
                <a:solidFill>
                  <a:srgbClr val="FFFF00"/>
                </a:solidFill>
                <a:effectLst/>
                <a:uLnTx/>
                <a:uFillTx/>
                <a:latin typeface="Arial Narrow" panose="020B0606020202030204" pitchFamily="34" charset="0"/>
              </a:rPr>
              <a:t>E</a:t>
            </a:r>
            <a:r>
              <a:rPr kumimoji="0" lang="en-US" sz="1600" b="0" i="0" u="none" strike="noStrike" kern="1200" cap="none" spc="0" normalizeH="0" baseline="0" noProof="0" dirty="0">
                <a:ln>
                  <a:noFill/>
                </a:ln>
                <a:solidFill>
                  <a:prstClr val="white"/>
                </a:solidFill>
                <a:effectLst/>
                <a:uLnTx/>
                <a:uFillTx/>
                <a:latin typeface="Arial Narrow" panose="020B0606020202030204" pitchFamily="34" charset="0"/>
              </a:rPr>
              <a:t>ngineering, </a:t>
            </a:r>
            <a:r>
              <a:rPr kumimoji="0" lang="en-US" sz="1600" b="1" i="0" u="none" strike="noStrike" kern="1200" cap="none" spc="0" normalizeH="0" baseline="0" noProof="0" dirty="0">
                <a:ln>
                  <a:noFill/>
                </a:ln>
                <a:solidFill>
                  <a:srgbClr val="FFFF00"/>
                </a:solidFill>
                <a:effectLst/>
                <a:uLnTx/>
                <a:uFillTx/>
                <a:latin typeface="Arial Narrow" panose="020B0606020202030204" pitchFamily="34" charset="0"/>
              </a:rPr>
              <a:t>A</a:t>
            </a:r>
            <a:r>
              <a:rPr kumimoji="0" lang="en-US" sz="1600" b="0" i="0" u="none" strike="noStrike" kern="1200" cap="none" spc="0" normalizeH="0" baseline="0" noProof="0" dirty="0">
                <a:ln>
                  <a:noFill/>
                </a:ln>
                <a:solidFill>
                  <a:prstClr val="white"/>
                </a:solidFill>
                <a:effectLst/>
                <a:uLnTx/>
                <a:uFillTx/>
                <a:latin typeface="Arial Narrow" panose="020B0606020202030204" pitchFamily="34" charset="0"/>
              </a:rPr>
              <a:t>rts, </a:t>
            </a:r>
            <a:r>
              <a:rPr kumimoji="0" lang="en-US" sz="1600" b="1" i="0" u="none" strike="noStrike" kern="1200" cap="none" spc="0" normalizeH="0" baseline="0" noProof="0" dirty="0">
                <a:ln>
                  <a:noFill/>
                </a:ln>
                <a:solidFill>
                  <a:srgbClr val="FFFF00"/>
                </a:solidFill>
                <a:effectLst/>
                <a:uLnTx/>
                <a:uFillTx/>
                <a:latin typeface="Arial Narrow" panose="020B0606020202030204" pitchFamily="34" charset="0"/>
              </a:rPr>
              <a:t>M</a:t>
            </a:r>
            <a:r>
              <a:rPr kumimoji="0" lang="en-US" sz="1600" b="0" i="0" u="none" strike="noStrike" kern="1200" cap="none" spc="0" normalizeH="0" baseline="0" noProof="0" dirty="0">
                <a:ln>
                  <a:noFill/>
                </a:ln>
                <a:solidFill>
                  <a:prstClr val="white"/>
                </a:solidFill>
                <a:effectLst/>
                <a:uLnTx/>
                <a:uFillTx/>
                <a:latin typeface="Arial Narrow" panose="020B0606020202030204" pitchFamily="34" charset="0"/>
              </a:rPr>
              <a:t>athematics</a:t>
            </a:r>
          </a:p>
        </p:txBody>
      </p:sp>
      <p:sp>
        <p:nvSpPr>
          <p:cNvPr id="10" name="Rectangle 9"/>
          <p:cNvSpPr/>
          <p:nvPr/>
        </p:nvSpPr>
        <p:spPr>
          <a:xfrm>
            <a:off x="1534160" y="51129"/>
            <a:ext cx="911351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PUNCH Outreach: Exploring the Artistry of PUNCH Scientists</a:t>
            </a:r>
          </a:p>
        </p:txBody>
      </p:sp>
      <p:sp>
        <p:nvSpPr>
          <p:cNvPr id="14" name="TextBox 13">
            <a:extLst>
              <a:ext uri="{FF2B5EF4-FFF2-40B4-BE49-F238E27FC236}">
                <a16:creationId xmlns:a16="http://schemas.microsoft.com/office/drawing/2014/main" id="{4AA55526-ADE0-426F-AFA6-6F389D0AF2BC}"/>
              </a:ext>
            </a:extLst>
          </p:cNvPr>
          <p:cNvSpPr txBox="1"/>
          <p:nvPr/>
        </p:nvSpPr>
        <p:spPr>
          <a:xfrm>
            <a:off x="246258" y="6554586"/>
            <a:ext cx="3735434"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PUNCH Outreach Plan – Self Directed Summary Overview</a:t>
            </a:r>
          </a:p>
        </p:txBody>
      </p:sp>
      <p:sp>
        <p:nvSpPr>
          <p:cNvPr id="15" name="TextBox 14">
            <a:extLst>
              <a:ext uri="{FF2B5EF4-FFF2-40B4-BE49-F238E27FC236}">
                <a16:creationId xmlns:a16="http://schemas.microsoft.com/office/drawing/2014/main" id="{01DCAA94-A8C1-41E4-914B-9D38B4B354CE}"/>
              </a:ext>
            </a:extLst>
          </p:cNvPr>
          <p:cNvSpPr txBox="1"/>
          <p:nvPr/>
        </p:nvSpPr>
        <p:spPr>
          <a:xfrm>
            <a:off x="8076850" y="6544468"/>
            <a:ext cx="2902857"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Dr. Cherilynn Morrow   8 April 2021</a:t>
            </a:r>
          </a:p>
        </p:txBody>
      </p:sp>
      <p:sp>
        <p:nvSpPr>
          <p:cNvPr id="16" name="TextBox 15">
            <a:extLst>
              <a:ext uri="{FF2B5EF4-FFF2-40B4-BE49-F238E27FC236}">
                <a16:creationId xmlns:a16="http://schemas.microsoft.com/office/drawing/2014/main" id="{E1858375-6E68-4A4E-8A28-726374AE4E74}"/>
              </a:ext>
            </a:extLst>
          </p:cNvPr>
          <p:cNvSpPr txBox="1"/>
          <p:nvPr/>
        </p:nvSpPr>
        <p:spPr>
          <a:xfrm>
            <a:off x="4435930" y="6554585"/>
            <a:ext cx="3180442"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cherilynn.morrow@gmail.com</a:t>
            </a:r>
          </a:p>
        </p:txBody>
      </p:sp>
      <p:sp>
        <p:nvSpPr>
          <p:cNvPr id="17" name="TextBox 3">
            <a:extLst>
              <a:ext uri="{FF2B5EF4-FFF2-40B4-BE49-F238E27FC236}">
                <a16:creationId xmlns:a16="http://schemas.microsoft.com/office/drawing/2014/main" id="{CD375750-4DB5-4B39-A321-54E6325731AC}"/>
              </a:ext>
            </a:extLst>
          </p:cNvPr>
          <p:cNvSpPr txBox="1">
            <a:spLocks/>
          </p:cNvSpPr>
          <p:nvPr/>
        </p:nvSpPr>
        <p:spPr>
          <a:xfrm>
            <a:off x="11399586" y="6475834"/>
            <a:ext cx="451755" cy="276997"/>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prstClr val="white"/>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21</a:t>
            </a:fld>
            <a:endParaRPr kumimoji="0" lang="en-US" sz="1400" b="0" i="0" u="none" strike="noStrike" kern="0" cap="none" spc="0" normalizeH="0" baseline="0" noProof="0" dirty="0">
              <a:ln>
                <a:noFill/>
              </a:ln>
              <a:solidFill>
                <a:prstClr val="white"/>
              </a:solidFill>
              <a:effectLst/>
              <a:uLnTx/>
              <a:uFillTx/>
              <a:latin typeface="Calibri"/>
              <a:ea typeface="+mn-ea"/>
              <a:cs typeface="Calibri"/>
              <a:sym typeface="Calibri"/>
            </a:endParaRPr>
          </a:p>
        </p:txBody>
      </p:sp>
    </p:spTree>
    <p:extLst>
      <p:ext uri="{BB962C8B-B14F-4D97-AF65-F5344CB8AC3E}">
        <p14:creationId xmlns:p14="http://schemas.microsoft.com/office/powerpoint/2010/main" val="3218877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2"/>
          <p:cNvSpPr txBox="1">
            <a:spLocks noGrp="1"/>
          </p:cNvSpPr>
          <p:nvPr>
            <p:ph type="title"/>
          </p:nvPr>
        </p:nvSpPr>
        <p:spPr>
          <a:xfrm>
            <a:off x="1235552" y="0"/>
            <a:ext cx="10769600" cy="759854"/>
          </a:xfrm>
          <a:prstGeom prst="rect">
            <a:avLst/>
          </a:prstGeom>
        </p:spPr>
        <p:txBody>
          <a:bodyPr>
            <a:normAutofit/>
          </a:bodyPr>
          <a:lstStyle/>
          <a:p>
            <a:r>
              <a:rPr lang="en-US" dirty="0"/>
              <a:t>Support from our Collaborators and Advisors</a:t>
            </a:r>
            <a:endParaRPr dirty="0"/>
          </a:p>
        </p:txBody>
      </p:sp>
      <p:sp>
        <p:nvSpPr>
          <p:cNvPr id="10" name="TextBox 9">
            <a:extLst>
              <a:ext uri="{FF2B5EF4-FFF2-40B4-BE49-F238E27FC236}">
                <a16:creationId xmlns:a16="http://schemas.microsoft.com/office/drawing/2014/main" id="{65A112ED-AAAD-4FD1-B25B-BEE3F8F6EA8F}"/>
              </a:ext>
            </a:extLst>
          </p:cNvPr>
          <p:cNvSpPr txBox="1"/>
          <p:nvPr/>
        </p:nvSpPr>
        <p:spPr>
          <a:xfrm>
            <a:off x="0" y="5923941"/>
            <a:ext cx="12192000" cy="341630"/>
          </a:xfrm>
          <a:prstGeom prst="rect">
            <a:avLst/>
          </a:prstGeom>
          <a:solidFill>
            <a:srgbClr val="61ECFF">
              <a:alpha val="47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cs typeface="Calibri"/>
                <a:sym typeface="Calibri"/>
              </a:rPr>
              <a:t>PUNCH Outreach is founded on authentic needs &amp; opportunities among the populations we intend to benefit and learn from.</a:t>
            </a:r>
          </a:p>
        </p:txBody>
      </p:sp>
      <p:sp>
        <p:nvSpPr>
          <p:cNvPr id="11" name="TextBox 10">
            <a:extLst>
              <a:ext uri="{FF2B5EF4-FFF2-40B4-BE49-F238E27FC236}">
                <a16:creationId xmlns:a16="http://schemas.microsoft.com/office/drawing/2014/main" id="{E8732D15-94F6-45BA-8316-AF76EF7D095B}"/>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PUNCH Outreach Plan – Self Directed Summary Overview</a:t>
            </a:r>
          </a:p>
        </p:txBody>
      </p:sp>
      <p:sp>
        <p:nvSpPr>
          <p:cNvPr id="12" name="TextBox 11">
            <a:extLst>
              <a:ext uri="{FF2B5EF4-FFF2-40B4-BE49-F238E27FC236}">
                <a16:creationId xmlns:a16="http://schemas.microsoft.com/office/drawing/2014/main" id="{1D91E500-94C0-4CA8-ACC3-AC3C8B04F69A}"/>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Dr. Cherilynn Morrow   8 April 2021</a:t>
            </a:r>
          </a:p>
        </p:txBody>
      </p:sp>
      <p:sp>
        <p:nvSpPr>
          <p:cNvPr id="14" name="TextBox 13">
            <a:extLst>
              <a:ext uri="{FF2B5EF4-FFF2-40B4-BE49-F238E27FC236}">
                <a16:creationId xmlns:a16="http://schemas.microsoft.com/office/drawing/2014/main" id="{60DCC2CE-8DE0-4F97-80DF-12037BC31BCF}"/>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cherilynn.morrow@gmail.com</a:t>
            </a:r>
          </a:p>
        </p:txBody>
      </p:sp>
      <p:sp>
        <p:nvSpPr>
          <p:cNvPr id="15" name="TextBox 3">
            <a:extLst>
              <a:ext uri="{FF2B5EF4-FFF2-40B4-BE49-F238E27FC236}">
                <a16:creationId xmlns:a16="http://schemas.microsoft.com/office/drawing/2014/main" id="{EF4A32A6-A5B6-45E1-B0DB-03F3063C348D}"/>
              </a:ext>
            </a:extLst>
          </p:cNvPr>
          <p:cNvSpPr txBox="1">
            <a:spLocks/>
          </p:cNvSpPr>
          <p:nvPr/>
        </p:nvSpPr>
        <p:spPr>
          <a:xfrm>
            <a:off x="11399586" y="6505978"/>
            <a:ext cx="451755" cy="276997"/>
          </a:xfrm>
          <a:prstGeom prst="rect">
            <a:avLst/>
          </a:prstGeom>
          <a:solidFill>
            <a:schemeClr val="bg1"/>
          </a:solidFill>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000000"/>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22</a:t>
            </a:fld>
            <a:endParaRPr kumimoji="0" lang="en-US" sz="1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16" name="TextBox 15">
            <a:extLst>
              <a:ext uri="{FF2B5EF4-FFF2-40B4-BE49-F238E27FC236}">
                <a16:creationId xmlns:a16="http://schemas.microsoft.com/office/drawing/2014/main" id="{BDB73F37-8F8B-4969-B40E-3D94613FFEE6}"/>
              </a:ext>
            </a:extLst>
          </p:cNvPr>
          <p:cNvSpPr txBox="1"/>
          <p:nvPr/>
        </p:nvSpPr>
        <p:spPr>
          <a:xfrm>
            <a:off x="341198" y="2049236"/>
            <a:ext cx="7817282" cy="2585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spcBef>
                <a:spcPts val="0"/>
              </a:spcBef>
              <a:spcAft>
                <a:spcPts val="0"/>
              </a:spcAft>
            </a:pPr>
            <a:r>
              <a:rPr lang="en-US" i="1" dirty="0">
                <a:solidFill>
                  <a:srgbClr val="000000"/>
                </a:solidFill>
                <a:ea typeface="Times New Roman" panose="02020603050405020304" pitchFamily="18" charset="0"/>
                <a:cs typeface="Times New Roman" panose="02020603050405020304" pitchFamily="18" charset="0"/>
              </a:rPr>
              <a:t>“</a:t>
            </a:r>
            <a:r>
              <a:rPr lang="en-US" sz="1800" i="1" dirty="0">
                <a:solidFill>
                  <a:srgbClr val="000000"/>
                </a:solidFill>
                <a:effectLst/>
                <a:ea typeface="Times New Roman" panose="02020603050405020304" pitchFamily="18" charset="0"/>
                <a:cs typeface="Times New Roman" panose="02020603050405020304" pitchFamily="18" charset="0"/>
              </a:rPr>
              <a:t>Hispanic/Latinx children and families need opportunities to examine and learn about their cultural histories and stories while learning about science. Creative, holistic experiences in culture, art, science, and personal histories lead to the creative thought needed for the cultivation of future working scientists.”</a:t>
            </a:r>
          </a:p>
          <a:p>
            <a:pPr marL="0" marR="0">
              <a:spcBef>
                <a:spcPts val="0"/>
              </a:spcBef>
              <a:spcAft>
                <a:spcPts val="0"/>
              </a:spcAft>
            </a:pPr>
            <a:endPar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marL="3433763" lvl="8"/>
            <a:r>
              <a:rPr lang="en-US" sz="16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Elena Baca</a:t>
            </a:r>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Latina STEAM Educator</a:t>
            </a:r>
          </a:p>
          <a:p>
            <a:pPr marL="3433763" lvl="8"/>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National Hispanic Cultural Center, Albuquerque, NM</a:t>
            </a:r>
          </a:p>
          <a:p>
            <a:pPr marL="3433763" lvl="8"/>
            <a:r>
              <a:rPr lang="en-US" sz="16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Member, PUNCH Outreach Advisory Board</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Oval 8">
            <a:extLst>
              <a:ext uri="{FF2B5EF4-FFF2-40B4-BE49-F238E27FC236}">
                <a16:creationId xmlns:a16="http://schemas.microsoft.com/office/drawing/2014/main" id="{548B58BA-1C9D-499C-B544-00A46CE389CC}"/>
              </a:ext>
            </a:extLst>
          </p:cNvPr>
          <p:cNvSpPr/>
          <p:nvPr/>
        </p:nvSpPr>
        <p:spPr>
          <a:xfrm>
            <a:off x="9116667" y="1783680"/>
            <a:ext cx="2414999" cy="2428542"/>
          </a:xfrm>
          <a:prstGeom prst="ellipse">
            <a:avLst/>
          </a:prstGeom>
          <a:blipFill>
            <a:blip r:embed="rId2" cstate="email">
              <a:extLst>
                <a:ext uri="{28A0092B-C50C-407E-A947-70E740481C1C}">
                  <a14:useLocalDpi xmlns:a14="http://schemas.microsoft.com/office/drawing/2010/main"/>
                </a:ext>
              </a:extLst>
            </a:blip>
            <a:srcRect/>
            <a:stretch>
              <a:fillRect/>
            </a:stretch>
          </a:bli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27700069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Box 3"/>
          <p:cNvSpPr txBox="1">
            <a:spLocks noGrp="1"/>
          </p:cNvSpPr>
          <p:nvPr>
            <p:ph type="sldNum" sz="quarter" idx="2"/>
          </p:nvPr>
        </p:nvSpPr>
        <p:spPr>
          <a:xfrm>
            <a:off x="10392929" y="6550225"/>
            <a:ext cx="275073" cy="307777"/>
          </a:xfrm>
          <a:prstGeom prst="rect">
            <a:avLst/>
          </a:prstGeom>
          <a:extLst>
            <a:ext uri="{C572A759-6A51-4108-AA02-DFA0A04FC94B}">
              <ma14:wrappingTextBoxFlag xmlns="" xmlns:ma14="http://schemas.microsoft.com/office/mac/drawingml/2011/main"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400" b="0" i="0" u="none" strike="noStrike" kern="0" cap="none" spc="0" normalizeH="0" baseline="0" noProof="0">
                <a:ln>
                  <a:noFill/>
                </a:ln>
                <a:solidFill>
                  <a:srgbClr val="000000"/>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23</a:t>
            </a:fld>
            <a:endParaRPr kumimoji="0" sz="1400" b="0" i="0" u="none" strike="noStrike" kern="0" cap="none" spc="0" normalizeH="0" baseline="0" noProof="0">
              <a:ln>
                <a:noFill/>
              </a:ln>
              <a:solidFill>
                <a:srgbClr val="000000"/>
              </a:solidFill>
              <a:effectLst/>
              <a:uLnTx/>
              <a:uFillTx/>
              <a:latin typeface="Calibri"/>
              <a:cs typeface="Calibri"/>
              <a:sym typeface="Calibri"/>
            </a:endParaRPr>
          </a:p>
        </p:txBody>
      </p:sp>
      <p:sp>
        <p:nvSpPr>
          <p:cNvPr id="170" name="Content Placeholder 4"/>
          <p:cNvSpPr txBox="1">
            <a:spLocks noGrp="1"/>
          </p:cNvSpPr>
          <p:nvPr>
            <p:ph type="body" idx="1"/>
          </p:nvPr>
        </p:nvSpPr>
        <p:spPr>
          <a:xfrm>
            <a:off x="995081" y="1407512"/>
            <a:ext cx="10769600" cy="3908378"/>
          </a:xfrm>
          <a:prstGeom prst="rect">
            <a:avLst/>
          </a:prstGeom>
        </p:spPr>
        <p:txBody>
          <a:bodyPr>
            <a:normAutofit/>
          </a:bodyPr>
          <a:lstStyle/>
          <a:p>
            <a:pPr marL="457200" indent="-457200">
              <a:spcBef>
                <a:spcPts val="500"/>
              </a:spcBef>
              <a:buFont typeface="+mj-lt"/>
              <a:buAutoNum type="arabicPeriod"/>
              <a:defRPr sz="2400"/>
            </a:pPr>
            <a:r>
              <a:rPr lang="en-US" dirty="0"/>
              <a:t>Engaging outreach expertise in collaboration with mission leadership</a:t>
            </a:r>
          </a:p>
          <a:p>
            <a:pPr marL="457200" indent="-457200">
              <a:spcBef>
                <a:spcPts val="500"/>
              </a:spcBef>
              <a:buFont typeface="+mj-lt"/>
              <a:buAutoNum type="arabicPeriod"/>
              <a:defRPr sz="2400"/>
            </a:pPr>
            <a:r>
              <a:rPr lang="en-US" dirty="0"/>
              <a:t>Synergizing the Science, Outreach, and Communication Teams (e.g., on website)</a:t>
            </a:r>
          </a:p>
          <a:p>
            <a:pPr marL="457200" indent="-457200">
              <a:spcBef>
                <a:spcPts val="500"/>
              </a:spcBef>
              <a:buFont typeface="+mj-lt"/>
              <a:buAutoNum type="arabicPeriod"/>
              <a:defRPr sz="2400"/>
            </a:pPr>
            <a:r>
              <a:rPr lang="en-US" dirty="0"/>
              <a:t>Coordinating &amp; synergizing with allied NASA groups &amp; missions </a:t>
            </a:r>
          </a:p>
          <a:p>
            <a:pPr marL="457200" indent="-457200">
              <a:spcBef>
                <a:spcPts val="500"/>
              </a:spcBef>
              <a:buFont typeface="+mj-lt"/>
              <a:buAutoNum type="arabicPeriod"/>
              <a:defRPr sz="2400"/>
            </a:pPr>
            <a:r>
              <a:rPr lang="en-US" dirty="0"/>
              <a:t>Enacting a thematic approach to broaden participation</a:t>
            </a:r>
          </a:p>
          <a:p>
            <a:pPr marL="457200" indent="-457200">
              <a:spcBef>
                <a:spcPts val="500"/>
              </a:spcBef>
              <a:buFont typeface="+mj-lt"/>
              <a:buAutoNum type="arabicPeriod"/>
              <a:defRPr sz="2400"/>
            </a:pPr>
            <a:r>
              <a:rPr lang="en-US" dirty="0"/>
              <a:t>Aligning mission attributes with outreach participants, partners, and products</a:t>
            </a:r>
          </a:p>
          <a:p>
            <a:pPr marL="457200" indent="-457200">
              <a:spcBef>
                <a:spcPts val="500"/>
              </a:spcBef>
              <a:buFont typeface="+mj-lt"/>
              <a:buAutoNum type="arabicPeriod"/>
              <a:defRPr sz="2400"/>
            </a:pPr>
            <a:r>
              <a:rPr lang="en-US" dirty="0"/>
              <a:t>Leveraging strengths &amp; partnerships among multiple institutions</a:t>
            </a:r>
          </a:p>
          <a:p>
            <a:pPr marL="457200" indent="-457200">
              <a:spcBef>
                <a:spcPts val="500"/>
              </a:spcBef>
              <a:buFont typeface="+mj-lt"/>
              <a:buAutoNum type="arabicPeriod"/>
              <a:defRPr sz="2400"/>
            </a:pPr>
            <a:r>
              <a:rPr lang="en-US" dirty="0"/>
              <a:t>Learning from those we intend to benefit from the start</a:t>
            </a:r>
          </a:p>
          <a:p>
            <a:pPr marL="457200" indent="-457200">
              <a:spcBef>
                <a:spcPts val="500"/>
              </a:spcBef>
              <a:buFont typeface="+mj-lt"/>
              <a:buAutoNum type="arabicPeriod"/>
              <a:defRPr sz="2400"/>
            </a:pPr>
            <a:r>
              <a:rPr lang="en-US" dirty="0"/>
              <a:t>Using evidence-based practices &amp; integrating evaluative processes</a:t>
            </a:r>
          </a:p>
        </p:txBody>
      </p:sp>
      <p:sp>
        <p:nvSpPr>
          <p:cNvPr id="171" name="Title 2"/>
          <p:cNvSpPr txBox="1">
            <a:spLocks noGrp="1"/>
          </p:cNvSpPr>
          <p:nvPr>
            <p:ph type="title"/>
          </p:nvPr>
        </p:nvSpPr>
        <p:spPr>
          <a:prstGeom prst="rect">
            <a:avLst/>
          </a:prstGeom>
        </p:spPr>
        <p:txBody>
          <a:bodyPr/>
          <a:lstStyle/>
          <a:p>
            <a:r>
              <a:rPr lang="en-US" dirty="0"/>
              <a:t>Eight Guiding Principles for the PUNCH Outreach Plan</a:t>
            </a:r>
            <a:endParaRPr dirty="0"/>
          </a:p>
        </p:txBody>
      </p:sp>
      <p:sp>
        <p:nvSpPr>
          <p:cNvPr id="5" name="TextBox 4">
            <a:extLst>
              <a:ext uri="{FF2B5EF4-FFF2-40B4-BE49-F238E27FC236}">
                <a16:creationId xmlns:a16="http://schemas.microsoft.com/office/drawing/2014/main" id="{51F4D710-A091-294F-92A0-34672846E357}"/>
              </a:ext>
            </a:extLst>
          </p:cNvPr>
          <p:cNvSpPr txBox="1"/>
          <p:nvPr/>
        </p:nvSpPr>
        <p:spPr>
          <a:xfrm>
            <a:off x="1404732" y="5943066"/>
            <a:ext cx="9144000" cy="341630"/>
          </a:xfrm>
          <a:prstGeom prst="rect">
            <a:avLst/>
          </a:prstGeom>
          <a:solidFill>
            <a:srgbClr val="61ECFF">
              <a:alpha val="47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cs typeface="Calibri"/>
                <a:sym typeface="Calibri"/>
              </a:rPr>
              <a:t>Eight KEY principles guide the development and implementation of the PUNCH Outreach plan.</a:t>
            </a:r>
          </a:p>
        </p:txBody>
      </p:sp>
      <p:sp>
        <p:nvSpPr>
          <p:cNvPr id="6" name="Oval 5">
            <a:extLst>
              <a:ext uri="{FF2B5EF4-FFF2-40B4-BE49-F238E27FC236}">
                <a16:creationId xmlns:a16="http://schemas.microsoft.com/office/drawing/2014/main" id="{8ACF699D-474F-457A-B0D4-2D8150C29071}"/>
              </a:ext>
            </a:extLst>
          </p:cNvPr>
          <p:cNvSpPr/>
          <p:nvPr/>
        </p:nvSpPr>
        <p:spPr>
          <a:xfrm>
            <a:off x="119746" y="2210657"/>
            <a:ext cx="10273183" cy="582804"/>
          </a:xfrm>
          <a:prstGeom prst="ellipse">
            <a:avLst/>
          </a:prstGeom>
          <a:noFill/>
          <a:ln w="25400" cap="flat">
            <a:solidFill>
              <a:srgbClr val="FFC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sym typeface="Calibri"/>
            </a:endParaRPr>
          </a:p>
        </p:txBody>
      </p:sp>
      <p:sp>
        <p:nvSpPr>
          <p:cNvPr id="13" name="TextBox 12">
            <a:extLst>
              <a:ext uri="{FF2B5EF4-FFF2-40B4-BE49-F238E27FC236}">
                <a16:creationId xmlns:a16="http://schemas.microsoft.com/office/drawing/2014/main" id="{607DEC5A-3803-4571-8F16-4187967DCC44}"/>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PUNCH Outreach Plan – Self Directed Summary Overview</a:t>
            </a:r>
          </a:p>
        </p:txBody>
      </p:sp>
      <p:sp>
        <p:nvSpPr>
          <p:cNvPr id="14" name="TextBox 13">
            <a:extLst>
              <a:ext uri="{FF2B5EF4-FFF2-40B4-BE49-F238E27FC236}">
                <a16:creationId xmlns:a16="http://schemas.microsoft.com/office/drawing/2014/main" id="{0E6772B9-EF5E-4E66-81E8-594DF9B9A16B}"/>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Dr. Cherilynn Morrow   8 April 2021</a:t>
            </a:r>
          </a:p>
        </p:txBody>
      </p:sp>
      <p:sp>
        <p:nvSpPr>
          <p:cNvPr id="15" name="TextBox 14">
            <a:extLst>
              <a:ext uri="{FF2B5EF4-FFF2-40B4-BE49-F238E27FC236}">
                <a16:creationId xmlns:a16="http://schemas.microsoft.com/office/drawing/2014/main" id="{F83F9875-AD03-45DE-816B-8D74B4717C2D}"/>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cherilynn.morrow@gmail.com</a:t>
            </a:r>
          </a:p>
        </p:txBody>
      </p:sp>
      <p:sp>
        <p:nvSpPr>
          <p:cNvPr id="16" name="TextBox 3">
            <a:extLst>
              <a:ext uri="{FF2B5EF4-FFF2-40B4-BE49-F238E27FC236}">
                <a16:creationId xmlns:a16="http://schemas.microsoft.com/office/drawing/2014/main" id="{843A130D-73A2-4BE4-B304-8B787C5ADFF7}"/>
              </a:ext>
            </a:extLst>
          </p:cNvPr>
          <p:cNvSpPr txBox="1">
            <a:spLocks/>
          </p:cNvSpPr>
          <p:nvPr/>
        </p:nvSpPr>
        <p:spPr>
          <a:xfrm>
            <a:off x="11399586" y="6505978"/>
            <a:ext cx="451755" cy="276997"/>
          </a:xfrm>
          <a:prstGeom prst="rect">
            <a:avLst/>
          </a:prstGeom>
          <a:solidFill>
            <a:schemeClr val="bg1"/>
          </a:solidFill>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23</a:t>
            </a:fld>
            <a:endParaRPr kumimoji="0" lang="en-US" sz="1400" b="0" i="0" u="none" strike="noStrike" kern="0" cap="none" spc="0" normalizeH="0" baseline="0" noProof="0" dirty="0">
              <a:ln>
                <a:noFill/>
              </a:ln>
              <a:effectLst/>
              <a:uLnTx/>
              <a:uFillTx/>
              <a:latin typeface="Calibri"/>
              <a:ea typeface="+mn-ea"/>
              <a:cs typeface="Calibri"/>
              <a:sym typeface="Calibri"/>
            </a:endParaRPr>
          </a:p>
        </p:txBody>
      </p:sp>
    </p:spTree>
    <p:extLst>
      <p:ext uri="{BB962C8B-B14F-4D97-AF65-F5344CB8AC3E}">
        <p14:creationId xmlns:p14="http://schemas.microsoft.com/office/powerpoint/2010/main" val="16905236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1775" y="127363"/>
            <a:ext cx="8014371"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Calibri"/>
                <a:cs typeface="Calibri"/>
                <a:sym typeface="Calibri"/>
              </a:rPr>
              <a:t>Interconnections with Existing NASA programs</a:t>
            </a:r>
          </a:p>
        </p:txBody>
      </p:sp>
      <p:sp>
        <p:nvSpPr>
          <p:cNvPr id="11" name="TextBox 10">
            <a:extLst>
              <a:ext uri="{FF2B5EF4-FFF2-40B4-BE49-F238E27FC236}">
                <a16:creationId xmlns:a16="http://schemas.microsoft.com/office/drawing/2014/main" id="{3AF700EE-EB54-4FDA-B177-D92A0910FF6E}"/>
              </a:ext>
            </a:extLst>
          </p:cNvPr>
          <p:cNvSpPr txBox="1"/>
          <p:nvPr/>
        </p:nvSpPr>
        <p:spPr>
          <a:xfrm>
            <a:off x="0" y="660482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PUNCH Outreach Plan – Self Directed Summary Overview</a:t>
            </a:r>
          </a:p>
        </p:txBody>
      </p:sp>
      <p:sp>
        <p:nvSpPr>
          <p:cNvPr id="12" name="TextBox 11">
            <a:extLst>
              <a:ext uri="{FF2B5EF4-FFF2-40B4-BE49-F238E27FC236}">
                <a16:creationId xmlns:a16="http://schemas.microsoft.com/office/drawing/2014/main" id="{8FCB5460-B01A-4951-A0EA-1AE2D07A25F1}"/>
              </a:ext>
            </a:extLst>
          </p:cNvPr>
          <p:cNvSpPr txBox="1"/>
          <p:nvPr/>
        </p:nvSpPr>
        <p:spPr>
          <a:xfrm>
            <a:off x="8076850" y="659470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Dr. Cherilynn Morrow   8 April 2021</a:t>
            </a:r>
          </a:p>
        </p:txBody>
      </p:sp>
      <p:sp>
        <p:nvSpPr>
          <p:cNvPr id="13" name="TextBox 12">
            <a:extLst>
              <a:ext uri="{FF2B5EF4-FFF2-40B4-BE49-F238E27FC236}">
                <a16:creationId xmlns:a16="http://schemas.microsoft.com/office/drawing/2014/main" id="{6516A99C-31FA-46E9-A983-03CCF2A28427}"/>
              </a:ext>
            </a:extLst>
          </p:cNvPr>
          <p:cNvSpPr txBox="1"/>
          <p:nvPr/>
        </p:nvSpPr>
        <p:spPr>
          <a:xfrm>
            <a:off x="4466074" y="660482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cherilynn.morrow@gmail.com</a:t>
            </a:r>
          </a:p>
        </p:txBody>
      </p:sp>
      <p:sp>
        <p:nvSpPr>
          <p:cNvPr id="14" name="TextBox 3">
            <a:extLst>
              <a:ext uri="{FF2B5EF4-FFF2-40B4-BE49-F238E27FC236}">
                <a16:creationId xmlns:a16="http://schemas.microsoft.com/office/drawing/2014/main" id="{7DE9CE1F-FAF6-41DD-B543-519755290B08}"/>
              </a:ext>
            </a:extLst>
          </p:cNvPr>
          <p:cNvSpPr txBox="1">
            <a:spLocks/>
          </p:cNvSpPr>
          <p:nvPr/>
        </p:nvSpPr>
        <p:spPr>
          <a:xfrm>
            <a:off x="11399586" y="6556218"/>
            <a:ext cx="451755" cy="276997"/>
          </a:xfrm>
          <a:prstGeom prst="rect">
            <a:avLst/>
          </a:prstGeom>
          <a:solidFill>
            <a:schemeClr val="bg1"/>
          </a:solidFill>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000000"/>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24</a:t>
            </a:fld>
            <a:endParaRPr kumimoji="0" lang="en-US" sz="1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9" name="TextBox 3">
            <a:extLst>
              <a:ext uri="{FF2B5EF4-FFF2-40B4-BE49-F238E27FC236}">
                <a16:creationId xmlns:a16="http://schemas.microsoft.com/office/drawing/2014/main" id="{D7A7AD17-D7B7-458C-A305-BF5FBA068BF9}"/>
              </a:ext>
            </a:extLst>
          </p:cNvPr>
          <p:cNvSpPr txBox="1"/>
          <p:nvPr/>
        </p:nvSpPr>
        <p:spPr>
          <a:xfrm>
            <a:off x="1877877" y="5215144"/>
            <a:ext cx="8295748" cy="903900"/>
          </a:xfrm>
          <a:prstGeom prst="rect">
            <a:avLst/>
          </a:prstGeom>
          <a:noFill/>
        </p:spPr>
        <p:txBody>
          <a:bodyPr wrap="square" rtlCol="0">
            <a:noAutofit/>
          </a:bodyPr>
          <a:lstStyle/>
          <a:p>
            <a:pPr marL="0" marR="0" lvl="0" indent="0" algn="l" defTabSz="914400" rtl="0" eaLnBrk="1" fontAlgn="auto" latinLnBrk="0" hangingPunct="1">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Calibri" panose="020F0502020204030204" pitchFamily="34" charset="0"/>
              </a:rPr>
              <a:t>The Table lists the NASA-sponsored Science Activation groups (Sci-Acts) and the STEM Engagement group (MAIANSE) with whom we have consulted and explored relationships of mutual benefit during the development of the PUNCH Outreach plan. These programs are part of the PUNCH Outreach &amp; Communications Alliance (POCA) along with other Dissemination partners who support PUNCH Outreach on a </a:t>
            </a: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Calibri" panose="020F0502020204030204" pitchFamily="34" charset="0"/>
              </a:rPr>
              <a:t>“no-exchange-of-funds” basis </a:t>
            </a:r>
            <a:r>
              <a:rPr kumimoji="0" lang="en-US" sz="140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Calibri" panose="020F0502020204030204" pitchFamily="34" charset="0"/>
              </a:rPr>
              <a:t>and enhance our potential for national impact.</a:t>
            </a:r>
            <a:endPar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FE6FF0AD-0FE9-47D3-BDEF-93B3B3ED761A}"/>
              </a:ext>
            </a:extLst>
          </p:cNvPr>
          <p:cNvGraphicFramePr>
            <a:graphicFrameLocks noGrp="1"/>
          </p:cNvGraphicFramePr>
          <p:nvPr>
            <p:extLst>
              <p:ext uri="{D42A27DB-BD31-4B8C-83A1-F6EECF244321}">
                <p14:modId xmlns:p14="http://schemas.microsoft.com/office/powerpoint/2010/main" val="227137191"/>
              </p:ext>
            </p:extLst>
          </p:nvPr>
        </p:nvGraphicFramePr>
        <p:xfrm>
          <a:off x="1958348" y="1282346"/>
          <a:ext cx="8215277" cy="3901440"/>
        </p:xfrm>
        <a:graphic>
          <a:graphicData uri="http://schemas.openxmlformats.org/drawingml/2006/table">
            <a:tbl>
              <a:tblPr firstRow="1" bandRow="1">
                <a:tableStyleId>{2D5ABB26-0587-4C30-8999-92F81FD0307C}</a:tableStyleId>
              </a:tblPr>
              <a:tblGrid>
                <a:gridCol w="2070177">
                  <a:extLst>
                    <a:ext uri="{9D8B030D-6E8A-4147-A177-3AD203B41FA5}">
                      <a16:colId xmlns:a16="http://schemas.microsoft.com/office/drawing/2014/main" val="20000"/>
                    </a:ext>
                  </a:extLst>
                </a:gridCol>
                <a:gridCol w="2329863">
                  <a:extLst>
                    <a:ext uri="{9D8B030D-6E8A-4147-A177-3AD203B41FA5}">
                      <a16:colId xmlns:a16="http://schemas.microsoft.com/office/drawing/2014/main" val="20001"/>
                    </a:ext>
                  </a:extLst>
                </a:gridCol>
                <a:gridCol w="2094732">
                  <a:extLst>
                    <a:ext uri="{9D8B030D-6E8A-4147-A177-3AD203B41FA5}">
                      <a16:colId xmlns:a16="http://schemas.microsoft.com/office/drawing/2014/main" val="20002"/>
                    </a:ext>
                  </a:extLst>
                </a:gridCol>
                <a:gridCol w="1720505">
                  <a:extLst>
                    <a:ext uri="{9D8B030D-6E8A-4147-A177-3AD203B41FA5}">
                      <a16:colId xmlns:a16="http://schemas.microsoft.com/office/drawing/2014/main" val="3329920479"/>
                    </a:ext>
                  </a:extLst>
                </a:gridCol>
              </a:tblGrid>
              <a:tr h="547823">
                <a:tc>
                  <a:txBody>
                    <a:bodyPr/>
                    <a:lstStyle/>
                    <a:p>
                      <a:pPr algn="ctr">
                        <a:lnSpc>
                          <a:spcPct val="100000"/>
                        </a:lnSpc>
                      </a:pPr>
                      <a:r>
                        <a:rPr lang="en-US" sz="1600" b="1" dirty="0">
                          <a:solidFill>
                            <a:sysClr val="windowText" lastClr="000000"/>
                          </a:solidFill>
                          <a:latin typeface="Arial Narrow" panose="020B0606020202030204" pitchFamily="34" charset="0"/>
                        </a:rPr>
                        <a:t>Name of </a:t>
                      </a:r>
                    </a:p>
                    <a:p>
                      <a:pPr algn="ctr">
                        <a:lnSpc>
                          <a:spcPct val="100000"/>
                        </a:lnSpc>
                      </a:pPr>
                      <a:r>
                        <a:rPr lang="en-US" sz="1600" b="1" dirty="0">
                          <a:solidFill>
                            <a:sysClr val="windowText" lastClr="000000"/>
                          </a:solidFill>
                          <a:latin typeface="Arial Narrow" panose="020B0606020202030204" pitchFamily="34" charset="0"/>
                        </a:rPr>
                        <a:t>NASA program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9EB"/>
                    </a:solidFill>
                  </a:tcPr>
                </a:tc>
                <a:tc>
                  <a:txBody>
                    <a:bodyPr/>
                    <a:lstStyle/>
                    <a:p>
                      <a:pPr algn="ctr">
                        <a:lnSpc>
                          <a:spcPct val="100000"/>
                        </a:lnSpc>
                      </a:pPr>
                      <a:r>
                        <a:rPr lang="en-US" sz="1600" b="1" dirty="0">
                          <a:solidFill>
                            <a:sysClr val="windowText" lastClr="000000"/>
                          </a:solidFill>
                          <a:latin typeface="Arial Narrow" panose="020B0606020202030204" pitchFamily="34" charset="0"/>
                        </a:rPr>
                        <a:t>NASA </a:t>
                      </a:r>
                      <a:r>
                        <a:rPr lang="en-US" sz="1600" b="1" baseline="0" dirty="0">
                          <a:solidFill>
                            <a:sysClr val="windowText" lastClr="000000"/>
                          </a:solidFill>
                          <a:latin typeface="Arial Narrow" panose="020B0606020202030204" pitchFamily="34" charset="0"/>
                        </a:rPr>
                        <a:t>connection</a:t>
                      </a:r>
                      <a:endParaRPr lang="en-US" sz="1600" b="1" dirty="0">
                        <a:solidFill>
                          <a:sysClr val="windowText" lastClr="000000"/>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9EB"/>
                    </a:solidFill>
                  </a:tcPr>
                </a:tc>
                <a:tc>
                  <a:txBody>
                    <a:bodyPr/>
                    <a:lstStyle/>
                    <a:p>
                      <a:pPr algn="ctr">
                        <a:lnSpc>
                          <a:spcPct val="100000"/>
                        </a:lnSpc>
                      </a:pPr>
                      <a:r>
                        <a:rPr lang="en-US" sz="1600" b="1" dirty="0">
                          <a:solidFill>
                            <a:sysClr val="windowText" lastClr="000000"/>
                          </a:solidFill>
                          <a:latin typeface="Arial Narrow" panose="020B0606020202030204" pitchFamily="34" charset="0"/>
                        </a:rPr>
                        <a:t>Points of Contact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9EB"/>
                    </a:solidFill>
                  </a:tcPr>
                </a:tc>
                <a:tc>
                  <a:txBody>
                    <a:bodyPr/>
                    <a:lstStyle/>
                    <a:p>
                      <a:pPr algn="ctr">
                        <a:lnSpc>
                          <a:spcPct val="100000"/>
                        </a:lnSpc>
                      </a:pPr>
                      <a:r>
                        <a:rPr lang="en-US" sz="1600" b="1" dirty="0">
                          <a:solidFill>
                            <a:sysClr val="windowText" lastClr="000000"/>
                          </a:solidFill>
                          <a:latin typeface="Arial Narrow" panose="020B0606020202030204" pitchFamily="34" charset="0"/>
                        </a:rPr>
                        <a:t>Role in PUNCH Outreach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9EB"/>
                    </a:solidFill>
                  </a:tcPr>
                </a:tc>
                <a:extLst>
                  <a:ext uri="{0D108BD9-81ED-4DB2-BD59-A6C34878D82A}">
                    <a16:rowId xmlns:a16="http://schemas.microsoft.com/office/drawing/2014/main" val="10000"/>
                  </a:ext>
                </a:extLst>
              </a:tr>
              <a:tr h="3172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spc="0" normalizeH="0" baseline="0" dirty="0">
                          <a:ln>
                            <a:noFill/>
                          </a:ln>
                          <a:solidFill>
                            <a:srgbClr val="000000"/>
                          </a:solidFill>
                          <a:effectLst/>
                          <a:uFillTx/>
                          <a:latin typeface="Arial Narrow" panose="020B0606020202030204" pitchFamily="34" charset="0"/>
                          <a:ea typeface="+mn-ea"/>
                          <a:cs typeface="+mn-cs"/>
                          <a:sym typeface="Calibri"/>
                          <a:hlinkClick r:id="rId3"/>
                        </a:rPr>
                        <a:t>HEAT</a:t>
                      </a:r>
                      <a:endParaRPr lang="en-US" sz="16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pPr>
                      <a:r>
                        <a:rPr lang="en-US" sz="1600" dirty="0">
                          <a:latin typeface="Arial Narrow" panose="020B0606020202030204" pitchFamily="34" charset="0"/>
                        </a:rPr>
                        <a:t>NASA &amp; Heliophysics Education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pPr>
                      <a:r>
                        <a:rPr lang="en-US" sz="1600" dirty="0">
                          <a:latin typeface="Arial Narrow" panose="020B0606020202030204" pitchFamily="34" charset="0"/>
                        </a:rPr>
                        <a:t>Carolyn 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pPr>
                      <a:r>
                        <a:rPr lang="en-US" sz="1600" dirty="0">
                          <a:latin typeface="Arial Narrow" panose="020B0606020202030204" pitchFamily="34" charset="0"/>
                        </a:rPr>
                        <a:t>Liaison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72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latin typeface="Arial Narrow" panose="020B0606020202030204" pitchFamily="34" charset="0"/>
                          <a:hlinkClick r:id="rId4"/>
                        </a:rPr>
                        <a:t>Reach for the Stars</a:t>
                      </a:r>
                      <a:endParaRPr lang="en-US" sz="1600" dirty="0">
                        <a:solidFill>
                          <a:srgbClr val="FFFFFF"/>
                        </a:solidFill>
                        <a:latin typeface="Arial Narrow" panose="020B0606020202030204" pitchFamily="34" charset="0"/>
                        <a:ea typeface="DengXian"/>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latin typeface="Arial Narrow" panose="020B0606020202030204" pitchFamily="34" charset="0"/>
                        </a:rPr>
                        <a:t>NASA  &amp; Girl</a:t>
                      </a:r>
                      <a:r>
                        <a:rPr lang="en-US" sz="1600" baseline="0" dirty="0">
                          <a:latin typeface="Arial Narrow" panose="020B0606020202030204" pitchFamily="34" charset="0"/>
                        </a:rPr>
                        <a:t> Scouts</a:t>
                      </a:r>
                      <a:endParaRPr lang="en-US" sz="1600" dirty="0">
                        <a:solidFill>
                          <a:srgbClr val="FFFFFF"/>
                        </a:solidFill>
                        <a:latin typeface="Arial Narrow" panose="020B0606020202030204" pitchFamily="34" charset="0"/>
                        <a:ea typeface="DengXian"/>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pPr>
                      <a:r>
                        <a:rPr lang="en-US" sz="1600" dirty="0">
                          <a:latin typeface="Arial Narrow" panose="020B0606020202030204" pitchFamily="34" charset="0"/>
                        </a:rPr>
                        <a:t>Pamela Harman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pPr>
                      <a:r>
                        <a:rPr lang="en-US" sz="1600" dirty="0">
                          <a:latin typeface="Arial Narrow" panose="020B0606020202030204" pitchFamily="34" charset="0"/>
                        </a:rPr>
                        <a:t>Advisory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17259">
                <a:tc>
                  <a:txBody>
                    <a:bodyPr/>
                    <a:lstStyle/>
                    <a:p>
                      <a:pPr algn="l">
                        <a:lnSpc>
                          <a:spcPct val="100000"/>
                        </a:lnSpc>
                      </a:pPr>
                      <a:r>
                        <a:rPr lang="en-US" sz="1600" dirty="0">
                          <a:latin typeface="Arial Narrow" panose="020B0606020202030204" pitchFamily="34" charset="0"/>
                          <a:hlinkClick r:id="rId5"/>
                        </a:rPr>
                        <a:t>PLANETS</a:t>
                      </a:r>
                      <a:endParaRPr lang="en-US" sz="16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pPr>
                      <a:r>
                        <a:rPr lang="en-US" sz="1600" dirty="0">
                          <a:latin typeface="Arial Narrow" panose="020B0606020202030204" pitchFamily="34" charset="0"/>
                        </a:rPr>
                        <a:t>NASA &amp; Out-of-School</a:t>
                      </a:r>
                      <a:r>
                        <a:rPr lang="en-US" sz="1600" baseline="0" dirty="0">
                          <a:latin typeface="Arial Narrow" panose="020B0606020202030204" pitchFamily="34" charset="0"/>
                        </a:rPr>
                        <a:t> time</a:t>
                      </a:r>
                      <a:endParaRPr lang="en-US" sz="16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pPr>
                      <a:r>
                        <a:rPr lang="en-US" sz="1600" dirty="0">
                          <a:latin typeface="Arial Narrow" panose="020B0606020202030204" pitchFamily="34" charset="0"/>
                        </a:rPr>
                        <a:t>Dr. Joelle</a:t>
                      </a:r>
                      <a:r>
                        <a:rPr lang="en-US" sz="1600" baseline="0" dirty="0">
                          <a:latin typeface="Arial Narrow" panose="020B0606020202030204" pitchFamily="34" charset="0"/>
                        </a:rPr>
                        <a:t> Clark</a:t>
                      </a:r>
                      <a:endParaRPr lang="en-US" sz="16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pPr>
                      <a:r>
                        <a:rPr lang="en-US" sz="1600" dirty="0">
                          <a:latin typeface="Arial Narrow" panose="020B0606020202030204" pitchFamily="34" charset="0"/>
                        </a:rPr>
                        <a:t>Advisory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46868">
                <a:tc>
                  <a:txBody>
                    <a:bodyPr/>
                    <a:lstStyle/>
                    <a:p>
                      <a:pPr algn="l">
                        <a:lnSpc>
                          <a:spcPct val="100000"/>
                        </a:lnSpc>
                      </a:pPr>
                      <a:r>
                        <a:rPr lang="en-US" sz="1600" dirty="0">
                          <a:latin typeface="Arial Narrow" panose="020B0606020202030204" pitchFamily="34" charset="0"/>
                          <a:hlinkClick r:id="rId6"/>
                        </a:rPr>
                        <a:t>Earth to Sky</a:t>
                      </a:r>
                      <a:endParaRPr lang="en-US" sz="16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pPr>
                      <a:r>
                        <a:rPr lang="en-US" sz="1600" dirty="0">
                          <a:latin typeface="Arial Narrow" panose="020B0606020202030204" pitchFamily="34" charset="0"/>
                        </a:rPr>
                        <a:t>NASA &amp; National Parks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pPr>
                      <a:r>
                        <a:rPr lang="en-US" sz="1600" dirty="0">
                          <a:latin typeface="Arial Narrow" panose="020B0606020202030204" pitchFamily="34" charset="0"/>
                        </a:rPr>
                        <a:t>Anita Davis &amp; </a:t>
                      </a:r>
                    </a:p>
                    <a:p>
                      <a:pPr algn="l">
                        <a:lnSpc>
                          <a:spcPct val="100000"/>
                        </a:lnSpc>
                      </a:pPr>
                      <a:r>
                        <a:rPr lang="en-US" sz="1600" dirty="0">
                          <a:latin typeface="Arial Narrow" panose="020B0606020202030204" pitchFamily="34" charset="0"/>
                        </a:rPr>
                        <a:t>Genevieve deMessieres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pPr>
                      <a:r>
                        <a:rPr lang="en-US" sz="1600" dirty="0">
                          <a:latin typeface="Arial Narrow" panose="020B0606020202030204" pitchFamily="34" charset="0"/>
                        </a:rPr>
                        <a:t>Informal Advisors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7500316"/>
                  </a:ext>
                </a:extLst>
              </a:tr>
              <a:tr h="317259">
                <a:tc>
                  <a:txBody>
                    <a:bodyPr/>
                    <a:lstStyle/>
                    <a:p>
                      <a:pPr algn="l">
                        <a:lnSpc>
                          <a:spcPct val="100000"/>
                        </a:lnSpc>
                      </a:pPr>
                      <a:r>
                        <a:rPr lang="en-US" sz="1600" dirty="0">
                          <a:latin typeface="Arial Narrow" panose="020B0606020202030204" pitchFamily="34" charset="0"/>
                          <a:hlinkClick r:id="rId7"/>
                        </a:rPr>
                        <a:t>Infiniscope</a:t>
                      </a:r>
                      <a:endParaRPr lang="en-US" sz="16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pPr>
                      <a:r>
                        <a:rPr lang="en-US" sz="1600" dirty="0">
                          <a:latin typeface="Arial Narrow" panose="020B0606020202030204" pitchFamily="34" charset="0"/>
                        </a:rPr>
                        <a:t>NASA &amp; Digital Interactives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pPr>
                      <a:r>
                        <a:rPr lang="en-US" sz="1600" dirty="0">
                          <a:latin typeface="Arial Narrow" panose="020B0606020202030204" pitchFamily="34" charset="0"/>
                        </a:rPr>
                        <a:t>Geoffrey Bruce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pPr>
                      <a:r>
                        <a:rPr lang="en-US" sz="1600" dirty="0">
                          <a:latin typeface="Arial Narrow" panose="020B0606020202030204" pitchFamily="34" charset="0"/>
                        </a:rPr>
                        <a:t>Informal Advisor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17259">
                <a:tc>
                  <a:txBody>
                    <a:bodyPr/>
                    <a:lstStyle/>
                    <a:p>
                      <a:pPr algn="l">
                        <a:lnSpc>
                          <a:spcPct val="100000"/>
                        </a:lnSpc>
                      </a:pPr>
                      <a:r>
                        <a:rPr lang="en-US" sz="1600" dirty="0">
                          <a:latin typeface="Arial Narrow" panose="020B0606020202030204" pitchFamily="34" charset="0"/>
                          <a:hlinkClick r:id="rId8"/>
                        </a:rPr>
                        <a:t>Eclipse Soundscapes</a:t>
                      </a:r>
                      <a:r>
                        <a:rPr lang="en-US" sz="1600" dirty="0">
                          <a:latin typeface="Arial Narrow" panose="020B0606020202030204" pitchFamily="34" charset="0"/>
                        </a:rPr>
                        <a:t>: Citizen Science Project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pPr>
                      <a:r>
                        <a:rPr lang="en-US" sz="1600" dirty="0">
                          <a:latin typeface="Arial Narrow" panose="020B0606020202030204" pitchFamily="34" charset="0"/>
                        </a:rPr>
                        <a:t>NASA &amp; Accessibility for Visually Impaired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pPr>
                      <a:r>
                        <a:rPr lang="en-US" sz="1600" dirty="0">
                          <a:latin typeface="Arial Narrow" panose="020B0606020202030204" pitchFamily="34" charset="0"/>
                        </a:rPr>
                        <a:t>Trae Winter and   MaryKay Severino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pPr>
                      <a:r>
                        <a:rPr lang="en-US" sz="1600" dirty="0">
                          <a:latin typeface="Arial Narrow" panose="020B0606020202030204" pitchFamily="34" charset="0"/>
                        </a:rPr>
                        <a:t>Dissemination partner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0581199"/>
                  </a:ext>
                </a:extLst>
              </a:tr>
              <a:tr h="317259">
                <a:tc>
                  <a:txBody>
                    <a:bodyPr/>
                    <a:lstStyle/>
                    <a:p>
                      <a:pPr algn="l">
                        <a:lnSpc>
                          <a:spcPct val="100000"/>
                        </a:lnSpc>
                      </a:pPr>
                      <a:r>
                        <a:rPr lang="en-US" sz="1600" dirty="0">
                          <a:latin typeface="Arial Narrow" panose="020B0606020202030204" pitchFamily="34" charset="0"/>
                          <a:hlinkClick r:id="rId9"/>
                        </a:rPr>
                        <a:t>MAIANSE</a:t>
                      </a:r>
                      <a:endParaRPr lang="en-US" sz="16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pPr>
                      <a:r>
                        <a:rPr lang="en-US" sz="1600" dirty="0">
                          <a:latin typeface="Arial Narrow" panose="020B0606020202030204" pitchFamily="34" charset="0"/>
                        </a:rPr>
                        <a:t>NASA &amp; Native America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pPr>
                      <a:r>
                        <a:rPr lang="en-US" sz="1600" dirty="0">
                          <a:latin typeface="Arial Narrow" panose="020B0606020202030204" pitchFamily="34" charset="0"/>
                        </a:rPr>
                        <a:t>Bonnie Murray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pPr>
                      <a:r>
                        <a:rPr lang="en-US" sz="1600" dirty="0">
                          <a:latin typeface="Arial Narrow" panose="020B0606020202030204" pitchFamily="34" charset="0"/>
                        </a:rPr>
                        <a:t>Dissemination partner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0665530"/>
                  </a:ext>
                </a:extLst>
              </a:tr>
            </a:tbl>
          </a:graphicData>
        </a:graphic>
      </p:graphicFrame>
    </p:spTree>
    <p:extLst>
      <p:ext uri="{BB962C8B-B14F-4D97-AF65-F5344CB8AC3E}">
        <p14:creationId xmlns:p14="http://schemas.microsoft.com/office/powerpoint/2010/main" val="947067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Box 3"/>
          <p:cNvSpPr txBox="1">
            <a:spLocks noGrp="1"/>
          </p:cNvSpPr>
          <p:nvPr>
            <p:ph type="sldNum" sz="quarter" idx="2"/>
          </p:nvPr>
        </p:nvSpPr>
        <p:spPr>
          <a:xfrm>
            <a:off x="10392929" y="6550225"/>
            <a:ext cx="275073" cy="307777"/>
          </a:xfrm>
          <a:prstGeom prst="rect">
            <a:avLst/>
          </a:prstGeom>
          <a:extLst>
            <a:ext uri="{C572A759-6A51-4108-AA02-DFA0A04FC94B}">
              <ma14:wrappingTextBoxFlag xmlns:ma14="http://schemas.microsoft.com/office/mac/drawingml/2011/main" xmlns=""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400" b="0" i="0" u="none" strike="noStrike" kern="0" cap="none" spc="0" normalizeH="0" baseline="0" noProof="0">
                <a:ln>
                  <a:noFill/>
                </a:ln>
                <a:solidFill>
                  <a:srgbClr val="000000"/>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25</a:t>
            </a:fld>
            <a:endParaRPr kumimoji="0" sz="1400" b="0" i="0" u="none" strike="noStrike" kern="0" cap="none" spc="0" normalizeH="0" baseline="0" noProof="0">
              <a:ln>
                <a:noFill/>
              </a:ln>
              <a:solidFill>
                <a:srgbClr val="000000"/>
              </a:solidFill>
              <a:effectLst/>
              <a:uLnTx/>
              <a:uFillTx/>
              <a:latin typeface="Calibri"/>
              <a:cs typeface="Calibri"/>
              <a:sym typeface="Calibri"/>
            </a:endParaRPr>
          </a:p>
        </p:txBody>
      </p:sp>
      <p:sp>
        <p:nvSpPr>
          <p:cNvPr id="170" name="Content Placeholder 4"/>
          <p:cNvSpPr txBox="1">
            <a:spLocks noGrp="1"/>
          </p:cNvSpPr>
          <p:nvPr>
            <p:ph type="body" idx="1"/>
          </p:nvPr>
        </p:nvSpPr>
        <p:spPr>
          <a:xfrm>
            <a:off x="995081" y="1407512"/>
            <a:ext cx="10769600" cy="3908378"/>
          </a:xfrm>
          <a:prstGeom prst="rect">
            <a:avLst/>
          </a:prstGeom>
        </p:spPr>
        <p:txBody>
          <a:bodyPr>
            <a:normAutofit/>
          </a:bodyPr>
          <a:lstStyle/>
          <a:p>
            <a:pPr marL="457200" indent="-457200">
              <a:spcBef>
                <a:spcPts val="500"/>
              </a:spcBef>
              <a:buFont typeface="+mj-lt"/>
              <a:buAutoNum type="arabicPeriod"/>
              <a:defRPr sz="2400"/>
            </a:pPr>
            <a:r>
              <a:rPr lang="en-US" dirty="0"/>
              <a:t>Engaging outreach expertise in collaboration with mission leadership</a:t>
            </a:r>
          </a:p>
          <a:p>
            <a:pPr marL="457200" indent="-457200">
              <a:spcBef>
                <a:spcPts val="500"/>
              </a:spcBef>
              <a:buFont typeface="+mj-lt"/>
              <a:buAutoNum type="arabicPeriod"/>
              <a:defRPr sz="2400"/>
            </a:pPr>
            <a:r>
              <a:rPr lang="en-US" dirty="0"/>
              <a:t>Synergizing the Science, Outreach, and Communication Teams (e.g., on website)</a:t>
            </a:r>
          </a:p>
          <a:p>
            <a:pPr marL="457200" indent="-457200">
              <a:spcBef>
                <a:spcPts val="500"/>
              </a:spcBef>
              <a:buFont typeface="+mj-lt"/>
              <a:buAutoNum type="arabicPeriod"/>
              <a:defRPr sz="2400"/>
            </a:pPr>
            <a:r>
              <a:rPr lang="en-US" dirty="0"/>
              <a:t>Coordinating &amp; synergizing with allied NASA groups &amp; missions </a:t>
            </a:r>
          </a:p>
          <a:p>
            <a:pPr marL="457200" indent="-457200">
              <a:spcBef>
                <a:spcPts val="500"/>
              </a:spcBef>
              <a:buFont typeface="+mj-lt"/>
              <a:buAutoNum type="arabicPeriod"/>
              <a:defRPr sz="2400"/>
            </a:pPr>
            <a:r>
              <a:rPr lang="en-US" dirty="0"/>
              <a:t>Enacting a thematic approach to broaden participation</a:t>
            </a:r>
          </a:p>
          <a:p>
            <a:pPr marL="457200" indent="-457200">
              <a:spcBef>
                <a:spcPts val="500"/>
              </a:spcBef>
              <a:buFont typeface="+mj-lt"/>
              <a:buAutoNum type="arabicPeriod"/>
              <a:defRPr sz="2400"/>
            </a:pPr>
            <a:r>
              <a:rPr lang="en-US" dirty="0"/>
              <a:t>Aligning mission attributes with outreach participants, partners, and products</a:t>
            </a:r>
          </a:p>
          <a:p>
            <a:pPr marL="457200" indent="-457200">
              <a:spcBef>
                <a:spcPts val="500"/>
              </a:spcBef>
              <a:buFont typeface="+mj-lt"/>
              <a:buAutoNum type="arabicPeriod"/>
              <a:defRPr sz="2400"/>
            </a:pPr>
            <a:r>
              <a:rPr lang="en-US" dirty="0"/>
              <a:t>Leveraging strengths &amp; partnerships among multiple institutions</a:t>
            </a:r>
          </a:p>
          <a:p>
            <a:pPr marL="457200" indent="-457200">
              <a:spcBef>
                <a:spcPts val="500"/>
              </a:spcBef>
              <a:buFont typeface="+mj-lt"/>
              <a:buAutoNum type="arabicPeriod"/>
              <a:defRPr sz="2400"/>
            </a:pPr>
            <a:r>
              <a:rPr lang="en-US" dirty="0"/>
              <a:t>Learning from those we intend to benefit from the start</a:t>
            </a:r>
          </a:p>
          <a:p>
            <a:pPr marL="457200" indent="-457200">
              <a:spcBef>
                <a:spcPts val="500"/>
              </a:spcBef>
              <a:buFont typeface="+mj-lt"/>
              <a:buAutoNum type="arabicPeriod"/>
              <a:defRPr sz="2400"/>
            </a:pPr>
            <a:r>
              <a:rPr lang="en-US" dirty="0"/>
              <a:t>Using evidence-based practices &amp; integrating evaluative processes</a:t>
            </a:r>
          </a:p>
        </p:txBody>
      </p:sp>
      <p:sp>
        <p:nvSpPr>
          <p:cNvPr id="171" name="Title 2"/>
          <p:cNvSpPr txBox="1">
            <a:spLocks noGrp="1"/>
          </p:cNvSpPr>
          <p:nvPr>
            <p:ph type="title"/>
          </p:nvPr>
        </p:nvSpPr>
        <p:spPr>
          <a:prstGeom prst="rect">
            <a:avLst/>
          </a:prstGeom>
        </p:spPr>
        <p:txBody>
          <a:bodyPr/>
          <a:lstStyle/>
          <a:p>
            <a:r>
              <a:rPr lang="en-US" dirty="0"/>
              <a:t>Eight Guiding Principles for the PUNCH Outreach Plan</a:t>
            </a:r>
            <a:endParaRPr dirty="0"/>
          </a:p>
        </p:txBody>
      </p:sp>
      <p:sp>
        <p:nvSpPr>
          <p:cNvPr id="5" name="TextBox 4">
            <a:extLst>
              <a:ext uri="{FF2B5EF4-FFF2-40B4-BE49-F238E27FC236}">
                <a16:creationId xmlns:a16="http://schemas.microsoft.com/office/drawing/2014/main" id="{51F4D710-A091-294F-92A0-34672846E357}"/>
              </a:ext>
            </a:extLst>
          </p:cNvPr>
          <p:cNvSpPr txBox="1"/>
          <p:nvPr/>
        </p:nvSpPr>
        <p:spPr>
          <a:xfrm>
            <a:off x="1404732" y="5943066"/>
            <a:ext cx="9144000" cy="341630"/>
          </a:xfrm>
          <a:prstGeom prst="rect">
            <a:avLst/>
          </a:prstGeom>
          <a:solidFill>
            <a:srgbClr val="61ECFF">
              <a:alpha val="47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cs typeface="Calibri"/>
                <a:sym typeface="Calibri"/>
              </a:rPr>
              <a:t>Eight KEY principles guide the development and implementation of the PUNCH Outreach plan.</a:t>
            </a:r>
          </a:p>
        </p:txBody>
      </p:sp>
      <p:sp>
        <p:nvSpPr>
          <p:cNvPr id="6" name="Oval 5">
            <a:extLst>
              <a:ext uri="{FF2B5EF4-FFF2-40B4-BE49-F238E27FC236}">
                <a16:creationId xmlns:a16="http://schemas.microsoft.com/office/drawing/2014/main" id="{8ACF699D-474F-457A-B0D4-2D8150C29071}"/>
              </a:ext>
            </a:extLst>
          </p:cNvPr>
          <p:cNvSpPr/>
          <p:nvPr/>
        </p:nvSpPr>
        <p:spPr>
          <a:xfrm>
            <a:off x="0" y="2637377"/>
            <a:ext cx="10273183" cy="582804"/>
          </a:xfrm>
          <a:prstGeom prst="ellipse">
            <a:avLst/>
          </a:prstGeom>
          <a:noFill/>
          <a:ln w="25400" cap="flat">
            <a:solidFill>
              <a:srgbClr val="FFC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sym typeface="Calibri"/>
            </a:endParaRPr>
          </a:p>
        </p:txBody>
      </p:sp>
      <p:sp>
        <p:nvSpPr>
          <p:cNvPr id="13" name="TextBox 12">
            <a:extLst>
              <a:ext uri="{FF2B5EF4-FFF2-40B4-BE49-F238E27FC236}">
                <a16:creationId xmlns:a16="http://schemas.microsoft.com/office/drawing/2014/main" id="{607DEC5A-3803-4571-8F16-4187967DCC44}"/>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PUNCH Outreach Plan – Self Directed Summary Overview</a:t>
            </a:r>
          </a:p>
        </p:txBody>
      </p:sp>
      <p:sp>
        <p:nvSpPr>
          <p:cNvPr id="14" name="TextBox 13">
            <a:extLst>
              <a:ext uri="{FF2B5EF4-FFF2-40B4-BE49-F238E27FC236}">
                <a16:creationId xmlns:a16="http://schemas.microsoft.com/office/drawing/2014/main" id="{0E6772B9-EF5E-4E66-81E8-594DF9B9A16B}"/>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Dr. Cherilynn Morrow   8 April 2021</a:t>
            </a:r>
          </a:p>
        </p:txBody>
      </p:sp>
      <p:sp>
        <p:nvSpPr>
          <p:cNvPr id="15" name="TextBox 14">
            <a:extLst>
              <a:ext uri="{FF2B5EF4-FFF2-40B4-BE49-F238E27FC236}">
                <a16:creationId xmlns:a16="http://schemas.microsoft.com/office/drawing/2014/main" id="{F83F9875-AD03-45DE-816B-8D74B4717C2D}"/>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cherilynn.morrow@gmail.com</a:t>
            </a:r>
          </a:p>
        </p:txBody>
      </p:sp>
      <p:sp>
        <p:nvSpPr>
          <p:cNvPr id="16" name="TextBox 3">
            <a:extLst>
              <a:ext uri="{FF2B5EF4-FFF2-40B4-BE49-F238E27FC236}">
                <a16:creationId xmlns:a16="http://schemas.microsoft.com/office/drawing/2014/main" id="{843A130D-73A2-4BE4-B304-8B787C5ADFF7}"/>
              </a:ext>
            </a:extLst>
          </p:cNvPr>
          <p:cNvSpPr txBox="1">
            <a:spLocks/>
          </p:cNvSpPr>
          <p:nvPr/>
        </p:nvSpPr>
        <p:spPr>
          <a:xfrm>
            <a:off x="11399586" y="6505978"/>
            <a:ext cx="451755" cy="276997"/>
          </a:xfrm>
          <a:prstGeom prst="rect">
            <a:avLst/>
          </a:prstGeom>
          <a:solidFill>
            <a:schemeClr val="bg1"/>
          </a:solidFill>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25</a:t>
            </a:fld>
            <a:endParaRPr kumimoji="0" lang="en-US" sz="1400" b="0" i="0" u="none" strike="noStrike" kern="0" cap="none" spc="0" normalizeH="0" baseline="0" noProof="0" dirty="0">
              <a:ln>
                <a:noFill/>
              </a:ln>
              <a:effectLst/>
              <a:uLnTx/>
              <a:uFillTx/>
              <a:latin typeface="Calibri"/>
              <a:ea typeface="+mn-ea"/>
              <a:cs typeface="Calibri"/>
              <a:sym typeface="Calibri"/>
            </a:endParaRPr>
          </a:p>
        </p:txBody>
      </p:sp>
    </p:spTree>
    <p:extLst>
      <p:ext uri="{BB962C8B-B14F-4D97-AF65-F5344CB8AC3E}">
        <p14:creationId xmlns:p14="http://schemas.microsoft.com/office/powerpoint/2010/main" val="19848694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DCE3DF5-68CC-444F-92EC-647E9A4FD362}"/>
              </a:ext>
            </a:extLst>
          </p:cNvPr>
          <p:cNvGrpSpPr/>
          <p:nvPr/>
        </p:nvGrpSpPr>
        <p:grpSpPr>
          <a:xfrm>
            <a:off x="785434" y="781231"/>
            <a:ext cx="4632960" cy="5295538"/>
            <a:chOff x="2962656" y="408770"/>
            <a:chExt cx="4632960" cy="5295538"/>
          </a:xfrm>
        </p:grpSpPr>
        <p:grpSp>
          <p:nvGrpSpPr>
            <p:cNvPr id="12" name="Group 11">
              <a:extLst>
                <a:ext uri="{FF2B5EF4-FFF2-40B4-BE49-F238E27FC236}">
                  <a16:creationId xmlns:a16="http://schemas.microsoft.com/office/drawing/2014/main" id="{39B6A63C-3D12-4A6A-BD7C-289727608BB1}"/>
                </a:ext>
              </a:extLst>
            </p:cNvPr>
            <p:cNvGrpSpPr/>
            <p:nvPr/>
          </p:nvGrpSpPr>
          <p:grpSpPr>
            <a:xfrm>
              <a:off x="2962656" y="408770"/>
              <a:ext cx="4632960" cy="5295538"/>
              <a:chOff x="2650391" y="701378"/>
              <a:chExt cx="4231369" cy="4809543"/>
            </a:xfrm>
          </p:grpSpPr>
          <p:sp>
            <p:nvSpPr>
              <p:cNvPr id="15" name="Freeform: Shape 14">
                <a:extLst>
                  <a:ext uri="{FF2B5EF4-FFF2-40B4-BE49-F238E27FC236}">
                    <a16:creationId xmlns:a16="http://schemas.microsoft.com/office/drawing/2014/main" id="{9BC7C98F-A665-4B66-8810-0C69848E9C18}"/>
                  </a:ext>
                </a:extLst>
              </p:cNvPr>
              <p:cNvSpPr/>
              <p:nvPr/>
            </p:nvSpPr>
            <p:spPr>
              <a:xfrm rot="19140974">
                <a:off x="4425346" y="2161888"/>
                <a:ext cx="814824" cy="65214"/>
              </a:xfrm>
              <a:custGeom>
                <a:avLst/>
                <a:gdLst/>
                <a:ahLst/>
                <a:cxnLst/>
                <a:rect l="0" t="0" r="0" b="0"/>
                <a:pathLst>
                  <a:path>
                    <a:moveTo>
                      <a:pt x="0" y="32607"/>
                    </a:moveTo>
                    <a:lnTo>
                      <a:pt x="814824" y="32607"/>
                    </a:lnTo>
                  </a:path>
                </a:pathLst>
              </a:custGeom>
              <a:noFill/>
              <a:ln>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Shape 20">
                <a:extLst>
                  <a:ext uri="{FF2B5EF4-FFF2-40B4-BE49-F238E27FC236}">
                    <a16:creationId xmlns:a16="http://schemas.microsoft.com/office/drawing/2014/main" id="{2EB3E49F-4EF9-4D42-9EB1-47E9144BE988}"/>
                  </a:ext>
                </a:extLst>
              </p:cNvPr>
              <p:cNvSpPr/>
              <p:nvPr/>
            </p:nvSpPr>
            <p:spPr>
              <a:xfrm>
                <a:off x="4850295" y="4068625"/>
                <a:ext cx="1566314" cy="1442296"/>
              </a:xfrm>
              <a:custGeom>
                <a:avLst/>
                <a:gdLst>
                  <a:gd name="connsiteX0" fmla="*/ 0 w 1752431"/>
                  <a:gd name="connsiteY0" fmla="*/ 726685 h 1453369"/>
                  <a:gd name="connsiteX1" fmla="*/ 876216 w 1752431"/>
                  <a:gd name="connsiteY1" fmla="*/ 0 h 1453369"/>
                  <a:gd name="connsiteX2" fmla="*/ 1752432 w 1752431"/>
                  <a:gd name="connsiteY2" fmla="*/ 726685 h 1453369"/>
                  <a:gd name="connsiteX3" fmla="*/ 876216 w 1752431"/>
                  <a:gd name="connsiteY3" fmla="*/ 1453370 h 1453369"/>
                  <a:gd name="connsiteX4" fmla="*/ 0 w 1752431"/>
                  <a:gd name="connsiteY4" fmla="*/ 726685 h 1453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31" h="1453369">
                    <a:moveTo>
                      <a:pt x="0" y="726685"/>
                    </a:moveTo>
                    <a:cubicBezTo>
                      <a:pt x="0" y="325348"/>
                      <a:pt x="392295" y="0"/>
                      <a:pt x="876216" y="0"/>
                    </a:cubicBezTo>
                    <a:cubicBezTo>
                      <a:pt x="1360137" y="0"/>
                      <a:pt x="1752432" y="325348"/>
                      <a:pt x="1752432" y="726685"/>
                    </a:cubicBezTo>
                    <a:cubicBezTo>
                      <a:pt x="1752432" y="1128022"/>
                      <a:pt x="1360137" y="1453370"/>
                      <a:pt x="876216" y="1453370"/>
                    </a:cubicBezTo>
                    <a:cubicBezTo>
                      <a:pt x="392295" y="1453370"/>
                      <a:pt x="0" y="1128022"/>
                      <a:pt x="0" y="726685"/>
                    </a:cubicBezTo>
                    <a:close/>
                  </a:path>
                </a:pathLst>
              </a:custGeom>
              <a:solidFill>
                <a:srgbClr val="FFC000"/>
              </a:solidFill>
              <a:ln>
                <a:solidFill>
                  <a:schemeClr val="tx1"/>
                </a:solidFill>
              </a:ln>
              <a:effectLst>
                <a:glow rad="228600">
                  <a:schemeClr val="accent4">
                    <a:satMod val="175000"/>
                    <a:alpha val="40000"/>
                  </a:schemeClr>
                </a:glow>
              </a:effectLst>
            </p:spPr>
            <p:style>
              <a:lnRef idx="2">
                <a:scrgbClr r="0" g="0" b="0"/>
              </a:lnRef>
              <a:fillRef idx="1">
                <a:scrgbClr r="0" g="0" b="0"/>
              </a:fillRef>
              <a:effectRef idx="0">
                <a:scrgbClr r="0" g="0" b="0"/>
              </a:effectRef>
              <a:fontRef idx="minor">
                <a:schemeClr val="lt1"/>
              </a:fontRef>
            </p:style>
            <p:txBody>
              <a:bodyPr spcFirstLastPara="0" vert="horz" wrap="square" lIns="266798" tIns="223001" rIns="266798" bIns="223001"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FFC000">
                        <a:lumMod val="10000"/>
                      </a:srgbClr>
                    </a:solidFill>
                    <a:effectLst/>
                    <a:uLnTx/>
                    <a:uFillTx/>
                    <a:latin typeface="Calibri" panose="020F0502020204030204"/>
                    <a:ea typeface="+mn-ea"/>
                    <a:cs typeface="+mn-cs"/>
                  </a:rPr>
                  <a:t>Personal Sun Watching in modern times</a:t>
                </a:r>
              </a:p>
            </p:txBody>
          </p:sp>
          <p:sp>
            <p:nvSpPr>
              <p:cNvPr id="14" name="Freeform: Shape 13">
                <a:extLst>
                  <a:ext uri="{FF2B5EF4-FFF2-40B4-BE49-F238E27FC236}">
                    <a16:creationId xmlns:a16="http://schemas.microsoft.com/office/drawing/2014/main" id="{37ECBC9A-DD8C-4ACB-941A-A7099AF1035C}"/>
                  </a:ext>
                </a:extLst>
              </p:cNvPr>
              <p:cNvSpPr/>
              <p:nvPr/>
            </p:nvSpPr>
            <p:spPr>
              <a:xfrm rot="21466984">
                <a:off x="4524909" y="3054580"/>
                <a:ext cx="791701" cy="65214"/>
              </a:xfrm>
              <a:custGeom>
                <a:avLst/>
                <a:gdLst/>
                <a:ahLst/>
                <a:cxnLst/>
                <a:rect l="0" t="0" r="0" b="0"/>
                <a:pathLst>
                  <a:path>
                    <a:moveTo>
                      <a:pt x="0" y="32607"/>
                    </a:moveTo>
                    <a:lnTo>
                      <a:pt x="791701" y="32607"/>
                    </a:lnTo>
                  </a:path>
                </a:pathLst>
              </a:custGeom>
              <a:noFill/>
              <a:ln>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Oval 15">
                <a:extLst>
                  <a:ext uri="{FF2B5EF4-FFF2-40B4-BE49-F238E27FC236}">
                    <a16:creationId xmlns:a16="http://schemas.microsoft.com/office/drawing/2014/main" id="{313D4B37-3F00-40DF-9DAF-9FA1B183F0F8}"/>
                  </a:ext>
                </a:extLst>
              </p:cNvPr>
              <p:cNvSpPr/>
              <p:nvPr/>
            </p:nvSpPr>
            <p:spPr>
              <a:xfrm>
                <a:off x="2650391" y="2029553"/>
                <a:ext cx="2205664" cy="2205664"/>
              </a:xfrm>
              <a:prstGeom prst="ellipse">
                <a:avLst/>
              </a:prstGeom>
              <a:blipFill>
                <a:blip r:embed="rId2" cstate="email">
                  <a:extLst>
                    <a:ext uri="{28A0092B-C50C-407E-A947-70E740481C1C}">
                      <a14:useLocalDpi xmlns:a14="http://schemas.microsoft.com/office/drawing/2010/main"/>
                    </a:ext>
                  </a:extLst>
                </a:blip>
                <a:srcRect/>
                <a:stretch>
                  <a:fillRect/>
                </a:stretch>
              </a:bli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Freeform: Shape 16">
                <a:extLst>
                  <a:ext uri="{FF2B5EF4-FFF2-40B4-BE49-F238E27FC236}">
                    <a16:creationId xmlns:a16="http://schemas.microsoft.com/office/drawing/2014/main" id="{2623CF01-5D67-46D5-9948-B6CE1465CA98}"/>
                  </a:ext>
                </a:extLst>
              </p:cNvPr>
              <p:cNvSpPr/>
              <p:nvPr/>
            </p:nvSpPr>
            <p:spPr>
              <a:xfrm>
                <a:off x="4898888" y="701378"/>
                <a:ext cx="1566314" cy="1418075"/>
              </a:xfrm>
              <a:custGeom>
                <a:avLst/>
                <a:gdLst>
                  <a:gd name="connsiteX0" fmla="*/ 0 w 1651336"/>
                  <a:gd name="connsiteY0" fmla="*/ 718334 h 1436668"/>
                  <a:gd name="connsiteX1" fmla="*/ 825668 w 1651336"/>
                  <a:gd name="connsiteY1" fmla="*/ 0 h 1436668"/>
                  <a:gd name="connsiteX2" fmla="*/ 1651336 w 1651336"/>
                  <a:gd name="connsiteY2" fmla="*/ 718334 h 1436668"/>
                  <a:gd name="connsiteX3" fmla="*/ 825668 w 1651336"/>
                  <a:gd name="connsiteY3" fmla="*/ 1436668 h 1436668"/>
                  <a:gd name="connsiteX4" fmla="*/ 0 w 1651336"/>
                  <a:gd name="connsiteY4" fmla="*/ 718334 h 143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336" h="1436668">
                    <a:moveTo>
                      <a:pt x="0" y="718334"/>
                    </a:moveTo>
                    <a:cubicBezTo>
                      <a:pt x="0" y="321609"/>
                      <a:pt x="369664" y="0"/>
                      <a:pt x="825668" y="0"/>
                    </a:cubicBezTo>
                    <a:cubicBezTo>
                      <a:pt x="1281672" y="0"/>
                      <a:pt x="1651336" y="321609"/>
                      <a:pt x="1651336" y="718334"/>
                    </a:cubicBezTo>
                    <a:cubicBezTo>
                      <a:pt x="1651336" y="1115059"/>
                      <a:pt x="1281672" y="1436668"/>
                      <a:pt x="825668" y="1436668"/>
                    </a:cubicBezTo>
                    <a:cubicBezTo>
                      <a:pt x="369664" y="1436668"/>
                      <a:pt x="0" y="1115059"/>
                      <a:pt x="0" y="718334"/>
                    </a:cubicBezTo>
                    <a:close/>
                  </a:path>
                </a:pathLst>
              </a:custGeom>
              <a:solidFill>
                <a:srgbClr val="FFC000"/>
              </a:solidFill>
              <a:ln>
                <a:solidFill>
                  <a:schemeClr val="tx1"/>
                </a:solidFill>
              </a:ln>
              <a:effectLst>
                <a:glow rad="228600">
                  <a:schemeClr val="accent4">
                    <a:satMod val="175000"/>
                    <a:alpha val="40000"/>
                  </a:schemeClr>
                </a:glow>
              </a:effectLst>
            </p:spPr>
            <p:style>
              <a:lnRef idx="2">
                <a:scrgbClr r="0" g="0" b="0"/>
              </a:lnRef>
              <a:fillRef idx="1">
                <a:scrgbClr r="0" g="0" b="0"/>
              </a:fillRef>
              <a:effectRef idx="0">
                <a:scrgbClr r="0" g="0" b="0"/>
              </a:effectRef>
              <a:fontRef idx="minor">
                <a:schemeClr val="lt1"/>
              </a:fontRef>
            </p:style>
            <p:txBody>
              <a:bodyPr spcFirstLastPara="0" vert="horz" wrap="square" lIns="251993" tIns="220555" rIns="251993" bIns="220555"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FFC000">
                        <a:lumMod val="10000"/>
                      </a:srgbClr>
                    </a:solidFill>
                    <a:effectLst/>
                    <a:uLnTx/>
                    <a:uFillTx/>
                    <a:latin typeface="Calibri" panose="020F0502020204030204"/>
                    <a:ea typeface="+mn-ea"/>
                    <a:cs typeface="+mn-cs"/>
                  </a:rPr>
                  <a:t>NASA Heliophysics Missions</a:t>
                </a:r>
              </a:p>
            </p:txBody>
          </p:sp>
          <p:sp>
            <p:nvSpPr>
              <p:cNvPr id="19" name="Freeform: Shape 18">
                <a:extLst>
                  <a:ext uri="{FF2B5EF4-FFF2-40B4-BE49-F238E27FC236}">
                    <a16:creationId xmlns:a16="http://schemas.microsoft.com/office/drawing/2014/main" id="{C8F1414A-15E6-4C4A-AD41-2B3206B43377}"/>
                  </a:ext>
                </a:extLst>
              </p:cNvPr>
              <p:cNvSpPr/>
              <p:nvPr/>
            </p:nvSpPr>
            <p:spPr>
              <a:xfrm>
                <a:off x="5315447" y="2386772"/>
                <a:ext cx="1566313" cy="1442296"/>
              </a:xfrm>
              <a:custGeom>
                <a:avLst/>
                <a:gdLst>
                  <a:gd name="connsiteX0" fmla="*/ 0 w 1685480"/>
                  <a:gd name="connsiteY0" fmla="*/ 718950 h 1437899"/>
                  <a:gd name="connsiteX1" fmla="*/ 842740 w 1685480"/>
                  <a:gd name="connsiteY1" fmla="*/ 0 h 1437899"/>
                  <a:gd name="connsiteX2" fmla="*/ 1685480 w 1685480"/>
                  <a:gd name="connsiteY2" fmla="*/ 718950 h 1437899"/>
                  <a:gd name="connsiteX3" fmla="*/ 842740 w 1685480"/>
                  <a:gd name="connsiteY3" fmla="*/ 1437900 h 1437899"/>
                  <a:gd name="connsiteX4" fmla="*/ 0 w 1685480"/>
                  <a:gd name="connsiteY4" fmla="*/ 718950 h 1437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480" h="1437899">
                    <a:moveTo>
                      <a:pt x="0" y="718950"/>
                    </a:moveTo>
                    <a:cubicBezTo>
                      <a:pt x="0" y="321885"/>
                      <a:pt x="377308" y="0"/>
                      <a:pt x="842740" y="0"/>
                    </a:cubicBezTo>
                    <a:cubicBezTo>
                      <a:pt x="1308172" y="0"/>
                      <a:pt x="1685480" y="321885"/>
                      <a:pt x="1685480" y="718950"/>
                    </a:cubicBezTo>
                    <a:cubicBezTo>
                      <a:pt x="1685480" y="1116015"/>
                      <a:pt x="1308172" y="1437900"/>
                      <a:pt x="842740" y="1437900"/>
                    </a:cubicBezTo>
                    <a:cubicBezTo>
                      <a:pt x="377308" y="1437900"/>
                      <a:pt x="0" y="1116015"/>
                      <a:pt x="0" y="718950"/>
                    </a:cubicBezTo>
                    <a:close/>
                  </a:path>
                </a:pathLst>
              </a:custGeom>
              <a:solidFill>
                <a:srgbClr val="FFC000"/>
              </a:solidFill>
              <a:ln>
                <a:solidFill>
                  <a:schemeClr val="tx1"/>
                </a:solidFill>
              </a:ln>
              <a:effectLst>
                <a:glow rad="228600">
                  <a:schemeClr val="accent4">
                    <a:satMod val="175000"/>
                    <a:alpha val="40000"/>
                  </a:schemeClr>
                </a:glow>
              </a:effectLst>
            </p:spPr>
            <p:style>
              <a:lnRef idx="2">
                <a:scrgbClr r="0" g="0" b="0"/>
              </a:lnRef>
              <a:fillRef idx="1">
                <a:scrgbClr r="0" g="0" b="0"/>
              </a:fillRef>
              <a:effectRef idx="0">
                <a:scrgbClr r="0" g="0" b="0"/>
              </a:effectRef>
              <a:fontRef idx="minor">
                <a:schemeClr val="lt1"/>
              </a:fontRef>
            </p:style>
            <p:txBody>
              <a:bodyPr spcFirstLastPara="0" vert="horz" wrap="square" lIns="256993" tIns="220735" rIns="256993" bIns="220735"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FFC000">
                        <a:lumMod val="10000"/>
                      </a:srgbClr>
                    </a:solidFill>
                    <a:effectLst/>
                    <a:uLnTx/>
                    <a:uFillTx/>
                    <a:latin typeface="Calibri" panose="020F0502020204030204"/>
                    <a:ea typeface="+mn-ea"/>
                    <a:cs typeface="+mn-cs"/>
                  </a:rPr>
                  <a:t>Ancient       Sun Watching in Chaco Culture NHP</a:t>
                </a:r>
              </a:p>
            </p:txBody>
          </p:sp>
          <p:sp>
            <p:nvSpPr>
              <p:cNvPr id="13" name="Freeform: Shape 12">
                <a:extLst>
                  <a:ext uri="{FF2B5EF4-FFF2-40B4-BE49-F238E27FC236}">
                    <a16:creationId xmlns:a16="http://schemas.microsoft.com/office/drawing/2014/main" id="{7448A433-5C83-45DF-81AC-F39010369E96}"/>
                  </a:ext>
                </a:extLst>
              </p:cNvPr>
              <p:cNvSpPr/>
              <p:nvPr/>
            </p:nvSpPr>
            <p:spPr>
              <a:xfrm rot="2637977">
                <a:off x="4473135" y="3973382"/>
                <a:ext cx="371592" cy="65214"/>
              </a:xfrm>
              <a:custGeom>
                <a:avLst/>
                <a:gdLst/>
                <a:ahLst/>
                <a:cxnLst/>
                <a:rect l="0" t="0" r="0" b="0"/>
                <a:pathLst>
                  <a:path>
                    <a:moveTo>
                      <a:pt x="0" y="32607"/>
                    </a:moveTo>
                    <a:lnTo>
                      <a:pt x="371592" y="32607"/>
                    </a:lnTo>
                  </a:path>
                </a:pathLst>
              </a:custGeom>
              <a:noFill/>
              <a:ln>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sp>
          <p:nvSpPr>
            <p:cNvPr id="2" name="TextBox 1">
              <a:extLst>
                <a:ext uri="{FF2B5EF4-FFF2-40B4-BE49-F238E27FC236}">
                  <a16:creationId xmlns:a16="http://schemas.microsoft.com/office/drawing/2014/main" id="{FEF1C47A-2F2F-466B-90E7-97E91A737007}"/>
                </a:ext>
              </a:extLst>
            </p:cNvPr>
            <p:cNvSpPr txBox="1"/>
            <p:nvPr/>
          </p:nvSpPr>
          <p:spPr>
            <a:xfrm>
              <a:off x="2962656" y="655584"/>
              <a:ext cx="22326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Elements of the Ancient &amp; Modern Sun Watching Theme</a:t>
              </a:r>
            </a:p>
          </p:txBody>
        </p:sp>
        <p:sp>
          <p:nvSpPr>
            <p:cNvPr id="23" name="Straight Connector 3">
              <a:extLst>
                <a:ext uri="{FF2B5EF4-FFF2-40B4-BE49-F238E27FC236}">
                  <a16:creationId xmlns:a16="http://schemas.microsoft.com/office/drawing/2014/main" id="{AE2DFFAE-D766-473E-9FE8-E163C93D32F2}"/>
                </a:ext>
              </a:extLst>
            </p:cNvPr>
            <p:cNvSpPr/>
            <p:nvPr/>
          </p:nvSpPr>
          <p:spPr>
            <a:xfrm rot="2562919">
              <a:off x="4958232" y="4139464"/>
              <a:ext cx="676714" cy="65214"/>
            </a:xfrm>
            <a:custGeom>
              <a:avLst/>
              <a:gdLst/>
              <a:ahLst/>
              <a:cxnLst/>
              <a:rect l="0" t="0" r="0" b="0"/>
              <a:pathLst>
                <a:path>
                  <a:moveTo>
                    <a:pt x="0" y="32607"/>
                  </a:moveTo>
                  <a:lnTo>
                    <a:pt x="676714" y="32607"/>
                  </a:lnTo>
                </a:path>
              </a:pathLst>
            </a:custGeom>
            <a:noFill/>
            <a:ln w="12700">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pic>
        <p:nvPicPr>
          <p:cNvPr id="3" name="Picture 2" descr="IMG_4658">
            <a:extLst>
              <a:ext uri="{FF2B5EF4-FFF2-40B4-BE49-F238E27FC236}">
                <a16:creationId xmlns:a16="http://schemas.microsoft.com/office/drawing/2014/main" id="{BD0F69EA-E622-4628-949E-8BCC1F16D29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9533" y="2783328"/>
            <a:ext cx="1836838" cy="1377805"/>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6" descr="A picture containing logo&#10;&#10;Description automatically generated">
            <a:extLst>
              <a:ext uri="{FF2B5EF4-FFF2-40B4-BE49-F238E27FC236}">
                <a16:creationId xmlns:a16="http://schemas.microsoft.com/office/drawing/2014/main" id="{60785904-62DC-4229-9C78-46934F2EFE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14714" y="246402"/>
            <a:ext cx="1502606" cy="1997214"/>
          </a:xfrm>
          <a:prstGeom prst="rect">
            <a:avLst/>
          </a:prstGeom>
        </p:spPr>
      </p:pic>
      <p:pic>
        <p:nvPicPr>
          <p:cNvPr id="11" name="Picture 10" descr="Logo&#10;&#10;Description automatically generated">
            <a:extLst>
              <a:ext uri="{FF2B5EF4-FFF2-40B4-BE49-F238E27FC236}">
                <a16:creationId xmlns:a16="http://schemas.microsoft.com/office/drawing/2014/main" id="{B74F6C99-F64A-4B5B-AD88-A99203F41EA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61961" y="240747"/>
            <a:ext cx="1955427" cy="1955427"/>
          </a:xfrm>
          <a:prstGeom prst="rect">
            <a:avLst/>
          </a:prstGeom>
        </p:spPr>
      </p:pic>
      <p:grpSp>
        <p:nvGrpSpPr>
          <p:cNvPr id="24" name="Group 23">
            <a:extLst>
              <a:ext uri="{FF2B5EF4-FFF2-40B4-BE49-F238E27FC236}">
                <a16:creationId xmlns:a16="http://schemas.microsoft.com/office/drawing/2014/main" id="{74476D31-6EBC-448C-83EB-305B7C0EDE9A}"/>
              </a:ext>
            </a:extLst>
          </p:cNvPr>
          <p:cNvGrpSpPr/>
          <p:nvPr/>
        </p:nvGrpSpPr>
        <p:grpSpPr>
          <a:xfrm>
            <a:off x="5580653" y="4594816"/>
            <a:ext cx="5935980" cy="1635760"/>
            <a:chOff x="0" y="0"/>
            <a:chExt cx="5935980" cy="1635760"/>
          </a:xfrm>
        </p:grpSpPr>
        <p:pic>
          <p:nvPicPr>
            <p:cNvPr id="25" name="Picture 24" descr="A person standing in front of a brick wall&#10;&#10;Description automatically generated">
              <a:extLst>
                <a:ext uri="{FF2B5EF4-FFF2-40B4-BE49-F238E27FC236}">
                  <a16:creationId xmlns:a16="http://schemas.microsoft.com/office/drawing/2014/main" id="{4AC0E1E0-4B17-45FE-81BE-BD49BA077AB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bwMode="auto">
            <a:xfrm>
              <a:off x="3924300" y="7620"/>
              <a:ext cx="2011680" cy="1620520"/>
            </a:xfrm>
            <a:prstGeom prst="ellipse">
              <a:avLst/>
            </a:prstGeom>
            <a:ln>
              <a:noFill/>
            </a:ln>
            <a:extLst>
              <a:ext uri="{53640926-AAD7-44D8-BBD7-CCE9431645EC}">
                <a14:shadowObscured xmlns:a14="http://schemas.microsoft.com/office/drawing/2010/main"/>
              </a:ext>
            </a:extLst>
          </p:spPr>
        </p:pic>
        <p:pic>
          <p:nvPicPr>
            <p:cNvPr id="26" name="Picture 25">
              <a:extLst>
                <a:ext uri="{FF2B5EF4-FFF2-40B4-BE49-F238E27FC236}">
                  <a16:creationId xmlns:a16="http://schemas.microsoft.com/office/drawing/2014/main" id="{5D2B8E05-FCBD-4114-A282-E3EAAC4FE30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468"/>
            <a:stretch/>
          </p:blipFill>
          <p:spPr bwMode="auto">
            <a:xfrm>
              <a:off x="1958340" y="0"/>
              <a:ext cx="1889760" cy="1634490"/>
            </a:xfrm>
            <a:prstGeom prst="ellipse">
              <a:avLst/>
            </a:prstGeom>
            <a:ln>
              <a:noFill/>
            </a:ln>
            <a:extLst>
              <a:ext uri="{53640926-AAD7-44D8-BBD7-CCE9431645EC}">
                <a14:shadowObscured xmlns:a14="http://schemas.microsoft.com/office/drawing/2010/main"/>
              </a:ext>
            </a:extLst>
          </p:spPr>
        </p:pic>
        <p:pic>
          <p:nvPicPr>
            <p:cNvPr id="27" name="Picture 26">
              <a:extLst>
                <a:ext uri="{FF2B5EF4-FFF2-40B4-BE49-F238E27FC236}">
                  <a16:creationId xmlns:a16="http://schemas.microsoft.com/office/drawing/2014/main" id="{C3340F28-57BC-44F6-9937-847B9788D25E}"/>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rcRect/>
            <a:stretch/>
          </p:blipFill>
          <p:spPr bwMode="auto">
            <a:xfrm>
              <a:off x="0" y="7620"/>
              <a:ext cx="1882140" cy="1628140"/>
            </a:xfrm>
            <a:prstGeom prst="ellipse">
              <a:avLst/>
            </a:prstGeom>
            <a:ln>
              <a:noFill/>
            </a:ln>
            <a:extLst>
              <a:ext uri="{53640926-AAD7-44D8-BBD7-CCE9431645EC}">
                <a14:shadowObscured xmlns:a14="http://schemas.microsoft.com/office/drawing/2010/main"/>
              </a:ext>
            </a:extLst>
          </p:spPr>
        </p:pic>
      </p:grpSp>
      <p:pic>
        <p:nvPicPr>
          <p:cNvPr id="4" name="Picture 2" descr="13b">
            <a:extLst>
              <a:ext uri="{FF2B5EF4-FFF2-40B4-BE49-F238E27FC236}">
                <a16:creationId xmlns:a16="http://schemas.microsoft.com/office/drawing/2014/main" id="{187AB2CC-1DF7-4477-9E24-9E780317982F}"/>
              </a:ext>
            </a:extLst>
          </p:cNvPr>
          <p:cNvPicPr>
            <a:picLocks noChangeAspect="1" noChangeArrowheads="1"/>
          </p:cNvPicPr>
          <p:nvPr/>
        </p:nvPicPr>
        <p:blipFill rotWithShape="1">
          <a:blip r:embed="rId10" cstate="email">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a:ext>
            </a:extLst>
          </a:blip>
          <a:srcRect/>
          <a:stretch/>
        </p:blipFill>
        <p:spPr bwMode="auto">
          <a:xfrm>
            <a:off x="7590242" y="2744888"/>
            <a:ext cx="1714970" cy="1435057"/>
          </a:xfrm>
          <a:prstGeom prst="ellipse">
            <a:avLst/>
          </a:prstGeom>
          <a:ln w="9525">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Picture 4" descr="http://images.slideplayer.com/13/3811856/slides/slide_10.jpg">
            <a:extLst>
              <a:ext uri="{FF2B5EF4-FFF2-40B4-BE49-F238E27FC236}">
                <a16:creationId xmlns:a16="http://schemas.microsoft.com/office/drawing/2014/main" id="{206A68F2-49E7-4CE0-9E8A-6ACE64DC9399}"/>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518220" y="2733900"/>
            <a:ext cx="2182768" cy="1427233"/>
          </a:xfrm>
          <a:prstGeom prst="ellipse">
            <a:avLst/>
          </a:prstGeom>
          <a:ln w="9525">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9" name="Picture 28" descr="A close up of a sign&#10;&#10;Description automatically generated">
            <a:extLst>
              <a:ext uri="{FF2B5EF4-FFF2-40B4-BE49-F238E27FC236}">
                <a16:creationId xmlns:a16="http://schemas.microsoft.com/office/drawing/2014/main" id="{B2201524-E7C2-4A45-AD54-9E2D2D2D7D3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268811" y="155442"/>
            <a:ext cx="2126036" cy="2126036"/>
          </a:xfrm>
          <a:prstGeom prst="rect">
            <a:avLst/>
          </a:prstGeom>
        </p:spPr>
      </p:pic>
      <p:sp>
        <p:nvSpPr>
          <p:cNvPr id="34" name="TextBox 33">
            <a:extLst>
              <a:ext uri="{FF2B5EF4-FFF2-40B4-BE49-F238E27FC236}">
                <a16:creationId xmlns:a16="http://schemas.microsoft.com/office/drawing/2014/main" id="{358DE123-6F7C-4BE0-994C-8EA63DE873B3}"/>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PUNCH Outreach Plan – Self Directed Summary Overview</a:t>
            </a:r>
          </a:p>
        </p:txBody>
      </p:sp>
      <p:sp>
        <p:nvSpPr>
          <p:cNvPr id="35" name="TextBox 34">
            <a:extLst>
              <a:ext uri="{FF2B5EF4-FFF2-40B4-BE49-F238E27FC236}">
                <a16:creationId xmlns:a16="http://schemas.microsoft.com/office/drawing/2014/main" id="{F51532E1-1B8D-409C-A04F-10AC1F3C21BE}"/>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Dr. Cherilynn Morrow   8 April 2021</a:t>
            </a:r>
          </a:p>
        </p:txBody>
      </p:sp>
      <p:sp>
        <p:nvSpPr>
          <p:cNvPr id="36" name="TextBox 35">
            <a:extLst>
              <a:ext uri="{FF2B5EF4-FFF2-40B4-BE49-F238E27FC236}">
                <a16:creationId xmlns:a16="http://schemas.microsoft.com/office/drawing/2014/main" id="{EA59CDCF-145F-429F-85B4-DBA48C52267D}"/>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cherilynn.morrow@gmail.com</a:t>
            </a:r>
          </a:p>
        </p:txBody>
      </p:sp>
      <p:sp>
        <p:nvSpPr>
          <p:cNvPr id="37" name="TextBox 3">
            <a:extLst>
              <a:ext uri="{FF2B5EF4-FFF2-40B4-BE49-F238E27FC236}">
                <a16:creationId xmlns:a16="http://schemas.microsoft.com/office/drawing/2014/main" id="{ADB3532A-84AB-4B4C-84D9-B29823E1F9B8}"/>
              </a:ext>
            </a:extLst>
          </p:cNvPr>
          <p:cNvSpPr txBox="1">
            <a:spLocks/>
          </p:cNvSpPr>
          <p:nvPr/>
        </p:nvSpPr>
        <p:spPr>
          <a:xfrm>
            <a:off x="11399586" y="6505978"/>
            <a:ext cx="451755" cy="276997"/>
          </a:xfrm>
          <a:prstGeom prst="rect">
            <a:avLst/>
          </a:prstGeom>
          <a:solidFill>
            <a:schemeClr val="bg1"/>
          </a:solidFill>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26</a:t>
            </a:fld>
            <a:endParaRPr kumimoji="0" lang="en-US" sz="1400" b="0" i="0" u="none" strike="noStrike" kern="0" cap="none" spc="0" normalizeH="0" baseline="0" noProof="0" dirty="0">
              <a:ln>
                <a:noFill/>
              </a:ln>
              <a:effectLst/>
              <a:uLnTx/>
              <a:uFillTx/>
              <a:latin typeface="Calibri"/>
              <a:ea typeface="+mn-ea"/>
              <a:cs typeface="Calibri"/>
              <a:sym typeface="Calibri"/>
            </a:endParaRPr>
          </a:p>
        </p:txBody>
      </p:sp>
    </p:spTree>
    <p:extLst>
      <p:ext uri="{BB962C8B-B14F-4D97-AF65-F5344CB8AC3E}">
        <p14:creationId xmlns:p14="http://schemas.microsoft.com/office/powerpoint/2010/main" val="419509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3000"/>
                            </p:stCondLst>
                            <p:childTnLst>
                              <p:par>
                                <p:cTn id="17" presetID="10" presetClass="entr" presetSubtype="0" fill="hold" nodeType="afterEffect">
                                  <p:stCondLst>
                                    <p:cond delay="1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5000"/>
                            </p:stCondLst>
                            <p:childTnLst>
                              <p:par>
                                <p:cTn id="21" presetID="10" presetClass="entr" presetSubtype="0" fill="hold"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6000"/>
                            </p:stCondLst>
                            <p:childTnLst>
                              <p:par>
                                <p:cTn id="25" presetID="10" presetClass="entr" presetSubtype="0" fill="hold" nodeType="afterEffect">
                                  <p:stCondLst>
                                    <p:cond delay="5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7000"/>
                            </p:stCondLst>
                            <p:childTnLst>
                              <p:par>
                                <p:cTn id="29" presetID="10" presetClass="entr" presetSubtype="0" fill="hold" nodeType="afterEffect">
                                  <p:stCondLst>
                                    <p:cond delay="150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3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2"/>
          <p:cNvSpPr txBox="1">
            <a:spLocks noGrp="1"/>
          </p:cNvSpPr>
          <p:nvPr>
            <p:ph type="title"/>
          </p:nvPr>
        </p:nvSpPr>
        <p:spPr>
          <a:xfrm>
            <a:off x="1235552" y="0"/>
            <a:ext cx="10769600" cy="759854"/>
          </a:xfrm>
          <a:prstGeom prst="rect">
            <a:avLst/>
          </a:prstGeom>
        </p:spPr>
        <p:txBody>
          <a:bodyPr>
            <a:normAutofit fontScale="90000"/>
          </a:bodyPr>
          <a:lstStyle/>
          <a:p>
            <a:r>
              <a:rPr lang="en-US" dirty="0"/>
              <a:t>Appreciation for the Ancient &amp; Modern Sun Watching Theme</a:t>
            </a:r>
            <a:endParaRPr dirty="0"/>
          </a:p>
        </p:txBody>
      </p:sp>
      <p:sp>
        <p:nvSpPr>
          <p:cNvPr id="10" name="TextBox 9">
            <a:extLst>
              <a:ext uri="{FF2B5EF4-FFF2-40B4-BE49-F238E27FC236}">
                <a16:creationId xmlns:a16="http://schemas.microsoft.com/office/drawing/2014/main" id="{65A112ED-AAAD-4FD1-B25B-BEE3F8F6EA8F}"/>
              </a:ext>
            </a:extLst>
          </p:cNvPr>
          <p:cNvSpPr txBox="1"/>
          <p:nvPr/>
        </p:nvSpPr>
        <p:spPr>
          <a:xfrm>
            <a:off x="0" y="5923941"/>
            <a:ext cx="12192000" cy="341630"/>
          </a:xfrm>
          <a:prstGeom prst="rect">
            <a:avLst/>
          </a:prstGeom>
          <a:solidFill>
            <a:srgbClr val="61ECFF">
              <a:alpha val="47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cs typeface="Calibri"/>
                <a:sym typeface="Calibri"/>
              </a:rPr>
              <a:t>PUNCH Outreach is founded on authentic needs &amp; opportunities among the populations we intend to benefit and learn from.</a:t>
            </a:r>
          </a:p>
        </p:txBody>
      </p:sp>
      <p:sp>
        <p:nvSpPr>
          <p:cNvPr id="11" name="TextBox 10">
            <a:extLst>
              <a:ext uri="{FF2B5EF4-FFF2-40B4-BE49-F238E27FC236}">
                <a16:creationId xmlns:a16="http://schemas.microsoft.com/office/drawing/2014/main" id="{E8732D15-94F6-45BA-8316-AF76EF7D095B}"/>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PUNCH Outreach Plan – Self Directed Summary Overview</a:t>
            </a:r>
          </a:p>
        </p:txBody>
      </p:sp>
      <p:sp>
        <p:nvSpPr>
          <p:cNvPr id="12" name="TextBox 11">
            <a:extLst>
              <a:ext uri="{FF2B5EF4-FFF2-40B4-BE49-F238E27FC236}">
                <a16:creationId xmlns:a16="http://schemas.microsoft.com/office/drawing/2014/main" id="{1D91E500-94C0-4CA8-ACC3-AC3C8B04F69A}"/>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Dr. Cherilynn Morrow   8 April 2021</a:t>
            </a:r>
          </a:p>
        </p:txBody>
      </p:sp>
      <p:sp>
        <p:nvSpPr>
          <p:cNvPr id="14" name="TextBox 13">
            <a:extLst>
              <a:ext uri="{FF2B5EF4-FFF2-40B4-BE49-F238E27FC236}">
                <a16:creationId xmlns:a16="http://schemas.microsoft.com/office/drawing/2014/main" id="{60DCC2CE-8DE0-4F97-80DF-12037BC31BCF}"/>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cherilynn.morrow@gmail.com</a:t>
            </a:r>
          </a:p>
        </p:txBody>
      </p:sp>
      <p:sp>
        <p:nvSpPr>
          <p:cNvPr id="15" name="TextBox 3">
            <a:extLst>
              <a:ext uri="{FF2B5EF4-FFF2-40B4-BE49-F238E27FC236}">
                <a16:creationId xmlns:a16="http://schemas.microsoft.com/office/drawing/2014/main" id="{EF4A32A6-A5B6-45E1-B0DB-03F3063C348D}"/>
              </a:ext>
            </a:extLst>
          </p:cNvPr>
          <p:cNvSpPr txBox="1">
            <a:spLocks/>
          </p:cNvSpPr>
          <p:nvPr/>
        </p:nvSpPr>
        <p:spPr>
          <a:xfrm>
            <a:off x="11399586" y="6505978"/>
            <a:ext cx="451755" cy="276997"/>
          </a:xfrm>
          <a:prstGeom prst="rect">
            <a:avLst/>
          </a:prstGeom>
          <a:solidFill>
            <a:schemeClr val="bg1"/>
          </a:solidFill>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000000"/>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27</a:t>
            </a:fld>
            <a:endParaRPr kumimoji="0" lang="en-US" sz="1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16" name="TextBox 15">
            <a:extLst>
              <a:ext uri="{FF2B5EF4-FFF2-40B4-BE49-F238E27FC236}">
                <a16:creationId xmlns:a16="http://schemas.microsoft.com/office/drawing/2014/main" id="{BDB73F37-8F8B-4969-B40E-3D94613FFEE6}"/>
              </a:ext>
            </a:extLst>
          </p:cNvPr>
          <p:cNvSpPr txBox="1"/>
          <p:nvPr/>
        </p:nvSpPr>
        <p:spPr>
          <a:xfrm>
            <a:off x="331312" y="3928085"/>
            <a:ext cx="7745538" cy="1815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gn="just">
              <a:spcBef>
                <a:spcPts val="0"/>
              </a:spcBef>
              <a:spcAft>
                <a:spcPts val="1200"/>
              </a:spcAft>
            </a:pPr>
            <a:r>
              <a:rPr lang="en-US" sz="1800" i="1" dirty="0">
                <a:solidFill>
                  <a:srgbClr val="000000"/>
                </a:solidFill>
                <a:effectLst/>
                <a:ea typeface="Times New Roman" panose="02020603050405020304" pitchFamily="18" charset="0"/>
                <a:cs typeface="Times New Roman" panose="02020603050405020304" pitchFamily="18" charset="0"/>
              </a:rPr>
              <a:t>“Girl Scouts encourages girls to spend </a:t>
            </a:r>
            <a:r>
              <a:rPr lang="en-US" sz="1800" b="1" i="1" dirty="0">
                <a:solidFill>
                  <a:srgbClr val="000000"/>
                </a:solidFill>
                <a:effectLst/>
                <a:ea typeface="Times New Roman" panose="02020603050405020304" pitchFamily="18" charset="0"/>
                <a:cs typeface="Times New Roman" panose="02020603050405020304" pitchFamily="18" charset="0"/>
              </a:rPr>
              <a:t>quality time outdoors </a:t>
            </a:r>
            <a:r>
              <a:rPr lang="en-US" sz="1800" i="1" dirty="0">
                <a:solidFill>
                  <a:srgbClr val="000000"/>
                </a:solidFill>
                <a:effectLst/>
                <a:ea typeface="Times New Roman" panose="02020603050405020304" pitchFamily="18" charset="0"/>
                <a:cs typeface="Times New Roman" panose="02020603050405020304" pitchFamily="18" charset="0"/>
              </a:rPr>
              <a:t>and increase their exposure to nature to help them thrive. A recent challenge patch was designed to encourage girls to go outside and look up!”</a:t>
            </a:r>
          </a:p>
          <a:p>
            <a:pPr marL="3546475" lvl="8"/>
            <a:r>
              <a:rPr lang="en-US" sz="16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Pamela Harman</a:t>
            </a:r>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Education Director, SETI Institute</a:t>
            </a:r>
          </a:p>
          <a:p>
            <a:pPr marL="3546475" lvl="8"/>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PI for NASA-GSUSA, “Reach for the Stars”</a:t>
            </a:r>
          </a:p>
          <a:p>
            <a:pPr marL="3546475" lvl="8"/>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Chair, PUNCH Outreach Advisory Board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0B13215E-3DBE-47C6-83A8-8C75E93615EF}"/>
              </a:ext>
            </a:extLst>
          </p:cNvPr>
          <p:cNvSpPr txBox="1"/>
          <p:nvPr/>
        </p:nvSpPr>
        <p:spPr>
          <a:xfrm>
            <a:off x="265272" y="1114033"/>
            <a:ext cx="8325008" cy="22467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19063" marR="457200" lvl="0" indent="0" algn="just" defTabSz="914400" rtl="0" eaLnBrk="1" fontAlgn="auto" latinLnBrk="0" hangingPunct="1">
              <a:spcBef>
                <a:spcPts val="0"/>
              </a:spcBef>
              <a:buClrTx/>
              <a:buSzTx/>
              <a:buFontTx/>
              <a:buNone/>
              <a:tabLst/>
              <a:defRPr/>
            </a:pPr>
            <a:r>
              <a:rPr kumimoji="0" lang="en-US" b="0" i="1"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“I greatly appreciate the </a:t>
            </a:r>
            <a:r>
              <a:rPr kumimoji="0" lang="en-US" b="1" i="1"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Ancient and Modern Sun watching theme </a:t>
            </a:r>
            <a:r>
              <a:rPr kumimoji="0" lang="en-US" b="0" i="1"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you have chosen and that you will be </a:t>
            </a:r>
            <a:r>
              <a:rPr kumimoji="0" lang="en-US" b="1" i="1"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encouraging children to observe the sunrise and sunset</a:t>
            </a:r>
            <a:r>
              <a:rPr kumimoji="0" lang="en-US" b="0" i="1"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 The Dine’ people honor the Sun (Johonnaa) ..… I see using the context of a </a:t>
            </a:r>
            <a:r>
              <a:rPr kumimoji="0" lang="en-US" b="1" i="1"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NASA</a:t>
            </a:r>
            <a:r>
              <a:rPr kumimoji="0" lang="en-US" b="0" i="1"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 mission to explore the Sun interwoven with cultural traditions as beneficial….</a:t>
            </a:r>
            <a:r>
              <a:rPr lang="en-US" i="1" dirty="0">
                <a:solidFill>
                  <a:srgbClr val="000000"/>
                </a:solidFill>
                <a:ea typeface="Calibri" panose="020F0502020204030204" pitchFamily="34" charset="0"/>
                <a:cs typeface="Times New Roman" panose="02020603050405020304" pitchFamily="18" charset="0"/>
              </a:rPr>
              <a:t>”</a:t>
            </a:r>
            <a:endParaRPr lang="en-US" i="1" dirty="0">
              <a:solidFill>
                <a:srgbClr val="000000"/>
              </a:solidFill>
              <a:ea typeface="Times New Roman" panose="02020603050405020304" pitchFamily="18" charset="0"/>
              <a:cs typeface="Times New Roman" panose="02020603050405020304" pitchFamily="18" charset="0"/>
            </a:endParaRPr>
          </a:p>
          <a:p>
            <a:pPr marL="119063" marR="457200" lvl="0" indent="0" algn="just" defTabSz="914400" rtl="0" eaLnBrk="1" fontAlgn="auto" latinLnBrk="0" hangingPunct="1">
              <a:spcBef>
                <a:spcPts val="0"/>
              </a:spcBef>
              <a:buClrTx/>
              <a:buSzTx/>
              <a:buFontTx/>
              <a:buNone/>
              <a:tabLst/>
              <a:defRPr/>
            </a:pPr>
            <a:r>
              <a:rPr kumimoji="0" lang="en-US"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a:t>
            </a: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Calibri" panose="020F0502020204030204" pitchFamily="34" charset="0"/>
              </a:rPr>
              <a:t>Verna Tallsalt, </a:t>
            </a:r>
            <a:r>
              <a:rPr kumimoji="0" lang="en-US" sz="160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Calibri" panose="020F0502020204030204" pitchFamily="34" charset="0"/>
              </a:rPr>
              <a:t>Low Mountain, AZ</a:t>
            </a:r>
            <a:endParaRPr lang="en-US" sz="1600" dirty="0">
              <a:solidFill>
                <a:srgbClr val="000000"/>
              </a:solidFill>
              <a:latin typeface="Arial Narrow" panose="020B0606020202030204" pitchFamily="34" charset="0"/>
              <a:ea typeface="Times New Roman" panose="02020603050405020304" pitchFamily="18" charset="0"/>
              <a:cs typeface="Calibri" panose="020F0502020204030204" pitchFamily="34" charset="0"/>
            </a:endParaRPr>
          </a:p>
          <a:p>
            <a:pPr marL="119063" marR="457200" lvl="0" indent="0" algn="just" defTabSz="914400" rtl="0" eaLnBrk="1" fontAlgn="auto" latinLnBrk="0" hangingPunct="1">
              <a:spcBef>
                <a:spcPts val="0"/>
              </a:spcBef>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Calibri" panose="020F0502020204030204" pitchFamily="34" charset="0"/>
              </a:rPr>
              <a:t>				Navajo Culture &amp; Language Consultant</a:t>
            </a:r>
          </a:p>
          <a:p>
            <a:pPr marL="119063" marR="457200" lvl="0" indent="0" algn="just" defTabSz="914400" rtl="0" eaLnBrk="1" fontAlgn="auto" latinLnBrk="0" hangingPunct="1">
              <a:spcBef>
                <a:spcPts val="0"/>
              </a:spcBef>
              <a:buClrTx/>
              <a:buSzTx/>
              <a:buFontTx/>
              <a:buNone/>
              <a:tabLst/>
              <a:defRPr/>
            </a:pPr>
            <a:r>
              <a:rPr lang="en-US" sz="1600" dirty="0">
                <a:solidFill>
                  <a:srgbClr val="000000"/>
                </a:solidFill>
                <a:latin typeface="Arial Narrow" panose="020B0606020202030204" pitchFamily="34" charset="0"/>
                <a:ea typeface="Times New Roman" panose="02020603050405020304" pitchFamily="18" charset="0"/>
                <a:cs typeface="Calibri" panose="020F0502020204030204" pitchFamily="34" charset="0"/>
              </a:rPr>
              <a:t>				Member, PUNCH Outreach Advisory Board</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Calibri" panose="020F0502020204030204" pitchFamily="34"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Oval 12">
            <a:extLst>
              <a:ext uri="{FF2B5EF4-FFF2-40B4-BE49-F238E27FC236}">
                <a16:creationId xmlns:a16="http://schemas.microsoft.com/office/drawing/2014/main" id="{B9719554-2F83-4D6B-99A5-B9ACF973DE6F}"/>
              </a:ext>
            </a:extLst>
          </p:cNvPr>
          <p:cNvSpPr/>
          <p:nvPr/>
        </p:nvSpPr>
        <p:spPr>
          <a:xfrm>
            <a:off x="9210464" y="1834480"/>
            <a:ext cx="2414999" cy="2428542"/>
          </a:xfrm>
          <a:prstGeom prst="ellipse">
            <a:avLst/>
          </a:prstGeom>
          <a:blipFill>
            <a:blip r:embed="rId2" cstate="email">
              <a:extLst>
                <a:ext uri="{28A0092B-C50C-407E-A947-70E740481C1C}">
                  <a14:useLocalDpi xmlns:a14="http://schemas.microsoft.com/office/drawing/2010/main"/>
                </a:ext>
              </a:extLst>
            </a:blip>
            <a:srcRect/>
            <a:stretch>
              <a:fillRect/>
            </a:stretch>
          </a:bli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93555472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2"/>
          <p:cNvSpPr txBox="1">
            <a:spLocks noGrp="1"/>
          </p:cNvSpPr>
          <p:nvPr>
            <p:ph type="title"/>
          </p:nvPr>
        </p:nvSpPr>
        <p:spPr>
          <a:xfrm>
            <a:off x="1235552" y="0"/>
            <a:ext cx="10769600" cy="759854"/>
          </a:xfrm>
          <a:prstGeom prst="rect">
            <a:avLst/>
          </a:prstGeom>
        </p:spPr>
        <p:txBody>
          <a:bodyPr>
            <a:normAutofit fontScale="90000"/>
          </a:bodyPr>
          <a:lstStyle/>
          <a:p>
            <a:r>
              <a:rPr lang="en-US" dirty="0"/>
              <a:t>Appreciation for the Ancient &amp; Modern Sun Watching Theme</a:t>
            </a:r>
            <a:endParaRPr dirty="0"/>
          </a:p>
        </p:txBody>
      </p:sp>
      <p:sp>
        <p:nvSpPr>
          <p:cNvPr id="10" name="TextBox 9">
            <a:extLst>
              <a:ext uri="{FF2B5EF4-FFF2-40B4-BE49-F238E27FC236}">
                <a16:creationId xmlns:a16="http://schemas.microsoft.com/office/drawing/2014/main" id="{65A112ED-AAAD-4FD1-B25B-BEE3F8F6EA8F}"/>
              </a:ext>
            </a:extLst>
          </p:cNvPr>
          <p:cNvSpPr txBox="1"/>
          <p:nvPr/>
        </p:nvSpPr>
        <p:spPr>
          <a:xfrm>
            <a:off x="0" y="6096661"/>
            <a:ext cx="12192000" cy="341630"/>
          </a:xfrm>
          <a:prstGeom prst="rect">
            <a:avLst/>
          </a:prstGeom>
          <a:solidFill>
            <a:srgbClr val="61ECFF">
              <a:alpha val="47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cs typeface="Calibri"/>
                <a:sym typeface="Calibri"/>
              </a:rPr>
              <a:t>PUNCH Outreach is founded on authentic needs &amp; opportunities among the populations we intend to benefit and learn from.</a:t>
            </a:r>
          </a:p>
        </p:txBody>
      </p:sp>
      <p:sp>
        <p:nvSpPr>
          <p:cNvPr id="11" name="TextBox 10">
            <a:extLst>
              <a:ext uri="{FF2B5EF4-FFF2-40B4-BE49-F238E27FC236}">
                <a16:creationId xmlns:a16="http://schemas.microsoft.com/office/drawing/2014/main" id="{E8732D15-94F6-45BA-8316-AF76EF7D095B}"/>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PUNCH Outreach Plan – Self Directed Summary Overview</a:t>
            </a:r>
          </a:p>
        </p:txBody>
      </p:sp>
      <p:sp>
        <p:nvSpPr>
          <p:cNvPr id="12" name="TextBox 11">
            <a:extLst>
              <a:ext uri="{FF2B5EF4-FFF2-40B4-BE49-F238E27FC236}">
                <a16:creationId xmlns:a16="http://schemas.microsoft.com/office/drawing/2014/main" id="{1D91E500-94C0-4CA8-ACC3-AC3C8B04F69A}"/>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Dr. Cherilynn Morrow   8 April 2021</a:t>
            </a:r>
          </a:p>
        </p:txBody>
      </p:sp>
      <p:sp>
        <p:nvSpPr>
          <p:cNvPr id="14" name="TextBox 13">
            <a:extLst>
              <a:ext uri="{FF2B5EF4-FFF2-40B4-BE49-F238E27FC236}">
                <a16:creationId xmlns:a16="http://schemas.microsoft.com/office/drawing/2014/main" id="{60DCC2CE-8DE0-4F97-80DF-12037BC31BCF}"/>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cherilynn.morrow@gmail.com</a:t>
            </a:r>
          </a:p>
        </p:txBody>
      </p:sp>
      <p:sp>
        <p:nvSpPr>
          <p:cNvPr id="15" name="TextBox 3">
            <a:extLst>
              <a:ext uri="{FF2B5EF4-FFF2-40B4-BE49-F238E27FC236}">
                <a16:creationId xmlns:a16="http://schemas.microsoft.com/office/drawing/2014/main" id="{EF4A32A6-A5B6-45E1-B0DB-03F3063C348D}"/>
              </a:ext>
            </a:extLst>
          </p:cNvPr>
          <p:cNvSpPr txBox="1">
            <a:spLocks/>
          </p:cNvSpPr>
          <p:nvPr/>
        </p:nvSpPr>
        <p:spPr>
          <a:xfrm>
            <a:off x="11399586" y="6505978"/>
            <a:ext cx="451755" cy="276997"/>
          </a:xfrm>
          <a:prstGeom prst="rect">
            <a:avLst/>
          </a:prstGeom>
          <a:solidFill>
            <a:schemeClr val="bg1"/>
          </a:solidFill>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000000"/>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28</a:t>
            </a:fld>
            <a:endParaRPr kumimoji="0" lang="en-US" sz="1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16" name="TextBox 15">
            <a:extLst>
              <a:ext uri="{FF2B5EF4-FFF2-40B4-BE49-F238E27FC236}">
                <a16:creationId xmlns:a16="http://schemas.microsoft.com/office/drawing/2014/main" id="{BDB73F37-8F8B-4969-B40E-3D94613FFEE6}"/>
              </a:ext>
            </a:extLst>
          </p:cNvPr>
          <p:cNvSpPr txBox="1"/>
          <p:nvPr/>
        </p:nvSpPr>
        <p:spPr>
          <a:xfrm>
            <a:off x="376647" y="1983908"/>
            <a:ext cx="8350793" cy="3877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marR="457200" lvl="0" indent="0" algn="just" defTabSz="914400" rtl="0" eaLnBrk="1" fontAlgn="auto" latinLnBrk="0" hangingPunct="1">
              <a:spcBef>
                <a:spcPts val="0"/>
              </a:spcBef>
              <a:spcAft>
                <a:spcPts val="1200"/>
              </a:spcAft>
              <a:buClrTx/>
              <a:buSzTx/>
              <a:buFontTx/>
              <a:buNone/>
              <a:tabLst/>
              <a:defRPr/>
            </a:pPr>
            <a:r>
              <a:rPr kumimoji="0" lang="en-US" b="0" i="1"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“I am fascinated about the proposed plan that encompasses the theme of </a:t>
            </a:r>
            <a:r>
              <a:rPr kumimoji="0" lang="en-US" b="1" i="1"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Ancient &amp; Modern Sun Watching</a:t>
            </a:r>
            <a:r>
              <a:rPr kumimoji="0" lang="en-US" b="0" i="1"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 with a focus on the ancient solar observatories of Chaco Culture National Historical Park and NASA Heliophysics missions like PUNCH that will be exploring the Sun’s corona during the upcoming solar eclipses in 2023 and 2024. </a:t>
            </a:r>
          </a:p>
          <a:p>
            <a:pPr marL="457200" marR="457200" lvl="0" indent="0" algn="just" defTabSz="914400" rtl="0" eaLnBrk="1" fontAlgn="auto" latinLnBrk="0" hangingPunct="1">
              <a:spcBef>
                <a:spcPts val="0"/>
              </a:spcBef>
              <a:spcAft>
                <a:spcPts val="1200"/>
              </a:spcAft>
              <a:buClrTx/>
              <a:buSzTx/>
              <a:buFontTx/>
              <a:buNone/>
              <a:tabLst/>
              <a:defRPr/>
            </a:pPr>
            <a:r>
              <a:rPr kumimoji="0" lang="en-US" b="0" i="1"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We are passionate about this collaborative effort that is not only innovative but will also ensure the presentation of </a:t>
            </a:r>
            <a:r>
              <a:rPr kumimoji="0" lang="en-US" b="1" i="1"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products and events that will be inclusive and relevant to historically underserved populations and in so doing, enhance the value of our efforts for all people in all communities.”</a:t>
            </a:r>
            <a:endParaRPr kumimoji="0" lang="en-US" b="1" i="1"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4114800" marR="457200" lvl="8">
              <a:defRPr/>
            </a:pPr>
            <a:r>
              <a:rPr kumimoji="0" lang="en-US" sz="1600" b="1" i="0" u="none" strike="noStrike" kern="1200" cap="none" spc="0" normalizeH="0" baseline="0" noProof="0" dirty="0" err="1">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Tey</a:t>
            </a: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Marianna Nunn</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Ph</a:t>
            </a:r>
            <a:r>
              <a:rPr lang="en-US" sz="16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D</a:t>
            </a:r>
          </a:p>
          <a:p>
            <a:pPr marL="4114800" marR="457200" lvl="8">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Director and Chief Curator</a:t>
            </a:r>
          </a:p>
          <a:p>
            <a:pPr marL="4114800" marR="457200" lvl="8">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National Hispanic Cultural Center Art Museum</a:t>
            </a:r>
          </a:p>
          <a:p>
            <a:pPr marL="4114800" marR="457200" lvl="8">
              <a:defRPr/>
            </a:pPr>
            <a:r>
              <a:rPr lang="en-US" sz="1600" dirty="0">
                <a:solidFill>
                  <a:srgbClr val="000000"/>
                </a:solidFill>
                <a:latin typeface="Arial Narrow" panose="020B0606020202030204" pitchFamily="34" charset="0"/>
                <a:cs typeface="Times New Roman" panose="02020603050405020304" pitchFamily="18" charset="0"/>
              </a:rPr>
              <a:t>Albuquerque, NM</a:t>
            </a:r>
            <a:endPar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cs typeface="Calibri"/>
            </a:endParaRPr>
          </a:p>
        </p:txBody>
      </p:sp>
      <p:sp>
        <p:nvSpPr>
          <p:cNvPr id="13" name="TextBox 12">
            <a:extLst>
              <a:ext uri="{FF2B5EF4-FFF2-40B4-BE49-F238E27FC236}">
                <a16:creationId xmlns:a16="http://schemas.microsoft.com/office/drawing/2014/main" id="{8C9722F5-07A0-4C22-B867-75A9289C51C9}"/>
              </a:ext>
            </a:extLst>
          </p:cNvPr>
          <p:cNvSpPr txBox="1"/>
          <p:nvPr/>
        </p:nvSpPr>
        <p:spPr>
          <a:xfrm>
            <a:off x="817853" y="1157729"/>
            <a:ext cx="7025667"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Dr. Nunn (quoted below) has committed to gather Hispanic youth who consult on PUNCH Outreach products and events intended for them and their families.</a:t>
            </a:r>
            <a:endParaRPr lang="en-US" dirty="0">
              <a:latin typeface="Arial Narrow" panose="020B0606020202030204" pitchFamily="34" charset="0"/>
            </a:endParaRPr>
          </a:p>
        </p:txBody>
      </p:sp>
      <p:sp>
        <p:nvSpPr>
          <p:cNvPr id="17" name="Oval 16">
            <a:extLst>
              <a:ext uri="{FF2B5EF4-FFF2-40B4-BE49-F238E27FC236}">
                <a16:creationId xmlns:a16="http://schemas.microsoft.com/office/drawing/2014/main" id="{AF7D7AC2-F977-4C38-8D87-DB58DCE42150}"/>
              </a:ext>
            </a:extLst>
          </p:cNvPr>
          <p:cNvSpPr/>
          <p:nvPr/>
        </p:nvSpPr>
        <p:spPr>
          <a:xfrm>
            <a:off x="9210464" y="2024860"/>
            <a:ext cx="2414999" cy="2428542"/>
          </a:xfrm>
          <a:prstGeom prst="ellipse">
            <a:avLst/>
          </a:prstGeom>
          <a:blipFill>
            <a:blip r:embed="rId2" cstate="email">
              <a:extLst>
                <a:ext uri="{28A0092B-C50C-407E-A947-70E740481C1C}">
                  <a14:useLocalDpi xmlns:a14="http://schemas.microsoft.com/office/drawing/2010/main"/>
                </a:ext>
              </a:extLst>
            </a:blip>
            <a:srcRect/>
            <a:stretch>
              <a:fillRect/>
            </a:stretch>
          </a:bli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79779594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2"/>
          <p:cNvSpPr txBox="1">
            <a:spLocks noGrp="1"/>
          </p:cNvSpPr>
          <p:nvPr>
            <p:ph type="title"/>
          </p:nvPr>
        </p:nvSpPr>
        <p:spPr>
          <a:xfrm>
            <a:off x="1235552" y="0"/>
            <a:ext cx="10769600" cy="759854"/>
          </a:xfrm>
          <a:prstGeom prst="rect">
            <a:avLst/>
          </a:prstGeom>
        </p:spPr>
        <p:txBody>
          <a:bodyPr>
            <a:normAutofit/>
          </a:bodyPr>
          <a:lstStyle/>
          <a:p>
            <a:r>
              <a:rPr lang="en-US" dirty="0"/>
              <a:t>Support from our Collaborators and Advisors</a:t>
            </a:r>
            <a:endParaRPr dirty="0"/>
          </a:p>
        </p:txBody>
      </p:sp>
      <p:sp>
        <p:nvSpPr>
          <p:cNvPr id="10" name="TextBox 9">
            <a:extLst>
              <a:ext uri="{FF2B5EF4-FFF2-40B4-BE49-F238E27FC236}">
                <a16:creationId xmlns:a16="http://schemas.microsoft.com/office/drawing/2014/main" id="{65A112ED-AAAD-4FD1-B25B-BEE3F8F6EA8F}"/>
              </a:ext>
            </a:extLst>
          </p:cNvPr>
          <p:cNvSpPr txBox="1"/>
          <p:nvPr/>
        </p:nvSpPr>
        <p:spPr>
          <a:xfrm>
            <a:off x="0" y="5923941"/>
            <a:ext cx="12192000" cy="341630"/>
          </a:xfrm>
          <a:prstGeom prst="rect">
            <a:avLst/>
          </a:prstGeom>
          <a:solidFill>
            <a:srgbClr val="61ECFF">
              <a:alpha val="47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cs typeface="Calibri"/>
                <a:sym typeface="Calibri"/>
              </a:rPr>
              <a:t>PUNCH Outreach is founded on authentic needs &amp; opportunities among the populations we intend to benefit and learn from.</a:t>
            </a:r>
          </a:p>
        </p:txBody>
      </p:sp>
      <p:sp>
        <p:nvSpPr>
          <p:cNvPr id="11" name="TextBox 10">
            <a:extLst>
              <a:ext uri="{FF2B5EF4-FFF2-40B4-BE49-F238E27FC236}">
                <a16:creationId xmlns:a16="http://schemas.microsoft.com/office/drawing/2014/main" id="{E8732D15-94F6-45BA-8316-AF76EF7D095B}"/>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PUNCH Outreach Plan – Self Directed Summary Overview</a:t>
            </a:r>
          </a:p>
        </p:txBody>
      </p:sp>
      <p:sp>
        <p:nvSpPr>
          <p:cNvPr id="12" name="TextBox 11">
            <a:extLst>
              <a:ext uri="{FF2B5EF4-FFF2-40B4-BE49-F238E27FC236}">
                <a16:creationId xmlns:a16="http://schemas.microsoft.com/office/drawing/2014/main" id="{1D91E500-94C0-4CA8-ACC3-AC3C8B04F69A}"/>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Dr. Cherilynn Morrow   8 April 2021</a:t>
            </a:r>
          </a:p>
        </p:txBody>
      </p:sp>
      <p:sp>
        <p:nvSpPr>
          <p:cNvPr id="14" name="TextBox 13">
            <a:extLst>
              <a:ext uri="{FF2B5EF4-FFF2-40B4-BE49-F238E27FC236}">
                <a16:creationId xmlns:a16="http://schemas.microsoft.com/office/drawing/2014/main" id="{60DCC2CE-8DE0-4F97-80DF-12037BC31BCF}"/>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cherilynn.morrow@gmail.com</a:t>
            </a:r>
          </a:p>
        </p:txBody>
      </p:sp>
      <p:sp>
        <p:nvSpPr>
          <p:cNvPr id="15" name="TextBox 3">
            <a:extLst>
              <a:ext uri="{FF2B5EF4-FFF2-40B4-BE49-F238E27FC236}">
                <a16:creationId xmlns:a16="http://schemas.microsoft.com/office/drawing/2014/main" id="{EF4A32A6-A5B6-45E1-B0DB-03F3063C348D}"/>
              </a:ext>
            </a:extLst>
          </p:cNvPr>
          <p:cNvSpPr txBox="1">
            <a:spLocks/>
          </p:cNvSpPr>
          <p:nvPr/>
        </p:nvSpPr>
        <p:spPr>
          <a:xfrm>
            <a:off x="11399586" y="6505978"/>
            <a:ext cx="451755" cy="276997"/>
          </a:xfrm>
          <a:prstGeom prst="rect">
            <a:avLst/>
          </a:prstGeom>
          <a:solidFill>
            <a:schemeClr val="bg1"/>
          </a:solidFill>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000000"/>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29</a:t>
            </a:fld>
            <a:endParaRPr kumimoji="0" lang="en-US" sz="1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16" name="TextBox 15">
            <a:extLst>
              <a:ext uri="{FF2B5EF4-FFF2-40B4-BE49-F238E27FC236}">
                <a16:creationId xmlns:a16="http://schemas.microsoft.com/office/drawing/2014/main" id="{BDB73F37-8F8B-4969-B40E-3D94613FFEE6}"/>
              </a:ext>
            </a:extLst>
          </p:cNvPr>
          <p:cNvSpPr txBox="1"/>
          <p:nvPr/>
        </p:nvSpPr>
        <p:spPr>
          <a:xfrm>
            <a:off x="713794" y="2162647"/>
            <a:ext cx="7282126" cy="3237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gn="just">
              <a:spcBef>
                <a:spcPts val="0"/>
              </a:spcBef>
              <a:spcAft>
                <a:spcPts val="0"/>
              </a:spcAft>
            </a:pPr>
            <a:r>
              <a:rPr lang="en-US" sz="1800" i="1" dirty="0">
                <a:solidFill>
                  <a:srgbClr val="000000"/>
                </a:solidFill>
                <a:effectLst/>
                <a:ea typeface="Times New Roman" panose="02020603050405020304" pitchFamily="18" charset="0"/>
                <a:cs typeface="Times New Roman" panose="02020603050405020304" pitchFamily="18" charset="0"/>
              </a:rPr>
              <a:t>“I am interested in the overlap of cultural significance and NASA science learning that is possible, including potential links to the Acoma language revitalization project, emphasis on </a:t>
            </a:r>
            <a:r>
              <a:rPr lang="en-US" sz="1800" b="1" i="1" dirty="0">
                <a:solidFill>
                  <a:srgbClr val="000000"/>
                </a:solidFill>
                <a:effectLst/>
                <a:ea typeface="Times New Roman" panose="02020603050405020304" pitchFamily="18" charset="0"/>
                <a:cs typeface="Times New Roman" panose="02020603050405020304" pitchFamily="18" charset="0"/>
              </a:rPr>
              <a:t>our ancestral connection to Chaco</a:t>
            </a:r>
            <a:r>
              <a:rPr lang="en-US" sz="1800" i="1" dirty="0">
                <a:solidFill>
                  <a:srgbClr val="000000"/>
                </a:solidFill>
                <a:effectLst/>
                <a:ea typeface="Times New Roman" panose="02020603050405020304" pitchFamily="18" charset="0"/>
                <a:cs typeface="Times New Roman" panose="02020603050405020304" pitchFamily="18" charset="0"/>
              </a:rPr>
              <a:t>, and increased understanding of the movement of the Sun through its cycles. This project can provide </a:t>
            </a:r>
            <a:r>
              <a:rPr lang="en-US" sz="1800" b="1" i="1" dirty="0">
                <a:solidFill>
                  <a:srgbClr val="000000"/>
                </a:solidFill>
                <a:effectLst/>
                <a:ea typeface="Times New Roman" panose="02020603050405020304" pitchFamily="18" charset="0"/>
                <a:cs typeface="Times New Roman" panose="02020603050405020304" pitchFamily="18" charset="0"/>
              </a:rPr>
              <a:t>a way for our Acoma and Laguna students to experience NASA science and envision a future career in science, without losing touch with their culture</a:t>
            </a:r>
            <a:r>
              <a:rPr lang="en-US" sz="1800" b="1" dirty="0">
                <a:solidFill>
                  <a:srgbClr val="000000"/>
                </a:solidFill>
                <a:effectLst/>
                <a:ea typeface="Times New Roman" panose="02020603050405020304" pitchFamily="18" charset="0"/>
                <a:cs typeface="Times New Roman" panose="02020603050405020304" pitchFamily="18" charset="0"/>
              </a:rPr>
              <a:t>.”</a:t>
            </a:r>
            <a:endParaRPr lang="en-US" sz="1800" b="1" dirty="0">
              <a:effectLst/>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6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6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r>
              <a:rPr lang="en-US" sz="16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Joe Aragon</a:t>
            </a:r>
            <a:endParaRPr lang="en-US" sz="16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6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STEM Educator (retired), Acoma Pueblo, NM</a:t>
            </a:r>
          </a:p>
          <a:p>
            <a:pPr marL="457200" marR="457200" lvl="0" indent="0" defTabSz="914400" rtl="0" eaLnBrk="1" fontAlgn="auto" latinLnBrk="0" hangingPunct="1">
              <a:spcBef>
                <a:spcPts val="0"/>
              </a:spcBef>
              <a:buClrTx/>
              <a:buSzTx/>
              <a:buFontTx/>
              <a:buNone/>
              <a:tabLst/>
              <a:defRPr/>
            </a:pPr>
            <a:r>
              <a:rPr lang="en-US" sz="16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PUNCH Outreach Cross-cultural consultant</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90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8C9722F5-07A0-4C22-B867-75A9289C51C9}"/>
              </a:ext>
            </a:extLst>
          </p:cNvPr>
          <p:cNvSpPr txBox="1"/>
          <p:nvPr/>
        </p:nvSpPr>
        <p:spPr>
          <a:xfrm>
            <a:off x="642674" y="1299453"/>
            <a:ext cx="7434176"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Mr. Aragon (quoted below) has committed to gather Native American youth who consult on PUNCH Outreach products and events intended for them and their families.</a:t>
            </a:r>
            <a:endParaRPr lang="en-US" dirty="0">
              <a:latin typeface="Arial Narrow" panose="020B0606020202030204" pitchFamily="34" charset="0"/>
            </a:endParaRPr>
          </a:p>
        </p:txBody>
      </p:sp>
      <p:sp>
        <p:nvSpPr>
          <p:cNvPr id="17" name="Oval 16">
            <a:extLst>
              <a:ext uri="{FF2B5EF4-FFF2-40B4-BE49-F238E27FC236}">
                <a16:creationId xmlns:a16="http://schemas.microsoft.com/office/drawing/2014/main" id="{8797C840-B49F-4A4C-A5A6-33A95FAAB5F8}"/>
              </a:ext>
            </a:extLst>
          </p:cNvPr>
          <p:cNvSpPr/>
          <p:nvPr/>
        </p:nvSpPr>
        <p:spPr>
          <a:xfrm>
            <a:off x="9134327" y="1945784"/>
            <a:ext cx="2414999" cy="2428542"/>
          </a:xfrm>
          <a:prstGeom prst="ellipse">
            <a:avLst/>
          </a:prstGeom>
          <a:blipFill>
            <a:blip r:embed="rId2" cstate="email">
              <a:extLst>
                <a:ext uri="{28A0092B-C50C-407E-A947-70E740481C1C}">
                  <a14:useLocalDpi xmlns:a14="http://schemas.microsoft.com/office/drawing/2010/main"/>
                </a:ext>
              </a:extLst>
            </a:blip>
            <a:srcRect/>
            <a:stretch>
              <a:fillRect/>
            </a:stretch>
          </a:bli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427130169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BE3DF7-A83C-4753-82FE-16477FDF7EB4}"/>
              </a:ext>
            </a:extLst>
          </p:cNvPr>
          <p:cNvSpPr txBox="1"/>
          <p:nvPr/>
        </p:nvSpPr>
        <p:spPr>
          <a:xfrm>
            <a:off x="7203440" y="-6591"/>
            <a:ext cx="4489523" cy="649408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white"/>
                </a:solidFill>
                <a:latin typeface="Arial Narrow" panose="020B0606020202030204" pitchFamily="34" charset="0"/>
              </a:rPr>
              <a:t>PUNCH is a NASA Small Explorer mission to better understand how the mass and energy of the Sun’s outermost atmosphere (corona) becomes the solar wind that fills the Solar System. The corona is the part of the Sun we see during a total solar eclipse.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There is already a start on the outreach dimension of the PUNCH website which was developed during the mission’s Phase B in a close and mutually beneficial collaboration among the Outreach Lead, Project Scientist, and PUNCH PI.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prstClr val="white"/>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The site received a very helpful review by NASA, including contributions from Heliophysics Communications and Education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There are placeholders on the pull-down menu of the PUNCH Outreach tab.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prstClr val="white"/>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Our web-based PUNCH “Bowl” of Outreach Resources (products and event planning guides) will be </a:t>
            </a:r>
            <a:r>
              <a:rPr lang="en-US" sz="1600" dirty="0">
                <a:solidFill>
                  <a:prstClr val="white"/>
                </a:solidFill>
                <a:latin typeface="Arial Narrow" panose="020B0606020202030204" pitchFamily="34" charset="0"/>
              </a:rPr>
              <a:t>enacted here under “Outreach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We will also include resources to support PUNCH scientists in their outreach contributions.</a:t>
            </a:r>
          </a:p>
        </p:txBody>
      </p:sp>
      <p:sp>
        <p:nvSpPr>
          <p:cNvPr id="10" name="TextBox 9">
            <a:extLst>
              <a:ext uri="{FF2B5EF4-FFF2-40B4-BE49-F238E27FC236}">
                <a16:creationId xmlns:a16="http://schemas.microsoft.com/office/drawing/2014/main" id="{451FE42A-4523-4A76-87DE-69EE48738D41}"/>
              </a:ext>
            </a:extLst>
          </p:cNvPr>
          <p:cNvSpPr txBox="1"/>
          <p:nvPr/>
        </p:nvSpPr>
        <p:spPr>
          <a:xfrm>
            <a:off x="246258" y="6554586"/>
            <a:ext cx="3735434"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PUNCH Outreach Plan – Self Directed Summary Overview</a:t>
            </a:r>
          </a:p>
        </p:txBody>
      </p:sp>
      <p:sp>
        <p:nvSpPr>
          <p:cNvPr id="11" name="TextBox 10">
            <a:extLst>
              <a:ext uri="{FF2B5EF4-FFF2-40B4-BE49-F238E27FC236}">
                <a16:creationId xmlns:a16="http://schemas.microsoft.com/office/drawing/2014/main" id="{2F0B0D82-E733-4696-B3F9-0F9B602208A1}"/>
              </a:ext>
            </a:extLst>
          </p:cNvPr>
          <p:cNvSpPr txBox="1"/>
          <p:nvPr/>
        </p:nvSpPr>
        <p:spPr>
          <a:xfrm>
            <a:off x="8076850" y="6544468"/>
            <a:ext cx="2902857"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Dr. Cherilynn Morrow   8 April 2021</a:t>
            </a:r>
          </a:p>
        </p:txBody>
      </p:sp>
      <p:sp>
        <p:nvSpPr>
          <p:cNvPr id="12" name="TextBox 11">
            <a:extLst>
              <a:ext uri="{FF2B5EF4-FFF2-40B4-BE49-F238E27FC236}">
                <a16:creationId xmlns:a16="http://schemas.microsoft.com/office/drawing/2014/main" id="{B0A356BC-37C0-49F2-91B9-021C4E4A2C68}"/>
              </a:ext>
            </a:extLst>
          </p:cNvPr>
          <p:cNvSpPr txBox="1"/>
          <p:nvPr/>
        </p:nvSpPr>
        <p:spPr>
          <a:xfrm>
            <a:off x="4435930" y="6554585"/>
            <a:ext cx="3180442"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cherilynn.morrow@gmail.com</a:t>
            </a:r>
          </a:p>
        </p:txBody>
      </p:sp>
      <p:sp>
        <p:nvSpPr>
          <p:cNvPr id="17" name="TextBox 3">
            <a:extLst>
              <a:ext uri="{FF2B5EF4-FFF2-40B4-BE49-F238E27FC236}">
                <a16:creationId xmlns:a16="http://schemas.microsoft.com/office/drawing/2014/main" id="{D42EB40F-7674-4099-8DC4-AE0C42535FAA}"/>
              </a:ext>
            </a:extLst>
          </p:cNvPr>
          <p:cNvSpPr txBox="1">
            <a:spLocks/>
          </p:cNvSpPr>
          <p:nvPr/>
        </p:nvSpPr>
        <p:spPr>
          <a:xfrm>
            <a:off x="11399586" y="6475834"/>
            <a:ext cx="451755" cy="276997"/>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prstClr val="white"/>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3</a:t>
            </a:fld>
            <a:endParaRPr kumimoji="0" lang="en-US" sz="1400" b="0" i="0" u="none" strike="noStrike" kern="0" cap="none" spc="0" normalizeH="0" baseline="0" noProof="0" dirty="0">
              <a:ln>
                <a:noFill/>
              </a:ln>
              <a:solidFill>
                <a:prstClr val="white"/>
              </a:solidFill>
              <a:effectLst/>
              <a:uLnTx/>
              <a:uFillTx/>
              <a:latin typeface="Calibri"/>
              <a:ea typeface="+mn-ea"/>
              <a:cs typeface="Calibri"/>
              <a:sym typeface="Calibri"/>
            </a:endParaRPr>
          </a:p>
        </p:txBody>
      </p:sp>
      <p:pic>
        <p:nvPicPr>
          <p:cNvPr id="3" name="Picture 2">
            <a:extLst>
              <a:ext uri="{FF2B5EF4-FFF2-40B4-BE49-F238E27FC236}">
                <a16:creationId xmlns:a16="http://schemas.microsoft.com/office/drawing/2014/main" id="{DD970F9F-9B87-4D8F-A396-84702BACF1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9037" y="681250"/>
            <a:ext cx="5913120" cy="5495500"/>
          </a:xfrm>
          <a:prstGeom prst="rect">
            <a:avLst/>
          </a:prstGeom>
        </p:spPr>
      </p:pic>
      <p:sp>
        <p:nvSpPr>
          <p:cNvPr id="13" name="TextBox 12">
            <a:extLst>
              <a:ext uri="{FF2B5EF4-FFF2-40B4-BE49-F238E27FC236}">
                <a16:creationId xmlns:a16="http://schemas.microsoft.com/office/drawing/2014/main" id="{F348F712-88B7-4F2D-A7B2-4D9B351A7F35}"/>
              </a:ext>
            </a:extLst>
          </p:cNvPr>
          <p:cNvSpPr txBox="1"/>
          <p:nvPr/>
        </p:nvSpPr>
        <p:spPr>
          <a:xfrm>
            <a:off x="863600" y="395808"/>
            <a:ext cx="498347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lumMod val="20000"/>
                    <a:lumOff val="80000"/>
                  </a:srgbClr>
                </a:solidFill>
                <a:effectLst/>
                <a:uLnTx/>
                <a:uFillTx/>
                <a:latin typeface="Arial Narrow" panose="020B0606020202030204" pitchFamily="34" charset="0"/>
                <a:ea typeface="+mn-ea"/>
                <a:cs typeface="+mn-cs"/>
                <a:hlinkClick r:id="rId3">
                  <a:extLst>
                    <a:ext uri="{A12FA001-AC4F-418D-AE19-62706E023703}">
                      <ahyp:hlinkClr xmlns:ahyp="http://schemas.microsoft.com/office/drawing/2018/hyperlinkcolor" val="tx"/>
                    </a:ext>
                  </a:extLst>
                </a:hlinkClick>
              </a:rPr>
              <a:t>https://punch.spaceops.swri.org/</a:t>
            </a:r>
            <a:endParaRPr kumimoji="0" lang="en-US" sz="1800" b="0" i="0" u="none" strike="noStrike" kern="1200" cap="none" spc="0" normalizeH="0" baseline="0" noProof="0" dirty="0">
              <a:ln>
                <a:noFill/>
              </a:ln>
              <a:solidFill>
                <a:srgbClr val="FFC000">
                  <a:lumMod val="20000"/>
                  <a:lumOff val="80000"/>
                </a:srgbClr>
              </a:solidFill>
              <a:effectLst/>
              <a:uLnTx/>
              <a:uFillTx/>
              <a:latin typeface="Arial Narrow" panose="020B0606020202030204" pitchFamily="34" charset="0"/>
              <a:ea typeface="+mn-ea"/>
              <a:cs typeface="+mn-cs"/>
            </a:endParaRPr>
          </a:p>
        </p:txBody>
      </p:sp>
      <p:sp>
        <p:nvSpPr>
          <p:cNvPr id="14" name="TextBox 13">
            <a:extLst>
              <a:ext uri="{FF2B5EF4-FFF2-40B4-BE49-F238E27FC236}">
                <a16:creationId xmlns:a16="http://schemas.microsoft.com/office/drawing/2014/main" id="{0BF7F686-CB58-44A6-B973-9199F6BF99B8}"/>
              </a:ext>
            </a:extLst>
          </p:cNvPr>
          <p:cNvSpPr txBox="1"/>
          <p:nvPr/>
        </p:nvSpPr>
        <p:spPr>
          <a:xfrm>
            <a:off x="2056793" y="125755"/>
            <a:ext cx="2597091"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Link to live website is: </a:t>
            </a:r>
          </a:p>
        </p:txBody>
      </p:sp>
    </p:spTree>
    <p:extLst>
      <p:ext uri="{BB962C8B-B14F-4D97-AF65-F5344CB8AC3E}">
        <p14:creationId xmlns:p14="http://schemas.microsoft.com/office/powerpoint/2010/main" val="1297582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60596" y="153491"/>
            <a:ext cx="956607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Calibri"/>
                <a:cs typeface="Calibri"/>
                <a:sym typeface="Calibri"/>
              </a:rPr>
              <a:t>PUNCH Outreach – Challenges and Rewards of Crossing Cultures</a:t>
            </a:r>
          </a:p>
        </p:txBody>
      </p:sp>
      <p:graphicFrame>
        <p:nvGraphicFramePr>
          <p:cNvPr id="9" name="Diagram 8"/>
          <p:cNvGraphicFramePr/>
          <p:nvPr>
            <p:extLst>
              <p:ext uri="{D42A27DB-BD31-4B8C-83A1-F6EECF244321}">
                <p14:modId xmlns:p14="http://schemas.microsoft.com/office/powerpoint/2010/main" val="361281352"/>
              </p:ext>
            </p:extLst>
          </p:nvPr>
        </p:nvGraphicFramePr>
        <p:xfrm>
          <a:off x="2347576" y="1317663"/>
          <a:ext cx="6969845" cy="4691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p:cNvSpPr txBox="1"/>
          <p:nvPr/>
        </p:nvSpPr>
        <p:spPr>
          <a:xfrm>
            <a:off x="300580" y="1378739"/>
            <a:ext cx="2869340"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Narrow" panose="020B0606020202030204" pitchFamily="34" charset="0"/>
                <a:cs typeface="Calibri"/>
                <a:sym typeface="Calibri"/>
              </a:rPr>
              <a:t>Crossing cultures: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Arial Narrow" panose="020B0606020202030204" pitchFamily="34" charset="0"/>
                <a:cs typeface="Calibri"/>
                <a:sym typeface="Calibri"/>
              </a:rPr>
              <a:t>Finding common ground </a:t>
            </a:r>
            <a:r>
              <a:rPr lang="en-US" b="1" kern="0" dirty="0">
                <a:solidFill>
                  <a:srgbClr val="000000"/>
                </a:solidFill>
                <a:latin typeface="Arial Narrow" panose="020B0606020202030204" pitchFamily="34" charset="0"/>
                <a:cs typeface="Calibri"/>
                <a:sym typeface="Calibri"/>
              </a:rPr>
              <a:t>L</a:t>
            </a:r>
            <a:r>
              <a:rPr kumimoji="0" lang="en-US" b="1" i="0" u="none" strike="noStrike" kern="0" cap="none" spc="0" normalizeH="0" baseline="0" noProof="0" dirty="0">
                <a:ln>
                  <a:noFill/>
                </a:ln>
                <a:solidFill>
                  <a:srgbClr val="000000"/>
                </a:solidFill>
                <a:effectLst/>
                <a:uLnTx/>
                <a:uFillTx/>
                <a:latin typeface="Arial Narrow" panose="020B0606020202030204" pitchFamily="34" charset="0"/>
                <a:cs typeface="Calibri"/>
                <a:sym typeface="Calibri"/>
              </a:rPr>
              <a:t>earning from differences</a:t>
            </a:r>
          </a:p>
        </p:txBody>
      </p:sp>
      <p:sp>
        <p:nvSpPr>
          <p:cNvPr id="2" name="4-Point Star 1"/>
          <p:cNvSpPr/>
          <p:nvPr/>
        </p:nvSpPr>
        <p:spPr>
          <a:xfrm>
            <a:off x="5565882" y="3663289"/>
            <a:ext cx="533231" cy="547160"/>
          </a:xfrm>
          <a:prstGeom prst="star4">
            <a:avLst/>
          </a:prstGeom>
          <a:solidFill>
            <a:srgbClr val="FFFF0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sym typeface="Calibri"/>
            </a:endParaRPr>
          </a:p>
        </p:txBody>
      </p:sp>
      <p:sp>
        <p:nvSpPr>
          <p:cNvPr id="13" name="TextBox 12"/>
          <p:cNvSpPr txBox="1"/>
          <p:nvPr/>
        </p:nvSpPr>
        <p:spPr>
          <a:xfrm>
            <a:off x="840227" y="4210449"/>
            <a:ext cx="2632082"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Narrow" panose="020B0606020202030204" pitchFamily="34" charset="0"/>
                <a:cs typeface="Calibri"/>
                <a:sym typeface="Calibri"/>
              </a:rPr>
              <a:t>PUNCH &amp; Other Heliophysics Missions</a:t>
            </a:r>
          </a:p>
        </p:txBody>
      </p:sp>
      <p:sp>
        <p:nvSpPr>
          <p:cNvPr id="14" name="TextBox 13"/>
          <p:cNvSpPr txBox="1"/>
          <p:nvPr/>
        </p:nvSpPr>
        <p:spPr>
          <a:xfrm>
            <a:off x="8262643" y="4243036"/>
            <a:ext cx="2632082"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Narrow" panose="020B0606020202030204" pitchFamily="34" charset="0"/>
                <a:cs typeface="Calibri"/>
                <a:sym typeface="Calibri"/>
              </a:rPr>
              <a:t>CHACO Culture National Historical Park</a:t>
            </a:r>
          </a:p>
        </p:txBody>
      </p:sp>
      <p:sp>
        <p:nvSpPr>
          <p:cNvPr id="22" name="TextBox 21"/>
          <p:cNvSpPr txBox="1"/>
          <p:nvPr/>
        </p:nvSpPr>
        <p:spPr>
          <a:xfrm>
            <a:off x="7201368" y="2197051"/>
            <a:ext cx="2249671"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Narrow" panose="020B0606020202030204" pitchFamily="34" charset="0"/>
                <a:cs typeface="Calibri"/>
                <a:sym typeface="Calibri"/>
              </a:rPr>
              <a:t>Indian cultures of the US Southwest</a:t>
            </a:r>
          </a:p>
        </p:txBody>
      </p:sp>
      <p:sp>
        <p:nvSpPr>
          <p:cNvPr id="15" name="TextBox 14">
            <a:extLst>
              <a:ext uri="{FF2B5EF4-FFF2-40B4-BE49-F238E27FC236}">
                <a16:creationId xmlns:a16="http://schemas.microsoft.com/office/drawing/2014/main" id="{D95D4F7A-2564-4A27-902E-2DC89F9021D3}"/>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PUNCH Outreach Plan – Self Directed Summary Overview</a:t>
            </a:r>
          </a:p>
        </p:txBody>
      </p:sp>
      <p:sp>
        <p:nvSpPr>
          <p:cNvPr id="16" name="TextBox 15">
            <a:extLst>
              <a:ext uri="{FF2B5EF4-FFF2-40B4-BE49-F238E27FC236}">
                <a16:creationId xmlns:a16="http://schemas.microsoft.com/office/drawing/2014/main" id="{9540A08D-1579-4737-9D6C-E5FC00F78044}"/>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Dr. Cherilynn Morrow   8 April 2021</a:t>
            </a:r>
          </a:p>
        </p:txBody>
      </p:sp>
      <p:sp>
        <p:nvSpPr>
          <p:cNvPr id="23" name="TextBox 22">
            <a:extLst>
              <a:ext uri="{FF2B5EF4-FFF2-40B4-BE49-F238E27FC236}">
                <a16:creationId xmlns:a16="http://schemas.microsoft.com/office/drawing/2014/main" id="{AA274CB2-24C4-473A-9914-67A0F6F4F85D}"/>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cherilynn.morrow@gmail.com</a:t>
            </a:r>
          </a:p>
        </p:txBody>
      </p:sp>
      <p:sp>
        <p:nvSpPr>
          <p:cNvPr id="24" name="TextBox 3">
            <a:extLst>
              <a:ext uri="{FF2B5EF4-FFF2-40B4-BE49-F238E27FC236}">
                <a16:creationId xmlns:a16="http://schemas.microsoft.com/office/drawing/2014/main" id="{F9D89ED7-9AA7-4FEF-8FE3-BC5CB105C226}"/>
              </a:ext>
            </a:extLst>
          </p:cNvPr>
          <p:cNvSpPr txBox="1">
            <a:spLocks/>
          </p:cNvSpPr>
          <p:nvPr/>
        </p:nvSpPr>
        <p:spPr>
          <a:xfrm>
            <a:off x="11399586" y="6505978"/>
            <a:ext cx="451755" cy="276997"/>
          </a:xfrm>
          <a:prstGeom prst="rect">
            <a:avLst/>
          </a:prstGeom>
          <a:solidFill>
            <a:schemeClr val="bg1"/>
          </a:solidFill>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30</a:t>
            </a:fld>
            <a:endParaRPr kumimoji="0" lang="en-US" sz="1400" b="0" i="0" u="none" strike="noStrike" kern="0" cap="none" spc="0" normalizeH="0" baseline="0" noProof="0" dirty="0">
              <a:ln>
                <a:noFill/>
              </a:ln>
              <a:effectLst/>
              <a:uLnTx/>
              <a:uFillTx/>
              <a:latin typeface="Calibri"/>
              <a:ea typeface="+mn-ea"/>
              <a:cs typeface="Calibri"/>
              <a:sym typeface="Calibri"/>
            </a:endParaRPr>
          </a:p>
        </p:txBody>
      </p:sp>
    </p:spTree>
    <p:extLst>
      <p:ext uri="{BB962C8B-B14F-4D97-AF65-F5344CB8AC3E}">
        <p14:creationId xmlns:p14="http://schemas.microsoft.com/office/powerpoint/2010/main" val="45414274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80596" y="1254284"/>
            <a:ext cx="5961185" cy="4523873"/>
          </a:xfrm>
          <a:prstGeom prst="rect">
            <a:avLst/>
          </a:prstGeom>
        </p:spPr>
      </p:pic>
      <p:sp>
        <p:nvSpPr>
          <p:cNvPr id="6" name="TextBox 5"/>
          <p:cNvSpPr txBox="1"/>
          <p:nvPr/>
        </p:nvSpPr>
        <p:spPr>
          <a:xfrm>
            <a:off x="1680596" y="5468685"/>
            <a:ext cx="5961185" cy="300082"/>
          </a:xfrm>
          <a:prstGeom prst="rect">
            <a:avLst/>
          </a:prstGeom>
          <a:solidFill>
            <a:schemeClr val="bg1">
              <a:lumMod val="8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Arial"/>
                <a:ea typeface="+mn-ea"/>
                <a:cs typeface="+mn-cs"/>
                <a:sym typeface="Calibri"/>
              </a:rPr>
              <a:t>Chaco is a World Heritage Site and an International Dark Sky Park.</a:t>
            </a:r>
          </a:p>
        </p:txBody>
      </p:sp>
      <p:sp>
        <p:nvSpPr>
          <p:cNvPr id="12" name="TextBox 11"/>
          <p:cNvSpPr txBox="1"/>
          <p:nvPr/>
        </p:nvSpPr>
        <p:spPr>
          <a:xfrm>
            <a:off x="8157353" y="1254284"/>
            <a:ext cx="3579234" cy="4524315"/>
          </a:xfrm>
          <a:prstGeom prst="rect">
            <a:avLst/>
          </a:prstGeom>
          <a:noFill/>
          <a:ln>
            <a:solidFill>
              <a:srgbClr val="FFC000"/>
            </a:solidFill>
          </a:ln>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Narrow" panose="020B0606020202030204" pitchFamily="34" charset="0"/>
                <a:sym typeface="Calibri"/>
              </a:rPr>
              <a:t>Chaco </a:t>
            </a:r>
            <a:r>
              <a:rPr kumimoji="0" lang="en-US" sz="1600" b="0" i="1" u="none" strike="noStrike" kern="0" cap="none" spc="0" normalizeH="0" baseline="0" noProof="0" dirty="0">
                <a:ln>
                  <a:noFill/>
                </a:ln>
                <a:solidFill>
                  <a:srgbClr val="FFFFFF"/>
                </a:solidFill>
                <a:effectLst/>
                <a:uLnTx/>
                <a:uFillTx/>
                <a:latin typeface="Arial Narrow" panose="020B0606020202030204" pitchFamily="34" charset="0"/>
                <a:sym typeface="Calibri"/>
              </a:rPr>
              <a:t>was </a:t>
            </a:r>
            <a:r>
              <a:rPr kumimoji="0" lang="en-US" sz="1600" b="0" i="0" u="none" strike="noStrike" kern="0" cap="none" spc="0" normalizeH="0" baseline="0" noProof="0" dirty="0">
                <a:ln>
                  <a:noFill/>
                </a:ln>
                <a:solidFill>
                  <a:srgbClr val="FFFFFF"/>
                </a:solidFill>
                <a:effectLst/>
                <a:uLnTx/>
                <a:uFillTx/>
                <a:latin typeface="Arial Narrow" panose="020B0606020202030204" pitchFamily="34" charset="0"/>
                <a:sym typeface="Calibri"/>
              </a:rPr>
              <a:t>a pioneer among National Parks for its consultations with affiliated “tribes” in the 4-corners region, including Navajo, Apache, Hopi, Zuni, and other Ancestral Puebloan tribes such as Acoma and Laguna.</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Narrow" panose="020B060602020203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Narrow" panose="020B0606020202030204" pitchFamily="34" charset="0"/>
                <a:sym typeface="Calibri"/>
              </a:rPr>
              <a:t>Chaco culture is a ready topic of “cultural relevance” to the descendants of Ancestral Puebloan people and other Southwest Indians in the 4-corners region. Chaco Canyon is one of the most significant sites in the world for evidence of ancient Sun-watching.</a:t>
            </a:r>
          </a:p>
          <a:p>
            <a:pPr marL="0" marR="0" lvl="0" indent="0" algn="l" defTabSz="914400" rtl="0" eaLnBrk="1" fontAlgn="auto" latinLnBrk="0" hangingPunct="0">
              <a:lnSpc>
                <a:spcPct val="100000"/>
              </a:lnSpc>
              <a:spcBef>
                <a:spcPts val="0"/>
              </a:spcBef>
              <a:spcAft>
                <a:spcPts val="0"/>
              </a:spcAft>
              <a:buClrTx/>
              <a:buSzTx/>
              <a:buFontTx/>
              <a:buNone/>
              <a:tabLst/>
              <a:defRPr/>
            </a:pPr>
            <a:endParaRPr lang="en-US" sz="1600" kern="0" dirty="0">
              <a:solidFill>
                <a:srgbClr val="FFFFFF"/>
              </a:solidFill>
              <a:latin typeface="Arial Narrow" panose="020B060602020203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n-US" sz="1600" kern="0" dirty="0">
                <a:solidFill>
                  <a:srgbClr val="FFFFFF"/>
                </a:solidFill>
                <a:latin typeface="Arial Narrow" panose="020B0606020202030204" pitchFamily="34" charset="0"/>
                <a:sym typeface="Calibri"/>
              </a:rPr>
              <a:t>The Ancient &amp; Modern Sun-watching theme portrays </a:t>
            </a:r>
            <a:r>
              <a:rPr kumimoji="0" lang="en-US" sz="1600" b="0" i="0" u="none" strike="noStrike" kern="0" cap="none" spc="0" normalizeH="0" baseline="0" noProof="0" dirty="0">
                <a:ln>
                  <a:noFill/>
                </a:ln>
                <a:solidFill>
                  <a:srgbClr val="FFFFFF"/>
                </a:solidFill>
                <a:effectLst/>
                <a:uLnTx/>
                <a:uFillTx/>
                <a:latin typeface="Arial Narrow" panose="020B0606020202030204" pitchFamily="34" charset="0"/>
                <a:sym typeface="Calibri"/>
              </a:rPr>
              <a:t>NASA’s exploration of the Sun as a natural extension of humanity’s long-lived dedication to observing the Sun’s rhythms and mysteries.</a:t>
            </a:r>
          </a:p>
        </p:txBody>
      </p:sp>
      <p:sp>
        <p:nvSpPr>
          <p:cNvPr id="17" name="TextBox 16">
            <a:extLst>
              <a:ext uri="{FF2B5EF4-FFF2-40B4-BE49-F238E27FC236}">
                <a16:creationId xmlns:a16="http://schemas.microsoft.com/office/drawing/2014/main" id="{38C6AD7C-F2E6-4B11-B9C1-D0873CFEAF5C}"/>
              </a:ext>
            </a:extLst>
          </p:cNvPr>
          <p:cNvSpPr txBox="1"/>
          <p:nvPr/>
        </p:nvSpPr>
        <p:spPr>
          <a:xfrm>
            <a:off x="246258" y="6554586"/>
            <a:ext cx="3735434"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PUNCH Outreach Plan – Self Directed Summary Overview</a:t>
            </a:r>
          </a:p>
        </p:txBody>
      </p:sp>
      <p:sp>
        <p:nvSpPr>
          <p:cNvPr id="18" name="TextBox 17">
            <a:extLst>
              <a:ext uri="{FF2B5EF4-FFF2-40B4-BE49-F238E27FC236}">
                <a16:creationId xmlns:a16="http://schemas.microsoft.com/office/drawing/2014/main" id="{1134C0ED-269C-49AF-B867-191F4347D823}"/>
              </a:ext>
            </a:extLst>
          </p:cNvPr>
          <p:cNvSpPr txBox="1"/>
          <p:nvPr/>
        </p:nvSpPr>
        <p:spPr>
          <a:xfrm>
            <a:off x="8076850" y="6544468"/>
            <a:ext cx="2902857"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Dr. Cherilynn Morrow   8 April 2021</a:t>
            </a:r>
          </a:p>
        </p:txBody>
      </p:sp>
      <p:sp>
        <p:nvSpPr>
          <p:cNvPr id="19" name="TextBox 18">
            <a:extLst>
              <a:ext uri="{FF2B5EF4-FFF2-40B4-BE49-F238E27FC236}">
                <a16:creationId xmlns:a16="http://schemas.microsoft.com/office/drawing/2014/main" id="{E24B3729-6AF2-4D0F-BF40-68B22C651CA0}"/>
              </a:ext>
            </a:extLst>
          </p:cNvPr>
          <p:cNvSpPr txBox="1"/>
          <p:nvPr/>
        </p:nvSpPr>
        <p:spPr>
          <a:xfrm>
            <a:off x="4435930" y="6554585"/>
            <a:ext cx="3180442"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cherilynn.morrow@gmail.com</a:t>
            </a:r>
          </a:p>
        </p:txBody>
      </p:sp>
      <p:sp>
        <p:nvSpPr>
          <p:cNvPr id="20" name="TextBox 3">
            <a:extLst>
              <a:ext uri="{FF2B5EF4-FFF2-40B4-BE49-F238E27FC236}">
                <a16:creationId xmlns:a16="http://schemas.microsoft.com/office/drawing/2014/main" id="{228E8A9E-AB1D-495F-B5E2-AA66EB47655D}"/>
              </a:ext>
            </a:extLst>
          </p:cNvPr>
          <p:cNvSpPr txBox="1">
            <a:spLocks/>
          </p:cNvSpPr>
          <p:nvPr/>
        </p:nvSpPr>
        <p:spPr>
          <a:xfrm>
            <a:off x="11399586" y="6475834"/>
            <a:ext cx="451755" cy="276997"/>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prstClr val="white"/>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31</a:t>
            </a:fld>
            <a:endParaRPr kumimoji="0" lang="en-US" sz="1400" b="0" i="0" u="none" strike="noStrike" kern="0" cap="none" spc="0" normalizeH="0" baseline="0" noProof="0" dirty="0">
              <a:ln>
                <a:noFill/>
              </a:ln>
              <a:solidFill>
                <a:prstClr val="white"/>
              </a:solidFill>
              <a:effectLst/>
              <a:uLnTx/>
              <a:uFillTx/>
              <a:latin typeface="Calibri"/>
              <a:ea typeface="+mn-ea"/>
              <a:cs typeface="Calibri"/>
              <a:sym typeface="Calibri"/>
            </a:endParaRPr>
          </a:p>
        </p:txBody>
      </p:sp>
      <p:sp>
        <p:nvSpPr>
          <p:cNvPr id="21" name="TextBox 20">
            <a:extLst>
              <a:ext uri="{FF2B5EF4-FFF2-40B4-BE49-F238E27FC236}">
                <a16:creationId xmlns:a16="http://schemas.microsoft.com/office/drawing/2014/main" id="{635D58E2-EEA0-44E9-8242-AD251F1C1425}"/>
              </a:ext>
            </a:extLst>
          </p:cNvPr>
          <p:cNvSpPr txBox="1"/>
          <p:nvPr/>
        </p:nvSpPr>
        <p:spPr>
          <a:xfrm>
            <a:off x="1610631" y="120762"/>
            <a:ext cx="8891328" cy="892552"/>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n-US" sz="3200" kern="0" dirty="0">
                <a:solidFill>
                  <a:prstClr val="white"/>
                </a:solidFill>
                <a:latin typeface="Calibri"/>
                <a:sym typeface="Calibri"/>
              </a:rPr>
              <a:t>Chaco Culture National Historical Park (NHP)</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a:ea typeface="+mn-ea"/>
                <a:cs typeface="+mn-cs"/>
                <a:sym typeface="Calibri"/>
              </a:rPr>
              <a:t>One of the most significant sites in the world for evidence of ancient Sun-watching</a:t>
            </a:r>
          </a:p>
        </p:txBody>
      </p:sp>
    </p:spTree>
    <p:extLst>
      <p:ext uri="{BB962C8B-B14F-4D97-AF65-F5344CB8AC3E}">
        <p14:creationId xmlns:p14="http://schemas.microsoft.com/office/powerpoint/2010/main" val="79384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8805" y="648971"/>
            <a:ext cx="4723178" cy="4764506"/>
          </a:xfrm>
          <a:prstGeom prst="rect">
            <a:avLst/>
          </a:prstGeom>
        </p:spPr>
      </p:pic>
      <p:pic>
        <p:nvPicPr>
          <p:cNvPr id="4" name="Picture 3">
            <a:hlinkClick r:id="" action="ppaction://noaction"/>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58805" y="648975"/>
            <a:ext cx="3718023" cy="2307713"/>
          </a:xfrm>
          <a:prstGeom prst="rect">
            <a:avLst/>
          </a:prstGeom>
        </p:spPr>
      </p:pic>
      <p:cxnSp>
        <p:nvCxnSpPr>
          <p:cNvPr id="5" name="Straight Arrow Connector 4"/>
          <p:cNvCxnSpPr>
            <a:cxnSpLocks/>
            <a:stCxn id="4" idx="1"/>
          </p:cNvCxnSpPr>
          <p:nvPr/>
        </p:nvCxnSpPr>
        <p:spPr>
          <a:xfrm flipH="1" flipV="1">
            <a:off x="4217113" y="1214460"/>
            <a:ext cx="1441692" cy="58837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65285" y="915942"/>
            <a:ext cx="34289"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ahoma"/>
              <a:ea typeface="+mn-ea"/>
              <a:cs typeface="Arial"/>
              <a:sym typeface="Calibri"/>
            </a:endParaRPr>
          </a:p>
        </p:txBody>
      </p:sp>
      <p:sp>
        <p:nvSpPr>
          <p:cNvPr id="14" name="TextBox 13"/>
          <p:cNvSpPr txBox="1"/>
          <p:nvPr/>
        </p:nvSpPr>
        <p:spPr>
          <a:xfrm flipH="1">
            <a:off x="3474369" y="682494"/>
            <a:ext cx="1089868"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720000"/>
                </a:solidFill>
                <a:effectLst/>
                <a:uLnTx/>
                <a:uFillTx/>
                <a:latin typeface="Tahoma"/>
                <a:ea typeface="+mn-ea"/>
                <a:cs typeface="Arial"/>
                <a:sym typeface="Calibri"/>
              </a:rPr>
              <a:t>CHIMNEY ROCK</a:t>
            </a:r>
          </a:p>
        </p:txBody>
      </p:sp>
      <p:sp>
        <p:nvSpPr>
          <p:cNvPr id="3" name="Oval 2"/>
          <p:cNvSpPr/>
          <p:nvPr/>
        </p:nvSpPr>
        <p:spPr>
          <a:xfrm>
            <a:off x="2767415" y="3019195"/>
            <a:ext cx="799988" cy="72189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Tahoma"/>
              <a:ea typeface="+mn-ea"/>
              <a:cs typeface="Arial"/>
              <a:sym typeface="Calibri"/>
            </a:endParaRPr>
          </a:p>
        </p:txBody>
      </p:sp>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75250" y="3572025"/>
            <a:ext cx="3701578" cy="2359104"/>
          </a:xfrm>
          <a:prstGeom prst="rect">
            <a:avLst/>
          </a:prstGeom>
        </p:spPr>
      </p:pic>
      <p:cxnSp>
        <p:nvCxnSpPr>
          <p:cNvPr id="11" name="Straight Arrow Connector 10"/>
          <p:cNvCxnSpPr>
            <a:cxnSpLocks/>
            <a:stCxn id="10" idx="1"/>
          </p:cNvCxnSpPr>
          <p:nvPr/>
        </p:nvCxnSpPr>
        <p:spPr>
          <a:xfrm flipH="1" flipV="1">
            <a:off x="3336056" y="3433407"/>
            <a:ext cx="2339194" cy="1318170"/>
          </a:xfrm>
          <a:prstGeom prst="straightConnector1">
            <a:avLst/>
          </a:prstGeom>
          <a:ln w="28575">
            <a:tailEnd type="triangle" w="lg"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72E4462-25F7-4F39-A77E-F263F06B12E4}"/>
              </a:ext>
            </a:extLst>
          </p:cNvPr>
          <p:cNvSpPr/>
          <p:nvPr/>
        </p:nvSpPr>
        <p:spPr>
          <a:xfrm>
            <a:off x="9435193" y="617812"/>
            <a:ext cx="2671409" cy="2400657"/>
          </a:xfrm>
          <a:prstGeom prst="rect">
            <a:avLst/>
          </a:prstGeom>
          <a:ln>
            <a:solidFill>
              <a:srgbClr val="FFC000"/>
            </a:solidFill>
          </a:ln>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400" dirty="0">
                <a:solidFill>
                  <a:prstClr val="white"/>
                </a:solidFill>
                <a:latin typeface="Arial Narrow" panose="020B0606020202030204" pitchFamily="34" charset="0"/>
                <a:sym typeface="Calibri"/>
              </a:rPr>
              <a:t>The twin pillars of Chimney Rock as viewed from the remains of an ancient building with Chacoan masonry and design features. This Chaco “outlier” is in southern Colorado, about 100 miles northeast of Chaco Canyon.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Arial Narrow" panose="020B0606020202030204" pitchFamily="34" charset="0"/>
                <a:sym typeface="Calibri"/>
              </a:rPr>
              <a:t>For a 3-year period every 18.6 years, the Moon can rise between the two pillars. The next opportunities to view this occur in the years 2023-2026.</a:t>
            </a:r>
            <a:endParaRPr kumimoji="0" lang="en-US" sz="1400" b="0" u="none" strike="noStrike" kern="1200" cap="none" spc="0" normalizeH="0" baseline="0" noProof="0" dirty="0">
              <a:ln>
                <a:noFill/>
              </a:ln>
              <a:solidFill>
                <a:prstClr val="white"/>
              </a:solidFill>
              <a:effectLst/>
              <a:uLnTx/>
              <a:uFillTx/>
              <a:latin typeface="Arial Narrow" panose="020B0606020202030204" pitchFamily="34" charset="0"/>
              <a:sym typeface="Calibri"/>
            </a:endParaRPr>
          </a:p>
        </p:txBody>
      </p:sp>
      <p:sp>
        <p:nvSpPr>
          <p:cNvPr id="17" name="TextBox 16">
            <a:extLst>
              <a:ext uri="{FF2B5EF4-FFF2-40B4-BE49-F238E27FC236}">
                <a16:creationId xmlns:a16="http://schemas.microsoft.com/office/drawing/2014/main" id="{6F238AA0-26C3-4130-BF09-7931BCEF004E}"/>
              </a:ext>
            </a:extLst>
          </p:cNvPr>
          <p:cNvSpPr txBox="1"/>
          <p:nvPr/>
        </p:nvSpPr>
        <p:spPr>
          <a:xfrm>
            <a:off x="9446680" y="3505985"/>
            <a:ext cx="2671409" cy="2616101"/>
          </a:xfrm>
          <a:prstGeom prst="rect">
            <a:avLst/>
          </a:prstGeom>
          <a:noFill/>
          <a:ln>
            <a:solidFill>
              <a:srgbClr val="FFC000"/>
            </a:solidFill>
          </a:ln>
        </p:spPr>
        <p:txBody>
          <a:bodyPr wrap="square">
            <a:spAutoFit/>
          </a:bodyPr>
          <a:lstStyle/>
          <a:p>
            <a:pPr marL="0" marR="0">
              <a:spcBef>
                <a:spcPts val="0"/>
              </a:spcBef>
              <a:spcAft>
                <a:spcPts val="1200"/>
              </a:spcAft>
            </a:pPr>
            <a:r>
              <a:rPr lang="en-US" sz="1400" dirty="0">
                <a:latin typeface="Arial Narrow" panose="020B0606020202030204" pitchFamily="34" charset="0"/>
                <a:ea typeface="Times New Roman" panose="02020603050405020304" pitchFamily="18" charset="0"/>
                <a:cs typeface="Calibri" panose="020F0502020204030204" pitchFamily="34" charset="0"/>
              </a:rPr>
              <a:t>The a</a:t>
            </a:r>
            <a:r>
              <a:rPr lang="en-US" sz="1400" dirty="0">
                <a:effectLst/>
                <a:latin typeface="Arial Narrow" panose="020B0606020202030204" pitchFamily="34" charset="0"/>
                <a:ea typeface="Times New Roman" panose="02020603050405020304" pitchFamily="18" charset="0"/>
                <a:cs typeface="Calibri" panose="020F0502020204030204" pitchFamily="34" charset="0"/>
              </a:rPr>
              <a:t>erial photo of Pueblo Bonito in Chaco Canyon</a:t>
            </a:r>
            <a:r>
              <a:rPr lang="en-US" sz="1400" dirty="0">
                <a:latin typeface="Arial Narrow" panose="020B0606020202030204" pitchFamily="34" charset="0"/>
                <a:ea typeface="Times New Roman" panose="02020603050405020304" pitchFamily="18" charset="0"/>
                <a:cs typeface="Calibri" panose="020F0502020204030204" pitchFamily="34" charset="0"/>
              </a:rPr>
              <a:t> reveals its</a:t>
            </a:r>
            <a:r>
              <a:rPr lang="en-US" sz="1400" dirty="0">
                <a:effectLst/>
                <a:latin typeface="Arial Narrow" panose="020B0606020202030204" pitchFamily="34" charset="0"/>
                <a:ea typeface="Times New Roman" panose="02020603050405020304" pitchFamily="18" charset="0"/>
                <a:cs typeface="Calibri" panose="020F0502020204030204" pitchFamily="34" charset="0"/>
              </a:rPr>
              <a:t> half-moon shape. Bonito includes more than 600 rooms and featured walls 4-5 stories tall. </a:t>
            </a:r>
            <a:r>
              <a:rPr lang="en-US" sz="1400" dirty="0">
                <a:latin typeface="Arial Narrow" panose="020B0606020202030204" pitchFamily="34" charset="0"/>
                <a:ea typeface="Times New Roman" panose="02020603050405020304" pitchFamily="18" charset="0"/>
                <a:cs typeface="Calibri" panose="020F0502020204030204" pitchFamily="34" charset="0"/>
              </a:rPr>
              <a:t>It </a:t>
            </a:r>
            <a:r>
              <a:rPr lang="en-US" sz="1400" dirty="0">
                <a:effectLst/>
                <a:latin typeface="Arial Narrow" panose="020B0606020202030204" pitchFamily="34" charset="0"/>
                <a:ea typeface="Times New Roman" panose="02020603050405020304" pitchFamily="18" charset="0"/>
                <a:cs typeface="Calibri" panose="020F0502020204030204" pitchFamily="34" charset="0"/>
              </a:rPr>
              <a:t>is the largest, most-excavated example of the architecture constructed by Ancestral Puebloans over centuries of time throughout the 4-corners region.</a:t>
            </a:r>
            <a:endParaRPr lang="en-US" sz="1400" dirty="0">
              <a:effectLst/>
              <a:latin typeface="Arial Narrow" panose="020B0606020202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400" dirty="0">
                <a:latin typeface="Arial Narrow" panose="020B0606020202030204" pitchFamily="34" charset="0"/>
                <a:ea typeface="Calibri" panose="020F0502020204030204" pitchFamily="34" charset="0"/>
                <a:cs typeface="Calibri" panose="020F0502020204030204" pitchFamily="34" charset="0"/>
              </a:rPr>
              <a:t>Pueblo Bonito is an important reason that Chaco is a World Heritage site.</a:t>
            </a:r>
            <a:endParaRPr lang="en-US" sz="14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3ED358DC-5D83-4ECC-BA69-B721CA561225}"/>
              </a:ext>
            </a:extLst>
          </p:cNvPr>
          <p:cNvSpPr txBox="1"/>
          <p:nvPr/>
        </p:nvSpPr>
        <p:spPr>
          <a:xfrm>
            <a:off x="723482" y="5423613"/>
            <a:ext cx="4863403" cy="1089529"/>
          </a:xfrm>
          <a:prstGeom prst="rect">
            <a:avLst/>
          </a:prstGeom>
          <a:noFill/>
        </p:spPr>
        <p:txBody>
          <a:bodyPr wrap="square">
            <a:spAutoFit/>
          </a:bodyPr>
          <a:lstStyle/>
          <a:p>
            <a:pPr marL="0" marR="0" algn="just">
              <a:lnSpc>
                <a:spcPct val="90000"/>
              </a:lnSpc>
              <a:spcBef>
                <a:spcPts val="0"/>
              </a:spcBef>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Archaeologists have several lines of evidence to indicate that about 1000 years ago, Chaco Canyon was the hub of a vast regional network of hundreds of ancient sites with similar architectural features (red dots).  The yellow lines depict areas where 30-foot-wide pre-historic roads have been discovered (via aerial photos). These “roads” strengthen the evidence that Chaco Canyon was an important destination and center of ceremonial activity for a large area of the 4-corners region.</a:t>
            </a:r>
            <a:endParaRPr lang="en-US" sz="12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B17A0D4E-8DB0-41DD-944D-9211BF29CBC2}"/>
              </a:ext>
            </a:extLst>
          </p:cNvPr>
          <p:cNvSpPr txBox="1"/>
          <p:nvPr/>
        </p:nvSpPr>
        <p:spPr>
          <a:xfrm>
            <a:off x="246258" y="6554586"/>
            <a:ext cx="3735434"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PUNCH Outreach Plan – Self Directed Summary Overview</a:t>
            </a:r>
          </a:p>
        </p:txBody>
      </p:sp>
      <p:sp>
        <p:nvSpPr>
          <p:cNvPr id="32" name="TextBox 31">
            <a:extLst>
              <a:ext uri="{FF2B5EF4-FFF2-40B4-BE49-F238E27FC236}">
                <a16:creationId xmlns:a16="http://schemas.microsoft.com/office/drawing/2014/main" id="{B61B2611-577B-43B7-9180-00EC9F605AC7}"/>
              </a:ext>
            </a:extLst>
          </p:cNvPr>
          <p:cNvSpPr txBox="1"/>
          <p:nvPr/>
        </p:nvSpPr>
        <p:spPr>
          <a:xfrm>
            <a:off x="8076850" y="6544468"/>
            <a:ext cx="2902857"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Dr. Cherilynn Morrow   8 April 2021</a:t>
            </a:r>
          </a:p>
        </p:txBody>
      </p:sp>
      <p:sp>
        <p:nvSpPr>
          <p:cNvPr id="33" name="TextBox 32">
            <a:extLst>
              <a:ext uri="{FF2B5EF4-FFF2-40B4-BE49-F238E27FC236}">
                <a16:creationId xmlns:a16="http://schemas.microsoft.com/office/drawing/2014/main" id="{01A1DA2E-E549-4757-978C-2263E9123FE0}"/>
              </a:ext>
            </a:extLst>
          </p:cNvPr>
          <p:cNvSpPr txBox="1"/>
          <p:nvPr/>
        </p:nvSpPr>
        <p:spPr>
          <a:xfrm>
            <a:off x="4435930" y="6554585"/>
            <a:ext cx="3180442"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cherilynn.morrow@gmail.com</a:t>
            </a:r>
          </a:p>
        </p:txBody>
      </p:sp>
      <p:sp>
        <p:nvSpPr>
          <p:cNvPr id="34" name="TextBox 3">
            <a:extLst>
              <a:ext uri="{FF2B5EF4-FFF2-40B4-BE49-F238E27FC236}">
                <a16:creationId xmlns:a16="http://schemas.microsoft.com/office/drawing/2014/main" id="{578B9570-CFDC-41EF-89C1-8ACC54716C51}"/>
              </a:ext>
            </a:extLst>
          </p:cNvPr>
          <p:cNvSpPr txBox="1">
            <a:spLocks/>
          </p:cNvSpPr>
          <p:nvPr/>
        </p:nvSpPr>
        <p:spPr>
          <a:xfrm>
            <a:off x="11399586" y="6475834"/>
            <a:ext cx="451755" cy="276997"/>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prstClr val="white"/>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32</a:t>
            </a:fld>
            <a:endParaRPr kumimoji="0" lang="en-US" sz="1400" b="0" i="0" u="none" strike="noStrike" kern="0" cap="none" spc="0" normalizeH="0" baseline="0" noProof="0" dirty="0">
              <a:ln>
                <a:noFill/>
              </a:ln>
              <a:solidFill>
                <a:prstClr val="white"/>
              </a:solidFill>
              <a:effectLst/>
              <a:uLnTx/>
              <a:uFillTx/>
              <a:latin typeface="Calibri"/>
              <a:ea typeface="+mn-ea"/>
              <a:cs typeface="Calibri"/>
              <a:sym typeface="Calibri"/>
            </a:endParaRPr>
          </a:p>
        </p:txBody>
      </p:sp>
      <p:sp>
        <p:nvSpPr>
          <p:cNvPr id="35" name="TextBox 34">
            <a:extLst>
              <a:ext uri="{FF2B5EF4-FFF2-40B4-BE49-F238E27FC236}">
                <a16:creationId xmlns:a16="http://schemas.microsoft.com/office/drawing/2014/main" id="{2BE42598-73E7-43F2-82E2-08E0B47F5121}"/>
              </a:ext>
            </a:extLst>
          </p:cNvPr>
          <p:cNvSpPr txBox="1"/>
          <p:nvPr/>
        </p:nvSpPr>
        <p:spPr>
          <a:xfrm>
            <a:off x="-1" y="31038"/>
            <a:ext cx="12157711" cy="461665"/>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n-US" sz="2400" kern="0" dirty="0">
                <a:solidFill>
                  <a:prstClr val="white"/>
                </a:solidFill>
                <a:latin typeface="Calibri"/>
                <a:sym typeface="Calibri"/>
              </a:rPr>
              <a:t>A millennium ago, Chaco Canyon was the hub of a vast cultural network in the 4-Corners region</a:t>
            </a:r>
            <a:endParaRPr kumimoji="0" lang="en-US" sz="2400" b="0" i="0" u="none" strike="noStrike" kern="0" cap="none" spc="0" normalizeH="0" baseline="0" noProof="0" dirty="0">
              <a:ln>
                <a:noFill/>
              </a:ln>
              <a:solidFill>
                <a:prstClr val="white"/>
              </a:solidFill>
              <a:effectLst/>
              <a:uLnTx/>
              <a:uFillTx/>
              <a:latin typeface="Calibri"/>
              <a:ea typeface="+mn-ea"/>
              <a:cs typeface="+mn-cs"/>
              <a:sym typeface="Calibri"/>
            </a:endParaRPr>
          </a:p>
        </p:txBody>
      </p:sp>
    </p:spTree>
    <p:extLst>
      <p:ext uri="{BB962C8B-B14F-4D97-AF65-F5344CB8AC3E}">
        <p14:creationId xmlns:p14="http://schemas.microsoft.com/office/powerpoint/2010/main" val="28633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1000"/>
                                        <p:tgtEl>
                                          <p:spTgt spid="5"/>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strVal val="#ppt_w*0.70"/>
                                          </p:val>
                                        </p:tav>
                                        <p:tav tm="100000">
                                          <p:val>
                                            <p:strVal val="#ppt_w"/>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animEffect transition="in" filter="fade">
                                      <p:cBhvr>
                                        <p:cTn id="29" dur="1000"/>
                                        <p:tgtEl>
                                          <p:spTgt spid="10"/>
                                        </p:tgtEl>
                                      </p:cBhvr>
                                    </p:animEffect>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1000"/>
                                        <p:tgtEl>
                                          <p:spTgt spid="11"/>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429" y="1963980"/>
            <a:ext cx="3298143" cy="4524315"/>
          </a:xfrm>
          <a:prstGeom prst="rect">
            <a:avLst/>
          </a:prstGeom>
          <a:noFill/>
          <a:ln>
            <a:solidFill>
              <a:srgbClr val="FFC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sym typeface="Calibri"/>
              </a:rPr>
              <a:t>Dr. Morrow is using the real setting Sun to teach about the Phases of the Moon to an Apache family before the 2012 annular eclipse “Moon Walk” Program in the east plaza of Pueblo Bonito in Chaco Canyon. The Sun was still partially eclipsed by the Moon as it set below the western horizon.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0000"/>
                    <a:lumOff val="80000"/>
                  </a:schemeClr>
                </a:solidFill>
                <a:effectLst/>
                <a:uLnTx/>
                <a:uFillTx/>
                <a:latin typeface="Arial Narrow" panose="020B0606020202030204" pitchFamily="34" charset="0"/>
                <a:ea typeface="+mn-ea"/>
                <a:cs typeface="+mn-cs"/>
                <a:sym typeface="Calibri"/>
              </a:rPr>
              <a:t>The PUNCH Outreach plan includes a similar program for the 14 October 2023 Annular Eclipse</a:t>
            </a:r>
            <a:r>
              <a:rPr lang="en-US" sz="1600" dirty="0">
                <a:solidFill>
                  <a:schemeClr val="accent4">
                    <a:lumMod val="20000"/>
                    <a:lumOff val="80000"/>
                  </a:schemeClr>
                </a:solidFill>
                <a:latin typeface="Arial Narrow" panose="020B0606020202030204" pitchFamily="34" charset="0"/>
                <a:sym typeface="Calibri"/>
              </a:rPr>
              <a:t> which will occur in the morning hours and be viewable from the plaza of Pueblo Bonito. </a:t>
            </a:r>
            <a:r>
              <a:rPr kumimoji="0" lang="en-US" sz="1600" b="0" i="0" u="none" strike="noStrike" kern="1200" cap="none" spc="0" normalizeH="0" baseline="0" noProof="0" dirty="0">
                <a:ln>
                  <a:noFill/>
                </a:ln>
                <a:solidFill>
                  <a:schemeClr val="accent4">
                    <a:lumMod val="20000"/>
                    <a:lumOff val="80000"/>
                  </a:schemeClr>
                </a:solidFill>
                <a:effectLst/>
                <a:uLnTx/>
                <a:uFillTx/>
                <a:latin typeface="Arial Narrow" panose="020B0606020202030204" pitchFamily="34" charset="0"/>
                <a:ea typeface="+mn-ea"/>
                <a:cs typeface="+mn-cs"/>
                <a:sym typeface="Calibri"/>
              </a:rPr>
              <a:t>This event will include </a:t>
            </a:r>
            <a:r>
              <a:rPr lang="en-US" sz="1600" i="1" dirty="0">
                <a:solidFill>
                  <a:schemeClr val="accent4">
                    <a:lumMod val="20000"/>
                    <a:lumOff val="80000"/>
                  </a:schemeClr>
                </a:solidFill>
                <a:latin typeface="Arial Narrow" panose="020B0606020202030204" pitchFamily="34" charset="0"/>
                <a:sym typeface="Calibri"/>
              </a:rPr>
              <a:t>Kinesthetic Astronomy </a:t>
            </a:r>
            <a:r>
              <a:rPr lang="en-US" sz="1600" dirty="0">
                <a:solidFill>
                  <a:schemeClr val="accent4">
                    <a:lumMod val="20000"/>
                    <a:lumOff val="80000"/>
                  </a:schemeClr>
                </a:solidFill>
                <a:latin typeface="Arial Narrow" panose="020B0606020202030204" pitchFamily="34" charset="0"/>
                <a:sym typeface="Calibri"/>
              </a:rPr>
              <a:t>and other</a:t>
            </a:r>
            <a:r>
              <a:rPr kumimoji="0" lang="en-US" sz="1600" b="0" i="0" u="none" strike="noStrike" kern="1200" cap="none" spc="0" normalizeH="0" baseline="0" noProof="0" dirty="0">
                <a:ln>
                  <a:noFill/>
                </a:ln>
                <a:solidFill>
                  <a:schemeClr val="accent4">
                    <a:lumMod val="20000"/>
                    <a:lumOff val="80000"/>
                  </a:schemeClr>
                </a:solidFill>
                <a:effectLst/>
                <a:uLnTx/>
                <a:uFillTx/>
                <a:latin typeface="Arial Narrow" panose="020B0606020202030204" pitchFamily="34" charset="0"/>
                <a:ea typeface="+mn-ea"/>
                <a:cs typeface="+mn-cs"/>
                <a:sym typeface="Calibri"/>
              </a:rPr>
              <a:t> embodied learning activities, links to NASA science, and cross-cultural content. The event will be documented for </a:t>
            </a:r>
            <a:r>
              <a:rPr lang="en-US" sz="1600" dirty="0">
                <a:solidFill>
                  <a:schemeClr val="accent4">
                    <a:lumMod val="20000"/>
                    <a:lumOff val="80000"/>
                  </a:schemeClr>
                </a:solidFill>
                <a:latin typeface="Arial Narrow" panose="020B0606020202030204" pitchFamily="34" charset="0"/>
                <a:sym typeface="Calibri"/>
              </a:rPr>
              <a:t>a</a:t>
            </a:r>
            <a:r>
              <a:rPr kumimoji="0" lang="en-US" sz="1600" b="0" i="0" u="none" strike="noStrike" kern="1200" cap="none" spc="0" normalizeH="0" baseline="0" noProof="0" dirty="0">
                <a:ln>
                  <a:noFill/>
                </a:ln>
                <a:solidFill>
                  <a:schemeClr val="accent4">
                    <a:lumMod val="20000"/>
                    <a:lumOff val="80000"/>
                  </a:schemeClr>
                </a:solidFill>
                <a:effectLst/>
                <a:uLnTx/>
                <a:uFillTx/>
                <a:latin typeface="Arial Narrow" panose="020B0606020202030204" pitchFamily="34" charset="0"/>
                <a:ea typeface="+mn-ea"/>
                <a:cs typeface="+mn-cs"/>
                <a:sym typeface="Calibri"/>
              </a:rPr>
              <a:t> PUNCH-sponsored planetarium film.  </a:t>
            </a:r>
          </a:p>
        </p:txBody>
      </p:sp>
      <p:grpSp>
        <p:nvGrpSpPr>
          <p:cNvPr id="6" name="Group 5"/>
          <p:cNvGrpSpPr/>
          <p:nvPr/>
        </p:nvGrpSpPr>
        <p:grpSpPr>
          <a:xfrm>
            <a:off x="3793237" y="1034542"/>
            <a:ext cx="5884851" cy="5311103"/>
            <a:chOff x="2466161" y="-725118"/>
            <a:chExt cx="7846465" cy="7081470"/>
          </a:xfrm>
        </p:grpSpPr>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2466161" y="515134"/>
              <a:ext cx="7747253" cy="5810440"/>
            </a:xfrm>
            <a:prstGeom prst="rect">
              <a:avLst/>
            </a:prstGeom>
          </p:spPr>
        </p:pic>
        <p:sp>
          <p:nvSpPr>
            <p:cNvPr id="4" name="Rectangle 3"/>
            <p:cNvSpPr/>
            <p:nvPr/>
          </p:nvSpPr>
          <p:spPr>
            <a:xfrm>
              <a:off x="8229738" y="6017797"/>
              <a:ext cx="2003112" cy="3385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white"/>
                  </a:solidFill>
                  <a:effectLst/>
                  <a:uLnTx/>
                  <a:uFillTx/>
                  <a:latin typeface="Calibri" panose="020F0502020204030204"/>
                  <a:ea typeface="+mn-ea"/>
                  <a:cs typeface="+mn-cs"/>
                  <a:sym typeface="Calibri"/>
                </a:rPr>
                <a:t>Photo by GB Cornucopia</a:t>
              </a:r>
            </a:p>
          </p:txBody>
        </p:sp>
        <p:sp>
          <p:nvSpPr>
            <p:cNvPr id="15" name="Rectangle 14">
              <a:extLst>
                <a:ext uri="{FF2B5EF4-FFF2-40B4-BE49-F238E27FC236}">
                  <a16:creationId xmlns:a16="http://schemas.microsoft.com/office/drawing/2014/main" id="{279139BE-9D2A-4013-AF20-84431CC43378}"/>
                </a:ext>
              </a:extLst>
            </p:cNvPr>
            <p:cNvSpPr/>
            <p:nvPr/>
          </p:nvSpPr>
          <p:spPr>
            <a:xfrm>
              <a:off x="3214103" y="-725118"/>
              <a:ext cx="7098523" cy="4103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white"/>
                  </a:solidFill>
                  <a:effectLst/>
                  <a:uLnTx/>
                  <a:uFillTx/>
                  <a:latin typeface="Arial Narrow" panose="020B0606020202030204" pitchFamily="34" charset="0"/>
                  <a:sym typeface="Calibri"/>
                </a:rPr>
                <a:t>The yellow star marks the location of the activity depicted below.</a:t>
              </a:r>
            </a:p>
          </p:txBody>
        </p:sp>
      </p:grpSp>
      <p:grpSp>
        <p:nvGrpSpPr>
          <p:cNvPr id="9" name="Group 8"/>
          <p:cNvGrpSpPr/>
          <p:nvPr/>
        </p:nvGrpSpPr>
        <p:grpSpPr>
          <a:xfrm>
            <a:off x="246258" y="26417"/>
            <a:ext cx="3523454" cy="1807175"/>
            <a:chOff x="96902" y="61784"/>
            <a:chExt cx="4697939" cy="2409567"/>
          </a:xfrm>
        </p:grpSpPr>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6902" y="61784"/>
              <a:ext cx="4697939" cy="2409567"/>
            </a:xfrm>
            <a:prstGeom prst="rect">
              <a:avLst/>
            </a:prstGeom>
          </p:spPr>
        </p:pic>
        <p:sp>
          <p:nvSpPr>
            <p:cNvPr id="8" name="4-Point Star 7"/>
            <p:cNvSpPr/>
            <p:nvPr/>
          </p:nvSpPr>
          <p:spPr>
            <a:xfrm>
              <a:off x="2234991" y="808496"/>
              <a:ext cx="338037" cy="304799"/>
            </a:xfrm>
            <a:prstGeom prst="star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sym typeface="Calibri"/>
              </a:endParaRPr>
            </a:p>
          </p:txBody>
        </p:sp>
      </p:grpSp>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99391" y="1117220"/>
            <a:ext cx="2273180" cy="1693520"/>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53600" y="3053882"/>
            <a:ext cx="2438400" cy="1828800"/>
          </a:xfrm>
          <a:prstGeom prst="rect">
            <a:avLst/>
          </a:prstGeom>
        </p:spPr>
      </p:pic>
      <p:sp>
        <p:nvSpPr>
          <p:cNvPr id="16" name="Rectangle 15">
            <a:extLst>
              <a:ext uri="{FF2B5EF4-FFF2-40B4-BE49-F238E27FC236}">
                <a16:creationId xmlns:a16="http://schemas.microsoft.com/office/drawing/2014/main" id="{C83FEEB7-E465-4A88-9D72-4FE8730426F3}"/>
              </a:ext>
            </a:extLst>
          </p:cNvPr>
          <p:cNvSpPr/>
          <p:nvPr/>
        </p:nvSpPr>
        <p:spPr>
          <a:xfrm>
            <a:off x="9863314" y="4472526"/>
            <a:ext cx="2218971"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white"/>
                </a:solidFill>
                <a:effectLst/>
                <a:uLnTx/>
                <a:uFillTx/>
                <a:latin typeface="Arial Narrow" panose="020B0606020202030204" pitchFamily="34" charset="0"/>
                <a:sym typeface="Calibri"/>
              </a:rPr>
              <a:t>On 20 May 2012, the </a:t>
            </a:r>
            <a:r>
              <a:rPr lang="en-US" sz="1400" dirty="0">
                <a:solidFill>
                  <a:prstClr val="white"/>
                </a:solidFill>
                <a:latin typeface="Arial Narrow" panose="020B0606020202030204" pitchFamily="34" charset="0"/>
                <a:sym typeface="Calibri"/>
              </a:rPr>
              <a:t>S</a:t>
            </a:r>
            <a:r>
              <a:rPr kumimoji="0" lang="en-US" sz="1400" b="0" u="none" strike="noStrike" kern="1200" cap="none" spc="0" normalizeH="0" baseline="0" noProof="0" dirty="0">
                <a:ln>
                  <a:noFill/>
                </a:ln>
                <a:solidFill>
                  <a:prstClr val="white"/>
                </a:solidFill>
                <a:effectLst/>
                <a:uLnTx/>
                <a:uFillTx/>
                <a:latin typeface="Arial Narrow" panose="020B0606020202030204" pitchFamily="34" charset="0"/>
                <a:sym typeface="Calibri"/>
              </a:rPr>
              <a:t>un</a:t>
            </a:r>
            <a:r>
              <a:rPr lang="en-US" sz="1400" dirty="0">
                <a:solidFill>
                  <a:prstClr val="white"/>
                </a:solidFill>
                <a:latin typeface="Arial Narrow" panose="020B0606020202030204" pitchFamily="34" charset="0"/>
                <a:sym typeface="Calibri"/>
              </a:rPr>
              <a:t> set partially eclipsed as viewed from Chaco Canyon, NM</a:t>
            </a:r>
            <a:endParaRPr kumimoji="0" lang="en-US" sz="1400" b="0" u="none" strike="noStrike" kern="1200" cap="none" spc="0" normalizeH="0" baseline="0" noProof="0" dirty="0">
              <a:ln>
                <a:noFill/>
              </a:ln>
              <a:solidFill>
                <a:prstClr val="white"/>
              </a:solidFill>
              <a:effectLst/>
              <a:uLnTx/>
              <a:uFillTx/>
              <a:latin typeface="Arial Narrow" panose="020B0606020202030204" pitchFamily="34" charset="0"/>
              <a:sym typeface="Calibri"/>
            </a:endParaRPr>
          </a:p>
        </p:txBody>
      </p:sp>
      <p:sp>
        <p:nvSpPr>
          <p:cNvPr id="17" name="TextBox 16">
            <a:extLst>
              <a:ext uri="{FF2B5EF4-FFF2-40B4-BE49-F238E27FC236}">
                <a16:creationId xmlns:a16="http://schemas.microsoft.com/office/drawing/2014/main" id="{D30D0A73-6A1E-4CB1-8055-FC8D45F0CC55}"/>
              </a:ext>
            </a:extLst>
          </p:cNvPr>
          <p:cNvSpPr txBox="1"/>
          <p:nvPr/>
        </p:nvSpPr>
        <p:spPr>
          <a:xfrm>
            <a:off x="246258" y="6554586"/>
            <a:ext cx="3735434"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PUNCH Outreach Plan – Self Directed Summary Overview</a:t>
            </a:r>
          </a:p>
        </p:txBody>
      </p:sp>
      <p:sp>
        <p:nvSpPr>
          <p:cNvPr id="18" name="TextBox 17">
            <a:extLst>
              <a:ext uri="{FF2B5EF4-FFF2-40B4-BE49-F238E27FC236}">
                <a16:creationId xmlns:a16="http://schemas.microsoft.com/office/drawing/2014/main" id="{50ADF072-A51D-4718-B24F-C06A18A85E88}"/>
              </a:ext>
            </a:extLst>
          </p:cNvPr>
          <p:cNvSpPr txBox="1"/>
          <p:nvPr/>
        </p:nvSpPr>
        <p:spPr>
          <a:xfrm>
            <a:off x="8076850" y="6544468"/>
            <a:ext cx="2902857"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Dr. Cherilynn Morrow   8 April 2021</a:t>
            </a:r>
          </a:p>
        </p:txBody>
      </p:sp>
      <p:sp>
        <p:nvSpPr>
          <p:cNvPr id="20" name="TextBox 19">
            <a:extLst>
              <a:ext uri="{FF2B5EF4-FFF2-40B4-BE49-F238E27FC236}">
                <a16:creationId xmlns:a16="http://schemas.microsoft.com/office/drawing/2014/main" id="{EB13A493-8DFE-4EBA-9A37-B9A583C102A5}"/>
              </a:ext>
            </a:extLst>
          </p:cNvPr>
          <p:cNvSpPr txBox="1"/>
          <p:nvPr/>
        </p:nvSpPr>
        <p:spPr>
          <a:xfrm>
            <a:off x="4435930" y="6554585"/>
            <a:ext cx="3180442"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cherilynn.morrow@gmail.com</a:t>
            </a:r>
          </a:p>
        </p:txBody>
      </p:sp>
      <p:sp>
        <p:nvSpPr>
          <p:cNvPr id="21" name="TextBox 3">
            <a:extLst>
              <a:ext uri="{FF2B5EF4-FFF2-40B4-BE49-F238E27FC236}">
                <a16:creationId xmlns:a16="http://schemas.microsoft.com/office/drawing/2014/main" id="{4F7468A2-A69C-4B0B-A056-692102DC18C8}"/>
              </a:ext>
            </a:extLst>
          </p:cNvPr>
          <p:cNvSpPr txBox="1">
            <a:spLocks/>
          </p:cNvSpPr>
          <p:nvPr/>
        </p:nvSpPr>
        <p:spPr>
          <a:xfrm>
            <a:off x="11399586" y="6475834"/>
            <a:ext cx="451755" cy="276997"/>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prstClr val="white"/>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33</a:t>
            </a:fld>
            <a:endParaRPr kumimoji="0" lang="en-US" sz="1400" b="0" i="0" u="none" strike="noStrike" kern="0" cap="none" spc="0" normalizeH="0" baseline="0" noProof="0" dirty="0">
              <a:ln>
                <a:noFill/>
              </a:ln>
              <a:solidFill>
                <a:prstClr val="white"/>
              </a:solidFill>
              <a:effectLst/>
              <a:uLnTx/>
              <a:uFillTx/>
              <a:latin typeface="Calibri"/>
              <a:ea typeface="+mn-ea"/>
              <a:cs typeface="Calibri"/>
              <a:sym typeface="Calibri"/>
            </a:endParaRPr>
          </a:p>
        </p:txBody>
      </p:sp>
      <p:sp>
        <p:nvSpPr>
          <p:cNvPr id="22" name="TextBox 21">
            <a:extLst>
              <a:ext uri="{FF2B5EF4-FFF2-40B4-BE49-F238E27FC236}">
                <a16:creationId xmlns:a16="http://schemas.microsoft.com/office/drawing/2014/main" id="{E69587DA-9A14-41DD-B95C-B5AD0286B24F}"/>
              </a:ext>
            </a:extLst>
          </p:cNvPr>
          <p:cNvSpPr txBox="1"/>
          <p:nvPr/>
        </p:nvSpPr>
        <p:spPr>
          <a:xfrm>
            <a:off x="3911719" y="90656"/>
            <a:ext cx="8310410" cy="830997"/>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n-US" sz="2800" kern="0" dirty="0">
                <a:solidFill>
                  <a:prstClr val="white"/>
                </a:solidFill>
                <a:latin typeface="Calibri"/>
                <a:sym typeface="Calibri"/>
              </a:rPr>
              <a:t>Annular Eclipse Events in Chaco’s Pueblo Bonito </a:t>
            </a:r>
          </a:p>
          <a:p>
            <a:pPr marL="0" marR="0" lvl="0" indent="0" algn="ctr" defTabSz="914400" rtl="0" eaLnBrk="1" fontAlgn="auto" latinLnBrk="0" hangingPunct="0">
              <a:lnSpc>
                <a:spcPct val="100000"/>
              </a:lnSpc>
              <a:spcBef>
                <a:spcPts val="0"/>
              </a:spcBef>
              <a:spcAft>
                <a:spcPts val="0"/>
              </a:spcAft>
              <a:buClrTx/>
              <a:buSzTx/>
              <a:buFontTx/>
              <a:buNone/>
              <a:tabLst/>
              <a:defRPr/>
            </a:pPr>
            <a:r>
              <a:rPr lang="en-US" sz="2000" kern="0" dirty="0">
                <a:solidFill>
                  <a:prstClr val="white"/>
                </a:solidFill>
                <a:latin typeface="Arial Narrow" panose="020B0606020202030204" pitchFamily="34" charset="0"/>
                <a:sym typeface="Calibri"/>
              </a:rPr>
              <a:t>20 May 2012 and 14 October 2023</a:t>
            </a:r>
            <a:endParaRPr kumimoji="0" lang="en-US" sz="2000" b="0" i="0" u="none" strike="noStrike" kern="0" cap="none" spc="0" normalizeH="0" baseline="0" noProof="0" dirty="0">
              <a:ln>
                <a:noFill/>
              </a:ln>
              <a:solidFill>
                <a:prstClr val="white"/>
              </a:solidFill>
              <a:effectLst/>
              <a:uLnTx/>
              <a:uFillTx/>
              <a:latin typeface="Arial Narrow" panose="020B0606020202030204" pitchFamily="34" charset="0"/>
              <a:sym typeface="Calibri"/>
            </a:endParaRPr>
          </a:p>
        </p:txBody>
      </p:sp>
      <p:cxnSp>
        <p:nvCxnSpPr>
          <p:cNvPr id="23" name="Straight Arrow Connector 22">
            <a:extLst>
              <a:ext uri="{FF2B5EF4-FFF2-40B4-BE49-F238E27FC236}">
                <a16:creationId xmlns:a16="http://schemas.microsoft.com/office/drawing/2014/main" id="{67D8B721-BBF5-46F5-9774-21796D33F93E}"/>
              </a:ext>
            </a:extLst>
          </p:cNvPr>
          <p:cNvCxnSpPr/>
          <p:nvPr/>
        </p:nvCxnSpPr>
        <p:spPr>
          <a:xfrm flipH="1">
            <a:off x="3878654" y="1188431"/>
            <a:ext cx="454238"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41946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 SLIDE</a:t>
            </a:r>
          </a:p>
        </p:txBody>
      </p:sp>
      <p:sp>
        <p:nvSpPr>
          <p:cNvPr id="3" name="Subtitle 2"/>
          <p:cNvSpPr>
            <a:spLocks noGrp="1"/>
          </p:cNvSpPr>
          <p:nvPr>
            <p:ph type="subTitle" idx="1"/>
          </p:nvPr>
        </p:nvSpPr>
        <p:spPr>
          <a:xfrm>
            <a:off x="1872346" y="1138805"/>
            <a:ext cx="8577943" cy="5353364"/>
          </a:xfrm>
        </p:spPr>
        <p:txBody>
          <a:bodyPr>
            <a:noAutofit/>
          </a:bodyPr>
          <a:lstStyle/>
          <a:p>
            <a:r>
              <a:rPr lang="en-US" dirty="0"/>
              <a:t>INSERT FAJADA BUTTE &amp; SUN DAGGER SLIDE</a:t>
            </a:r>
          </a:p>
        </p:txBody>
      </p:sp>
      <p:sp>
        <p:nvSpPr>
          <p:cNvPr id="4" name="TextBox 3"/>
          <p:cNvSpPr txBox="1"/>
          <p:nvPr/>
        </p:nvSpPr>
        <p:spPr>
          <a:xfrm>
            <a:off x="1582059" y="6531430"/>
            <a:ext cx="2902857" cy="30777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0000"/>
                </a:solidFill>
                <a:effectLst/>
                <a:uLnTx/>
                <a:uFillTx/>
                <a:latin typeface="Calibri"/>
                <a:cs typeface="Calibri"/>
                <a:sym typeface="Calibri"/>
              </a:rPr>
              <a:t>PUNCH C &amp; O Planning  #1:  C. Morrow</a:t>
            </a:r>
          </a:p>
        </p:txBody>
      </p:sp>
      <p:sp>
        <p:nvSpPr>
          <p:cNvPr id="5" name="TextBox 4"/>
          <p:cNvSpPr txBox="1"/>
          <p:nvPr/>
        </p:nvSpPr>
        <p:spPr>
          <a:xfrm>
            <a:off x="7765146" y="6560458"/>
            <a:ext cx="2902857" cy="30777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0000"/>
                </a:solidFill>
                <a:effectLst/>
                <a:uLnTx/>
                <a:uFillTx/>
                <a:latin typeface="Calibri"/>
                <a:cs typeface="Calibri"/>
                <a:sym typeface="Calibri"/>
              </a:rPr>
              <a:t>4 May 2020 – Zoom Telecon</a:t>
            </a:r>
          </a:p>
        </p:txBody>
      </p:sp>
      <p:sp>
        <p:nvSpPr>
          <p:cNvPr id="6" name="TextBox 5"/>
          <p:cNvSpPr txBox="1"/>
          <p:nvPr/>
        </p:nvSpPr>
        <p:spPr>
          <a:xfrm>
            <a:off x="4767946" y="6550228"/>
            <a:ext cx="2902857" cy="30777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0000"/>
                </a:solidFill>
                <a:effectLst/>
                <a:uLnTx/>
                <a:uFillTx/>
                <a:latin typeface="Calibri"/>
                <a:cs typeface="Calibri"/>
                <a:sym typeface="Calibri"/>
              </a:rPr>
              <a:t>Not for distribution without permission</a:t>
            </a:r>
          </a:p>
        </p:txBody>
      </p:sp>
      <p:sp>
        <p:nvSpPr>
          <p:cNvPr id="7" name="TextBox 6"/>
          <p:cNvSpPr txBox="1"/>
          <p:nvPr/>
        </p:nvSpPr>
        <p:spPr>
          <a:xfrm>
            <a:off x="1582059" y="6531430"/>
            <a:ext cx="2902857" cy="30777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0000"/>
                </a:solidFill>
                <a:effectLst/>
                <a:uLnTx/>
                <a:uFillTx/>
                <a:latin typeface="Calibri"/>
                <a:cs typeface="Calibri"/>
                <a:sym typeface="Calibri"/>
              </a:rPr>
              <a:t>PUNCH C &amp; O Planning  #2:  C. Morrow</a:t>
            </a:r>
          </a:p>
        </p:txBody>
      </p:sp>
      <p:sp>
        <p:nvSpPr>
          <p:cNvPr id="8" name="TextBox 7"/>
          <p:cNvSpPr txBox="1"/>
          <p:nvPr/>
        </p:nvSpPr>
        <p:spPr>
          <a:xfrm>
            <a:off x="7765146" y="6531430"/>
            <a:ext cx="2902857" cy="30777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0000"/>
                </a:solidFill>
                <a:effectLst/>
                <a:uLnTx/>
                <a:uFillTx/>
                <a:latin typeface="Calibri"/>
                <a:cs typeface="Calibri"/>
                <a:sym typeface="Calibri"/>
              </a:rPr>
              <a:t>11 May 2020 – Zoom Telecon</a:t>
            </a:r>
          </a:p>
        </p:txBody>
      </p:sp>
      <p:sp>
        <p:nvSpPr>
          <p:cNvPr id="9" name="TextBox 8"/>
          <p:cNvSpPr txBox="1"/>
          <p:nvPr/>
        </p:nvSpPr>
        <p:spPr>
          <a:xfrm>
            <a:off x="4695376" y="6521200"/>
            <a:ext cx="2902857" cy="30777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0000"/>
                </a:solidFill>
                <a:effectLst/>
                <a:uLnTx/>
                <a:uFillTx/>
                <a:latin typeface="Calibri"/>
                <a:cs typeface="Calibri"/>
                <a:sym typeface="Calibri"/>
              </a:rPr>
              <a:t>Not for distribution without permission</a:t>
            </a:r>
          </a:p>
        </p:txBody>
      </p:sp>
      <p:sp>
        <p:nvSpPr>
          <p:cNvPr id="12" name="TextBox 11"/>
          <p:cNvSpPr txBox="1"/>
          <p:nvPr/>
        </p:nvSpPr>
        <p:spPr>
          <a:xfrm>
            <a:off x="2510970" y="120526"/>
            <a:ext cx="712630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Calibri"/>
                <a:cs typeface="Calibri"/>
                <a:sym typeface="Calibri"/>
              </a:rPr>
              <a:t>Presentation by GB Cornucopia – Chaco Ranger</a:t>
            </a:r>
          </a:p>
        </p:txBody>
      </p:sp>
      <p:pic>
        <p:nvPicPr>
          <p:cNvPr id="2051" name="Picture 3" descr="F:\Tanya's Photos\DCIM\105_PANA\DCIM\105_PANA\P105033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99331" y="-31925"/>
            <a:ext cx="22499233" cy="13106243"/>
          </a:xfrm>
          <a:prstGeom prst="rect">
            <a:avLst/>
          </a:prstGeom>
          <a:noFill/>
        </p:spPr>
      </p:pic>
      <p:sp>
        <p:nvSpPr>
          <p:cNvPr id="14" name="TextBox 13"/>
          <p:cNvSpPr txBox="1"/>
          <p:nvPr/>
        </p:nvSpPr>
        <p:spPr>
          <a:xfrm>
            <a:off x="111614" y="2773003"/>
            <a:ext cx="3113317" cy="3693319"/>
          </a:xfrm>
          <a:prstGeom prst="rect">
            <a:avLst/>
          </a:prstGeom>
          <a:solidFill>
            <a:schemeClr val="accent6">
              <a:lumMod val="20000"/>
              <a:lumOff val="80000"/>
            </a:schemeClr>
          </a:solidFill>
          <a:ln>
            <a:solidFill>
              <a:srgbClr val="FFC000"/>
            </a:solidFill>
          </a:ln>
        </p:spPr>
        <p:txBody>
          <a:bodyPr wrap="square" rtlCol="0">
            <a:spAutoFit/>
          </a:bodyPr>
          <a:lstStyle/>
          <a:p>
            <a:pPr hangingPunct="0">
              <a:spcAft>
                <a:spcPts val="600"/>
              </a:spcAft>
              <a:defRPr/>
            </a:pPr>
            <a:r>
              <a:rPr kumimoji="0" lang="en-US" sz="1600" b="0" i="0" u="none" strike="noStrike" kern="0" cap="none" spc="0" normalizeH="0" baseline="0" noProof="0" dirty="0">
                <a:ln>
                  <a:noFill/>
                </a:ln>
                <a:solidFill>
                  <a:srgbClr val="000000"/>
                </a:solidFill>
                <a:effectLst/>
                <a:uLnTx/>
                <a:uFillTx/>
                <a:latin typeface="Arial Narrow" panose="020B0606020202030204" pitchFamily="34" charset="0"/>
                <a:cs typeface="Calibri"/>
                <a:sym typeface="Calibri"/>
              </a:rPr>
              <a:t>Fajada Butte is the signature geographical feature of Chaco Canyon, located in the remote, high desert</a:t>
            </a:r>
            <a:r>
              <a:rPr lang="en-US" sz="1600" kern="0" dirty="0">
                <a:solidFill>
                  <a:srgbClr val="000000"/>
                </a:solidFill>
                <a:latin typeface="Arial Narrow" panose="020B0606020202030204" pitchFamily="34" charset="0"/>
                <a:cs typeface="Calibri"/>
                <a:sym typeface="Calibri"/>
              </a:rPr>
              <a:t> of </a:t>
            </a:r>
            <a:r>
              <a:rPr kumimoji="0" lang="en-US" sz="1600" b="0" i="0" u="none" strike="noStrike" kern="0" cap="none" spc="0" normalizeH="0" baseline="0" noProof="0" dirty="0">
                <a:ln>
                  <a:noFill/>
                </a:ln>
                <a:solidFill>
                  <a:srgbClr val="000000"/>
                </a:solidFill>
                <a:effectLst/>
                <a:uLnTx/>
                <a:uFillTx/>
                <a:latin typeface="Arial Narrow" panose="020B0606020202030204" pitchFamily="34" charset="0"/>
                <a:cs typeface="Calibri"/>
                <a:sym typeface="Calibri"/>
              </a:rPr>
              <a:t>northwestern New Mexico.</a:t>
            </a:r>
          </a:p>
          <a:p>
            <a:pPr marL="0" marR="0" lvl="0" indent="0" algn="l" defTabSz="914400" rtl="0" eaLnBrk="1" fontAlgn="auto" latinLnBrk="0" hangingPunct="0">
              <a:lnSpc>
                <a:spcPct val="100000"/>
              </a:lnSpc>
              <a:spcBef>
                <a:spcPts val="0"/>
              </a:spcBef>
              <a:spcAft>
                <a:spcPts val="60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Narrow" panose="020B0606020202030204" pitchFamily="34" charset="0"/>
                <a:cs typeface="Calibri"/>
                <a:sym typeface="Calibri"/>
              </a:rPr>
              <a:t>The red arrow points to the location of the renowned </a:t>
            </a:r>
            <a:r>
              <a:rPr kumimoji="0" lang="en-US" sz="1600" b="0" i="0" u="none" strike="noStrike" kern="0" cap="none" spc="0" normalizeH="0" baseline="0" noProof="0" dirty="0">
                <a:ln>
                  <a:noFill/>
                </a:ln>
                <a:solidFill>
                  <a:srgbClr val="000000"/>
                </a:solidFill>
                <a:effectLst/>
                <a:uLnTx/>
                <a:uFillTx/>
                <a:latin typeface="Arial Narrow" panose="020B0606020202030204" pitchFamily="34" charset="0"/>
                <a:cs typeface="Calibri"/>
                <a:sym typeface="Calibri"/>
                <a:hlinkClick r:id="rId3"/>
              </a:rPr>
              <a:t>“Sun Dagger” site</a:t>
            </a:r>
            <a:r>
              <a:rPr kumimoji="0" lang="en-US" sz="1600" b="0" i="0" u="none" strike="noStrike" kern="0" cap="none" spc="0" normalizeH="0" baseline="0" noProof="0" dirty="0">
                <a:ln>
                  <a:noFill/>
                </a:ln>
                <a:solidFill>
                  <a:srgbClr val="000000"/>
                </a:solidFill>
                <a:effectLst/>
                <a:uLnTx/>
                <a:uFillTx/>
                <a:latin typeface="Arial Narrow" panose="020B0606020202030204" pitchFamily="34" charset="0"/>
                <a:cs typeface="Calibri"/>
                <a:sym typeface="Calibri"/>
              </a:rPr>
              <a:t>. This famous ancient solar observatory </a:t>
            </a:r>
            <a:r>
              <a:rPr lang="en-US" sz="1600" kern="0" dirty="0">
                <a:solidFill>
                  <a:srgbClr val="000000"/>
                </a:solidFill>
                <a:latin typeface="Arial Narrow" panose="020B0606020202030204" pitchFamily="34" charset="0"/>
                <a:cs typeface="Calibri"/>
                <a:sym typeface="Calibri"/>
              </a:rPr>
              <a:t>atop </a:t>
            </a:r>
            <a:r>
              <a:rPr kumimoji="0" lang="en-US" sz="1600" b="0" i="0" u="none" strike="noStrike" kern="0" cap="none" spc="0" normalizeH="0" baseline="0" noProof="0" dirty="0">
                <a:ln>
                  <a:noFill/>
                </a:ln>
                <a:solidFill>
                  <a:srgbClr val="000000"/>
                </a:solidFill>
                <a:effectLst/>
                <a:uLnTx/>
                <a:uFillTx/>
                <a:latin typeface="Arial Narrow" panose="020B0606020202030204" pitchFamily="34" charset="0"/>
                <a:cs typeface="Calibri"/>
                <a:sym typeface="Calibri"/>
              </a:rPr>
              <a:t>the Butte is composed of three slabs of rock plus spiral petroglyphs on the rock wall behind the slabs. </a:t>
            </a:r>
            <a:endParaRPr lang="en-US" sz="1600" kern="0" dirty="0">
              <a:solidFill>
                <a:srgbClr val="000000"/>
              </a:solidFill>
              <a:latin typeface="Arial Narrow" panose="020B0606020202030204" pitchFamily="34" charset="0"/>
              <a:cs typeface="Calibri"/>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Narrow" panose="020B0606020202030204" pitchFamily="34" charset="0"/>
                <a:cs typeface="Calibri"/>
                <a:sym typeface="Calibri"/>
              </a:rPr>
              <a:t>The midday Sun shines through the gaps in the slabs to create lighting effects on the petroglyphs at solstice and equinox times of year.</a:t>
            </a:r>
          </a:p>
        </p:txBody>
      </p:sp>
      <p:pic>
        <p:nvPicPr>
          <p:cNvPr id="19" name="Picture 4" descr="http://images.slideplayer.com/13/3811856/slides/slide_10.jpg">
            <a:extLst>
              <a:ext uri="{FF2B5EF4-FFF2-40B4-BE49-F238E27FC236}">
                <a16:creationId xmlns:a16="http://schemas.microsoft.com/office/drawing/2014/main" id="{3BF2CD59-018F-4CBB-B4AD-30B49A8424F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20811" y="486082"/>
            <a:ext cx="3258948" cy="2130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a:extLst>
              <a:ext uri="{FF2B5EF4-FFF2-40B4-BE49-F238E27FC236}">
                <a16:creationId xmlns:a16="http://schemas.microsoft.com/office/drawing/2014/main" id="{E68EDC12-E943-4560-9D2F-1586283334E0}"/>
              </a:ext>
            </a:extLst>
          </p:cNvPr>
          <p:cNvGrpSpPr/>
          <p:nvPr/>
        </p:nvGrpSpPr>
        <p:grpSpPr>
          <a:xfrm>
            <a:off x="86710" y="303202"/>
            <a:ext cx="3169108" cy="2393769"/>
            <a:chOff x="1851627" y="144212"/>
            <a:chExt cx="8357253" cy="6245458"/>
          </a:xfrm>
        </p:grpSpPr>
        <p:pic>
          <p:nvPicPr>
            <p:cNvPr id="21" name="Picture 4" descr="IMG_0576">
              <a:extLst>
                <a:ext uri="{FF2B5EF4-FFF2-40B4-BE49-F238E27FC236}">
                  <a16:creationId xmlns:a16="http://schemas.microsoft.com/office/drawing/2014/main" id="{76F84FEA-41A2-40A3-A716-EEE7B5AA51B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18955" y="144212"/>
              <a:ext cx="8289925" cy="621823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167A7539-B868-43D7-BB5F-20A46DDD8CA7}"/>
                </a:ext>
              </a:extLst>
            </p:cNvPr>
            <p:cNvSpPr/>
            <p:nvPr/>
          </p:nvSpPr>
          <p:spPr>
            <a:xfrm>
              <a:off x="1851627" y="5727191"/>
              <a:ext cx="3961804" cy="66247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white"/>
                  </a:solidFill>
                  <a:effectLst/>
                  <a:uLnTx/>
                  <a:uFillTx/>
                  <a:latin typeface="Calibri" panose="020F0502020204030204"/>
                  <a:cs typeface="Calibri"/>
                </a:rPr>
                <a:t>Photo by GB Cornucopia</a:t>
              </a:r>
            </a:p>
          </p:txBody>
        </p:sp>
      </p:grpSp>
      <p:cxnSp>
        <p:nvCxnSpPr>
          <p:cNvPr id="11" name="Straight Arrow Connector 10">
            <a:extLst>
              <a:ext uri="{FF2B5EF4-FFF2-40B4-BE49-F238E27FC236}">
                <a16:creationId xmlns:a16="http://schemas.microsoft.com/office/drawing/2014/main" id="{2401BEC3-85E9-40BC-A3E2-192C839959BB}"/>
              </a:ext>
            </a:extLst>
          </p:cNvPr>
          <p:cNvCxnSpPr>
            <a:cxnSpLocks/>
          </p:cNvCxnSpPr>
          <p:nvPr/>
        </p:nvCxnSpPr>
        <p:spPr>
          <a:xfrm>
            <a:off x="3255818" y="1677750"/>
            <a:ext cx="2563091" cy="638413"/>
          </a:xfrm>
          <a:prstGeom prst="straightConnector1">
            <a:avLst/>
          </a:prstGeom>
          <a:noFill/>
          <a:ln w="25400" cap="flat">
            <a:solidFill>
              <a:srgbClr val="FF0000"/>
            </a:solidFill>
            <a:prstDash val="solid"/>
            <a:round/>
            <a:tailEnd type="triangle" w="lg" len="lg"/>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23" name="TextBox 22">
            <a:extLst>
              <a:ext uri="{FF2B5EF4-FFF2-40B4-BE49-F238E27FC236}">
                <a16:creationId xmlns:a16="http://schemas.microsoft.com/office/drawing/2014/main" id="{2CFF12BB-9FDA-449F-9463-722A39BC4B82}"/>
              </a:ext>
            </a:extLst>
          </p:cNvPr>
          <p:cNvSpPr txBox="1"/>
          <p:nvPr/>
        </p:nvSpPr>
        <p:spPr>
          <a:xfrm>
            <a:off x="8820812" y="2666206"/>
            <a:ext cx="3258948" cy="2062103"/>
          </a:xfrm>
          <a:prstGeom prst="rect">
            <a:avLst/>
          </a:prstGeom>
          <a:solidFill>
            <a:schemeClr val="accent6">
              <a:lumMod val="20000"/>
              <a:lumOff val="80000"/>
            </a:schemeClr>
          </a:solidFill>
          <a:ln>
            <a:solidFill>
              <a:srgbClr val="FFC000"/>
            </a:solidFill>
          </a:ln>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sz="1600" kern="0" dirty="0">
                <a:solidFill>
                  <a:srgbClr val="000000"/>
                </a:solidFill>
                <a:latin typeface="Arial Narrow" panose="020B0606020202030204" pitchFamily="34" charset="0"/>
                <a:cs typeface="Calibri"/>
                <a:sym typeface="Calibri"/>
              </a:rPr>
              <a:t>Before erosion spoiled the effect in the 1980’s, a</a:t>
            </a:r>
            <a:r>
              <a:rPr kumimoji="0" lang="en-US" sz="1600" b="0" i="0" u="none" strike="noStrike" kern="0" cap="none" spc="0" normalizeH="0" baseline="0" noProof="0" dirty="0">
                <a:ln>
                  <a:noFill/>
                </a:ln>
                <a:solidFill>
                  <a:srgbClr val="000000"/>
                </a:solidFill>
                <a:effectLst/>
                <a:uLnTx/>
                <a:uFillTx/>
                <a:latin typeface="Arial Narrow" panose="020B0606020202030204" pitchFamily="34" charset="0"/>
                <a:cs typeface="Calibri"/>
                <a:sym typeface="Calibri"/>
              </a:rPr>
              <a:t> “dagger” of light used to appear around midday near the time of the summer solstice. Over about 20 minutes, the “</a:t>
            </a:r>
            <a:r>
              <a:rPr lang="en-US" sz="1600" kern="0" dirty="0">
                <a:solidFill>
                  <a:srgbClr val="000000"/>
                </a:solidFill>
                <a:latin typeface="Arial Narrow" panose="020B0606020202030204" pitchFamily="34" charset="0"/>
                <a:cs typeface="Calibri"/>
                <a:sym typeface="Calibri"/>
              </a:rPr>
              <a:t>dagger” would descend through</a:t>
            </a:r>
            <a:r>
              <a:rPr kumimoji="0" lang="en-US" sz="1600" b="0" i="0" u="none" strike="noStrike" kern="0" cap="none" spc="0" normalizeH="0" baseline="0" noProof="0" dirty="0">
                <a:ln>
                  <a:noFill/>
                </a:ln>
                <a:solidFill>
                  <a:srgbClr val="000000"/>
                </a:solidFill>
                <a:effectLst/>
                <a:uLnTx/>
                <a:uFillTx/>
                <a:latin typeface="Arial Narrow" panose="020B0606020202030204" pitchFamily="34" charset="0"/>
                <a:cs typeface="Calibri"/>
                <a:sym typeface="Calibri"/>
              </a:rPr>
              <a:t> the center of the spiral petroglyph on the sandstone surface behind the three slabs of rock.</a:t>
            </a:r>
          </a:p>
        </p:txBody>
      </p:sp>
      <p:sp>
        <p:nvSpPr>
          <p:cNvPr id="28" name="TextBox 27">
            <a:extLst>
              <a:ext uri="{FF2B5EF4-FFF2-40B4-BE49-F238E27FC236}">
                <a16:creationId xmlns:a16="http://schemas.microsoft.com/office/drawing/2014/main" id="{75FBB5A3-C770-4637-9740-0A28BDC9C7AD}"/>
              </a:ext>
            </a:extLst>
          </p:cNvPr>
          <p:cNvSpPr txBox="1"/>
          <p:nvPr/>
        </p:nvSpPr>
        <p:spPr>
          <a:xfrm>
            <a:off x="0" y="6554585"/>
            <a:ext cx="3735434" cy="276997"/>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chemeClr val="bg1"/>
                </a:solidFill>
                <a:effectLst/>
                <a:uLnTx/>
                <a:uFillTx/>
                <a:latin typeface="Calibri"/>
                <a:ea typeface="+mn-ea"/>
                <a:cs typeface="+mn-cs"/>
                <a:sym typeface="Calibri"/>
              </a:rPr>
              <a:t>PUNCH Outreach Plan – Self Directed Summary Overview</a:t>
            </a:r>
          </a:p>
        </p:txBody>
      </p:sp>
      <p:sp>
        <p:nvSpPr>
          <p:cNvPr id="29" name="TextBox 28">
            <a:extLst>
              <a:ext uri="{FF2B5EF4-FFF2-40B4-BE49-F238E27FC236}">
                <a16:creationId xmlns:a16="http://schemas.microsoft.com/office/drawing/2014/main" id="{B0439F02-702E-4283-B4B9-3BC964A07F53}"/>
              </a:ext>
            </a:extLst>
          </p:cNvPr>
          <p:cNvSpPr txBox="1"/>
          <p:nvPr/>
        </p:nvSpPr>
        <p:spPr>
          <a:xfrm>
            <a:off x="8076850" y="6544468"/>
            <a:ext cx="2902857" cy="276997"/>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chemeClr val="bg1"/>
                </a:solidFill>
                <a:effectLst/>
                <a:uLnTx/>
                <a:uFillTx/>
                <a:latin typeface="Calibri"/>
                <a:ea typeface="+mn-ea"/>
                <a:cs typeface="+mn-cs"/>
                <a:sym typeface="Calibri"/>
              </a:rPr>
              <a:t>Dr. Cherilynn Morrow   8 April 2021</a:t>
            </a:r>
          </a:p>
        </p:txBody>
      </p:sp>
      <p:sp>
        <p:nvSpPr>
          <p:cNvPr id="30" name="TextBox 29">
            <a:extLst>
              <a:ext uri="{FF2B5EF4-FFF2-40B4-BE49-F238E27FC236}">
                <a16:creationId xmlns:a16="http://schemas.microsoft.com/office/drawing/2014/main" id="{165BDD8C-6756-4FF9-90B7-5E1B637B54E1}"/>
              </a:ext>
            </a:extLst>
          </p:cNvPr>
          <p:cNvSpPr txBox="1"/>
          <p:nvPr/>
        </p:nvSpPr>
        <p:spPr>
          <a:xfrm>
            <a:off x="4466074" y="6554585"/>
            <a:ext cx="3180442" cy="276997"/>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chemeClr val="bg1"/>
                </a:solidFill>
                <a:effectLst/>
                <a:uLnTx/>
                <a:uFillTx/>
                <a:latin typeface="Calibri"/>
                <a:ea typeface="+mn-ea"/>
                <a:cs typeface="+mn-cs"/>
                <a:sym typeface="Calibri"/>
              </a:rPr>
              <a:t>cherilynn.morrow@gmail.com</a:t>
            </a:r>
          </a:p>
        </p:txBody>
      </p:sp>
      <p:sp>
        <p:nvSpPr>
          <p:cNvPr id="31" name="TextBox 3">
            <a:extLst>
              <a:ext uri="{FF2B5EF4-FFF2-40B4-BE49-F238E27FC236}">
                <a16:creationId xmlns:a16="http://schemas.microsoft.com/office/drawing/2014/main" id="{38A41560-28D2-4210-8EE8-DF0B8B12EE0F}"/>
              </a:ext>
            </a:extLst>
          </p:cNvPr>
          <p:cNvSpPr txBox="1">
            <a:spLocks/>
          </p:cNvSpPr>
          <p:nvPr/>
        </p:nvSpPr>
        <p:spPr>
          <a:xfrm>
            <a:off x="11399586" y="6505978"/>
            <a:ext cx="451755" cy="276997"/>
          </a:xfrm>
          <a:prstGeom prst="rect">
            <a:avLst/>
          </a:prstGeom>
          <a:noFill/>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chemeClr val="bg1"/>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34</a:t>
            </a:fld>
            <a:endParaRPr kumimoji="0" lang="en-US" sz="1400" b="0" i="0" u="none" strike="noStrike" kern="0" cap="none" spc="0" normalizeH="0" baseline="0" noProof="0" dirty="0">
              <a:ln>
                <a:noFill/>
              </a:ln>
              <a:solidFill>
                <a:schemeClr val="bg1"/>
              </a:solidFill>
              <a:effectLst/>
              <a:uLnTx/>
              <a:uFillTx/>
              <a:latin typeface="Calibri"/>
              <a:ea typeface="+mn-ea"/>
              <a:cs typeface="Calibri"/>
              <a:sym typeface="Calibri"/>
            </a:endParaRPr>
          </a:p>
        </p:txBody>
      </p:sp>
    </p:spTree>
    <p:extLst>
      <p:ext uri="{BB962C8B-B14F-4D97-AF65-F5344CB8AC3E}">
        <p14:creationId xmlns:p14="http://schemas.microsoft.com/office/powerpoint/2010/main" val="99295634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ABD752A-F3F7-4410-9354-E80E76B77FA1}"/>
              </a:ext>
            </a:extLst>
          </p:cNvPr>
          <p:cNvSpPr txBox="1"/>
          <p:nvPr/>
        </p:nvSpPr>
        <p:spPr>
          <a:xfrm>
            <a:off x="8076850" y="6544468"/>
            <a:ext cx="2902857"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Dr. Cherilynn Morrow   8 April 2021</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570" y="239657"/>
            <a:ext cx="8200479" cy="6150359"/>
          </a:xfrm>
          <a:prstGeom prst="rect">
            <a:avLst/>
          </a:prstGeom>
        </p:spPr>
      </p:pic>
      <p:sp>
        <p:nvSpPr>
          <p:cNvPr id="9" name="Rectangle 8"/>
          <p:cNvSpPr/>
          <p:nvPr/>
        </p:nvSpPr>
        <p:spPr>
          <a:xfrm>
            <a:off x="8569450" y="451797"/>
            <a:ext cx="3365023" cy="5632311"/>
          </a:xfrm>
          <a:prstGeom prst="rect">
            <a:avLst/>
          </a:prstGeom>
          <a:ln>
            <a:solidFill>
              <a:srgbClr val="FFE48F"/>
            </a:solidFill>
          </a:ln>
        </p:spPr>
        <p:txBody>
          <a:bodyPr wrap="square">
            <a:spAutoFit/>
          </a:bodyPr>
          <a:lstStyle/>
          <a:p>
            <a:pPr marR="0" lvl="0" algn="l" defTabSz="914400" rtl="0" eaLnBrk="1" fontAlgn="auto" latinLnBrk="0" hangingPunct="1">
              <a:lnSpc>
                <a:spcPct val="100000"/>
              </a:lnSpc>
              <a:spcBef>
                <a:spcPts val="600"/>
              </a:spcBef>
              <a:spcAft>
                <a:spcPts val="1800"/>
              </a:spcAft>
              <a:buClrTx/>
              <a:buSzTx/>
              <a:tabLst/>
              <a:defRPr/>
            </a:pPr>
            <a:r>
              <a:rPr kumimoji="0" lang="en-US" sz="1600" b="0" i="0" u="none" strike="noStrike" kern="1200" cap="none" spc="0" normalizeH="0" baseline="0" noProof="0" dirty="0">
                <a:ln>
                  <a:noFill/>
                </a:ln>
                <a:solidFill>
                  <a:srgbClr val="FFFFFF"/>
                </a:solidFill>
                <a:effectLst/>
                <a:uLnTx/>
                <a:uFillTx/>
                <a:latin typeface="Arial Narrow" panose="020B0606020202030204" pitchFamily="34" charset="0"/>
                <a:ea typeface="DengXian"/>
                <a:cs typeface="Times New Roman" panose="02020603050405020304" pitchFamily="18" charset="0"/>
              </a:rPr>
              <a:t>AERIAL VIEW of Chaco Visitor Center area</a:t>
            </a:r>
            <a:r>
              <a:rPr lang="en-US" sz="1600" dirty="0">
                <a:solidFill>
                  <a:srgbClr val="FFFFFF"/>
                </a:solidFill>
                <a:latin typeface="Arial Narrow" panose="020B0606020202030204" pitchFamily="34" charset="0"/>
                <a:ea typeface="DengXian"/>
                <a:cs typeface="Times New Roman" panose="02020603050405020304" pitchFamily="18" charset="0"/>
              </a:rPr>
              <a:t>: </a:t>
            </a:r>
            <a:r>
              <a:rPr kumimoji="0" lang="en-US" sz="1600" b="0" i="0" u="none" strike="noStrike" kern="1200" cap="none" spc="0" normalizeH="0" baseline="0" noProof="0" dirty="0">
                <a:ln>
                  <a:noFill/>
                </a:ln>
                <a:solidFill>
                  <a:srgbClr val="FFFFFF"/>
                </a:solidFill>
                <a:effectLst/>
                <a:uLnTx/>
                <a:uFillTx/>
                <a:latin typeface="Arial Narrow" panose="020B0606020202030204" pitchFamily="34" charset="0"/>
                <a:ea typeface="DengXian"/>
                <a:cs typeface="Times New Roman" panose="02020603050405020304" pitchFamily="18" charset="0"/>
              </a:rPr>
              <a:t>The Red Circle </a:t>
            </a:r>
            <a:r>
              <a:rPr lang="en-US" sz="1600" dirty="0">
                <a:solidFill>
                  <a:srgbClr val="FFFFFF"/>
                </a:solidFill>
                <a:latin typeface="Arial Narrow" panose="020B0606020202030204" pitchFamily="34" charset="0"/>
                <a:ea typeface="DengXian"/>
                <a:cs typeface="Times New Roman" panose="02020603050405020304" pitchFamily="18" charset="0"/>
              </a:rPr>
              <a:t>shows the location of a lesser-known ancient solar observatory that is called </a:t>
            </a:r>
            <a:r>
              <a:rPr kumimoji="0" lang="en-US" sz="1600" b="0" i="0" u="none" strike="noStrike" kern="1200" cap="none" spc="0" normalizeH="0" baseline="0" noProof="0" dirty="0">
                <a:ln>
                  <a:noFill/>
                </a:ln>
                <a:solidFill>
                  <a:srgbClr val="FFFFFF"/>
                </a:solidFill>
                <a:effectLst/>
                <a:uLnTx/>
                <a:uFillTx/>
                <a:latin typeface="Arial Narrow" panose="020B0606020202030204" pitchFamily="34" charset="0"/>
                <a:ea typeface="DengXian"/>
                <a:cs typeface="Times New Roman" panose="02020603050405020304" pitchFamily="18" charset="0"/>
              </a:rPr>
              <a:t>29SJ514 (or “514” for short) in the Chaco archives. </a:t>
            </a:r>
          </a:p>
          <a:p>
            <a:pPr marR="0" lvl="0" algn="l" defTabSz="914400" rtl="0" eaLnBrk="1" fontAlgn="auto" latinLnBrk="0" hangingPunct="1">
              <a:lnSpc>
                <a:spcPct val="100000"/>
              </a:lnSpc>
              <a:spcBef>
                <a:spcPts val="600"/>
              </a:spcBef>
              <a:spcAft>
                <a:spcPts val="1800"/>
              </a:spcAft>
              <a:buClrTx/>
              <a:buSzTx/>
              <a:tabLst/>
              <a:defRPr/>
            </a:pPr>
            <a:r>
              <a:rPr lang="en-US" sz="1600" dirty="0">
                <a:solidFill>
                  <a:srgbClr val="FFFFFF"/>
                </a:solidFill>
                <a:latin typeface="Arial Narrow" panose="020B0606020202030204" pitchFamily="34" charset="0"/>
                <a:ea typeface="DengXian"/>
                <a:cs typeface="Times New Roman" panose="02020603050405020304" pitchFamily="18" charset="0"/>
              </a:rPr>
              <a:t>“514” has a clear line of sight to Fajada Butte, which is about 1 km due south. Sun watching at “514” may have been used to help calibrate where to place the pecked spiral on the wall behind the slabs of the Sun Dagger site so that the “dagger” of light would pass through its center to mark the summer solstice.</a:t>
            </a:r>
          </a:p>
          <a:p>
            <a:pPr marR="0" lvl="0" algn="l" defTabSz="914400" rtl="0" eaLnBrk="1" fontAlgn="auto" latinLnBrk="0" hangingPunct="1">
              <a:lnSpc>
                <a:spcPct val="100000"/>
              </a:lnSpc>
              <a:spcBef>
                <a:spcPts val="600"/>
              </a:spcBef>
              <a:spcAft>
                <a:spcPts val="1800"/>
              </a:spcAft>
              <a:buClrTx/>
              <a:buSzTx/>
              <a:tabLst/>
              <a:defRPr/>
            </a:pPr>
            <a:r>
              <a:rPr kumimoji="0" lang="en-US" sz="1600" b="0" i="0" u="none" strike="noStrike" kern="1200" cap="none" spc="0" normalizeH="0" baseline="0" noProof="0" dirty="0">
                <a:ln>
                  <a:noFill/>
                </a:ln>
                <a:solidFill>
                  <a:srgbClr val="FFFFFF"/>
                </a:solidFill>
                <a:effectLst/>
                <a:uLnTx/>
                <a:uFillTx/>
                <a:latin typeface="Arial Narrow" panose="020B0606020202030204" pitchFamily="34" charset="0"/>
                <a:ea typeface="DengXian"/>
                <a:cs typeface="Times New Roman" panose="02020603050405020304" pitchFamily="18" charset="0"/>
              </a:rPr>
              <a:t>“514” is also the home of a unique “eclipse” petroglyph that may depict an active solar corona. “514” is thus </a:t>
            </a:r>
            <a:r>
              <a:rPr lang="en-US" sz="1600" dirty="0">
                <a:solidFill>
                  <a:srgbClr val="FFFFFF"/>
                </a:solidFill>
                <a:latin typeface="Arial Narrow" panose="020B0606020202030204" pitchFamily="34" charset="0"/>
                <a:ea typeface="DengXian"/>
                <a:cs typeface="Times New Roman" panose="02020603050405020304" pitchFamily="18" charset="0"/>
              </a:rPr>
              <a:t>the primary</a:t>
            </a:r>
            <a:r>
              <a:rPr kumimoji="0" lang="en-US" sz="1600" b="0" i="0" u="none" strike="noStrike" kern="1200" cap="none" spc="0" normalizeH="0" baseline="0" noProof="0" dirty="0">
                <a:ln>
                  <a:noFill/>
                </a:ln>
                <a:solidFill>
                  <a:srgbClr val="FFFFFF"/>
                </a:solidFill>
                <a:effectLst/>
                <a:uLnTx/>
                <a:uFillTx/>
                <a:latin typeface="Arial Narrow" panose="020B0606020202030204" pitchFamily="34" charset="0"/>
                <a:ea typeface="DengXian"/>
                <a:cs typeface="Times New Roman" panose="02020603050405020304" pitchFamily="18" charset="0"/>
              </a:rPr>
              <a:t> focus of PUNCH Outreach just as the </a:t>
            </a:r>
            <a:r>
              <a:rPr lang="en-US" sz="1600" dirty="0">
                <a:solidFill>
                  <a:srgbClr val="FFFFFF"/>
                </a:solidFill>
                <a:latin typeface="Arial Narrow" panose="020B0606020202030204" pitchFamily="34" charset="0"/>
                <a:ea typeface="DengXian"/>
                <a:cs typeface="Times New Roman" panose="02020603050405020304" pitchFamily="18" charset="0"/>
              </a:rPr>
              <a:t>PUNCH mission is the primary focus among other many other examples of NASA heliophysics missions.</a:t>
            </a:r>
          </a:p>
        </p:txBody>
      </p:sp>
      <p:sp>
        <p:nvSpPr>
          <p:cNvPr id="4" name="Oval 3"/>
          <p:cNvSpPr/>
          <p:nvPr/>
        </p:nvSpPr>
        <p:spPr>
          <a:xfrm>
            <a:off x="4175829" y="3119961"/>
            <a:ext cx="501102" cy="235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 name="Straight Arrow Connector 4">
            <a:extLst>
              <a:ext uri="{FF2B5EF4-FFF2-40B4-BE49-F238E27FC236}">
                <a16:creationId xmlns:a16="http://schemas.microsoft.com/office/drawing/2014/main" id="{3AC022AA-D042-4B1F-96F9-1DC84C79199C}"/>
              </a:ext>
            </a:extLst>
          </p:cNvPr>
          <p:cNvCxnSpPr>
            <a:cxnSpLocks/>
          </p:cNvCxnSpPr>
          <p:nvPr/>
        </p:nvCxnSpPr>
        <p:spPr>
          <a:xfrm>
            <a:off x="4423784" y="3425323"/>
            <a:ext cx="0" cy="1509646"/>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99AF9A3-9E05-44AA-AC11-4AF68C5CDB45}"/>
              </a:ext>
            </a:extLst>
          </p:cNvPr>
          <p:cNvSpPr txBox="1"/>
          <p:nvPr/>
        </p:nvSpPr>
        <p:spPr>
          <a:xfrm>
            <a:off x="4541864" y="4826408"/>
            <a:ext cx="3226354" cy="1169551"/>
          </a:xfrm>
          <a:prstGeom prst="rect">
            <a:avLst/>
          </a:prstGeom>
          <a:solidFill>
            <a:schemeClr val="accent1"/>
          </a:solidFill>
          <a:ln>
            <a:solidFill>
              <a:srgbClr val="FFC000"/>
            </a:solidFill>
          </a:ln>
        </p:spPr>
        <p:txBody>
          <a:bodyPr wrap="square" rtlCol="0">
            <a:spAutoFit/>
          </a:bodyPr>
          <a:lstStyle/>
          <a:p>
            <a:r>
              <a:rPr lang="en-US" sz="1400" dirty="0">
                <a:solidFill>
                  <a:schemeClr val="bg1"/>
                </a:solidFill>
                <a:latin typeface="Arial Narrow" panose="020B0606020202030204" pitchFamily="34" charset="0"/>
              </a:rPr>
              <a:t>The red circle shows the location of 29SJ514 = the Chaco Sun-watching site that is home to a unique “Eclipse” petroglyph. The white arrow shows the direction to the renowned Fajada Butte, which is ~ 1km due south of this site. </a:t>
            </a:r>
          </a:p>
        </p:txBody>
      </p:sp>
      <p:sp>
        <p:nvSpPr>
          <p:cNvPr id="13" name="TextBox 12">
            <a:extLst>
              <a:ext uri="{FF2B5EF4-FFF2-40B4-BE49-F238E27FC236}">
                <a16:creationId xmlns:a16="http://schemas.microsoft.com/office/drawing/2014/main" id="{8FB2F369-D889-4B8B-98BC-F1BD0317C84F}"/>
              </a:ext>
            </a:extLst>
          </p:cNvPr>
          <p:cNvSpPr txBox="1"/>
          <p:nvPr/>
        </p:nvSpPr>
        <p:spPr>
          <a:xfrm>
            <a:off x="246258" y="6554586"/>
            <a:ext cx="3735434"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PUNCH Outreach Plan – Self Directed Summary Overview</a:t>
            </a:r>
          </a:p>
        </p:txBody>
      </p:sp>
      <p:sp>
        <p:nvSpPr>
          <p:cNvPr id="15" name="TextBox 14">
            <a:extLst>
              <a:ext uri="{FF2B5EF4-FFF2-40B4-BE49-F238E27FC236}">
                <a16:creationId xmlns:a16="http://schemas.microsoft.com/office/drawing/2014/main" id="{F797A987-851E-4688-AD14-D6D744B8C9BD}"/>
              </a:ext>
            </a:extLst>
          </p:cNvPr>
          <p:cNvSpPr txBox="1"/>
          <p:nvPr/>
        </p:nvSpPr>
        <p:spPr>
          <a:xfrm>
            <a:off x="4435930" y="6554585"/>
            <a:ext cx="3180442"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cherilynn.morrow@gmail.com</a:t>
            </a:r>
          </a:p>
        </p:txBody>
      </p:sp>
      <p:sp>
        <p:nvSpPr>
          <p:cNvPr id="16" name="TextBox 3">
            <a:extLst>
              <a:ext uri="{FF2B5EF4-FFF2-40B4-BE49-F238E27FC236}">
                <a16:creationId xmlns:a16="http://schemas.microsoft.com/office/drawing/2014/main" id="{034A5B86-E876-4C83-A77C-255FD1AC3E7A}"/>
              </a:ext>
            </a:extLst>
          </p:cNvPr>
          <p:cNvSpPr txBox="1">
            <a:spLocks/>
          </p:cNvSpPr>
          <p:nvPr/>
        </p:nvSpPr>
        <p:spPr>
          <a:xfrm>
            <a:off x="11399586" y="6475834"/>
            <a:ext cx="451755" cy="276997"/>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prstClr val="white"/>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35</a:t>
            </a:fld>
            <a:endParaRPr kumimoji="0" lang="en-US" sz="1400" b="0" i="0" u="none" strike="noStrike" kern="0" cap="none" spc="0" normalizeH="0" baseline="0" noProof="0" dirty="0">
              <a:ln>
                <a:noFill/>
              </a:ln>
              <a:solidFill>
                <a:prstClr val="white"/>
              </a:solidFill>
              <a:effectLst/>
              <a:uLnTx/>
              <a:uFillTx/>
              <a:latin typeface="Calibri"/>
              <a:ea typeface="+mn-ea"/>
              <a:cs typeface="Calibri"/>
              <a:sym typeface="Calibri"/>
            </a:endParaRPr>
          </a:p>
        </p:txBody>
      </p:sp>
    </p:spTree>
    <p:extLst>
      <p:ext uri="{BB962C8B-B14F-4D97-AF65-F5344CB8AC3E}">
        <p14:creationId xmlns:p14="http://schemas.microsoft.com/office/powerpoint/2010/main" val="3081476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5287" y="45203"/>
            <a:ext cx="11873948" cy="892552"/>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a:ea typeface="+mn-ea"/>
                <a:cs typeface="+mn-cs"/>
                <a:sym typeface="Calibri"/>
              </a:rPr>
              <a:t>The Three Sun Watching Facets of 29SJ514: </a:t>
            </a:r>
            <a:r>
              <a:rPr kumimoji="0" lang="en-US" sz="3200" b="0" i="1" u="none" strike="noStrike" kern="0" cap="none" spc="0" normalizeH="0" baseline="0" noProof="0" dirty="0">
                <a:ln>
                  <a:noFill/>
                </a:ln>
                <a:solidFill>
                  <a:srgbClr val="FFE48F"/>
                </a:solidFill>
                <a:effectLst/>
                <a:uLnTx/>
                <a:uFillTx/>
                <a:latin typeface="Calibri"/>
                <a:ea typeface="+mn-ea"/>
                <a:cs typeface="+mn-cs"/>
                <a:sym typeface="Calibri"/>
              </a:rPr>
              <a:t>EASTERN</a:t>
            </a:r>
            <a:r>
              <a:rPr kumimoji="0" lang="en-US" sz="3200" b="0" i="0" u="none" strike="noStrike" kern="0" cap="none" spc="0" normalizeH="0" baseline="0" noProof="0" dirty="0">
                <a:ln>
                  <a:noFill/>
                </a:ln>
                <a:solidFill>
                  <a:prstClr val="white"/>
                </a:solidFill>
                <a:effectLst/>
                <a:uLnTx/>
                <a:uFillTx/>
                <a:latin typeface="Calibri"/>
                <a:ea typeface="+mn-ea"/>
                <a:cs typeface="+mn-cs"/>
                <a:sym typeface="Calibri"/>
              </a:rPr>
              <a:t>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a:ea typeface="+mn-ea"/>
                <a:cs typeface="+mn-cs"/>
                <a:sym typeface="Calibri"/>
              </a:rPr>
              <a:t>an Ancestral Puebloan solar observing site in Chaco Canyon, NM</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0951" y="1101412"/>
            <a:ext cx="9395510" cy="5408605"/>
          </a:xfrm>
          <a:prstGeom prst="rect">
            <a:avLst/>
          </a:prstGeom>
        </p:spPr>
      </p:pic>
      <p:sp>
        <p:nvSpPr>
          <p:cNvPr id="2" name="TextBox 1"/>
          <p:cNvSpPr txBox="1"/>
          <p:nvPr/>
        </p:nvSpPr>
        <p:spPr>
          <a:xfrm>
            <a:off x="10001217" y="2703148"/>
            <a:ext cx="978490" cy="289441"/>
          </a:xfrm>
          <a:prstGeom prst="roundRect">
            <a:avLst/>
          </a:prstGeom>
          <a:solidFill>
            <a:srgbClr val="FCE0B6"/>
          </a:solidFill>
          <a:ln>
            <a:solidFill>
              <a:schemeClr val="bg1"/>
            </a:solidFill>
          </a:ln>
        </p:spPr>
        <p:txBody>
          <a:bodyPr wrap="non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a:ea typeface="+mn-ea"/>
                <a:cs typeface="+mn-cs"/>
                <a:sym typeface="Calibri"/>
              </a:rPr>
              <a:t>Triangle Rock</a:t>
            </a:r>
          </a:p>
        </p:txBody>
      </p:sp>
      <p:cxnSp>
        <p:nvCxnSpPr>
          <p:cNvPr id="9" name="Straight Arrow Connector 8"/>
          <p:cNvCxnSpPr>
            <a:cxnSpLocks/>
            <a:stCxn id="7" idx="2"/>
          </p:cNvCxnSpPr>
          <p:nvPr/>
        </p:nvCxnSpPr>
        <p:spPr>
          <a:xfrm flipH="1">
            <a:off x="6400801" y="2363163"/>
            <a:ext cx="1934516" cy="10658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descr="IMG_4658">
            <a:extLst>
              <a:ext uri="{FF2B5EF4-FFF2-40B4-BE49-F238E27FC236}">
                <a16:creationId xmlns:a16="http://schemas.microsoft.com/office/drawing/2014/main" id="{EBFD6339-C2E6-42B9-B7DC-3518336362D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18949" y="3154535"/>
            <a:ext cx="1732297" cy="1329406"/>
          </a:xfrm>
          <a:prstGeom prst="ellipse">
            <a:avLst/>
          </a:prstGeom>
          <a:ln>
            <a:noFill/>
          </a:ln>
          <a:effectLst>
            <a:softEdge rad="112500"/>
          </a:effectLst>
        </p:spPr>
      </p:pic>
      <p:sp>
        <p:nvSpPr>
          <p:cNvPr id="32" name="TextBox 31">
            <a:extLst>
              <a:ext uri="{FF2B5EF4-FFF2-40B4-BE49-F238E27FC236}">
                <a16:creationId xmlns:a16="http://schemas.microsoft.com/office/drawing/2014/main" id="{33A72960-A4BF-493C-BDCA-AF88CAB6D99A}"/>
              </a:ext>
            </a:extLst>
          </p:cNvPr>
          <p:cNvSpPr txBox="1"/>
          <p:nvPr/>
        </p:nvSpPr>
        <p:spPr>
          <a:xfrm>
            <a:off x="246258" y="6554586"/>
            <a:ext cx="3735434"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PUNCH Outreach Plan – Self Directed Summary Overview</a:t>
            </a:r>
          </a:p>
        </p:txBody>
      </p:sp>
      <p:sp>
        <p:nvSpPr>
          <p:cNvPr id="33" name="TextBox 32">
            <a:extLst>
              <a:ext uri="{FF2B5EF4-FFF2-40B4-BE49-F238E27FC236}">
                <a16:creationId xmlns:a16="http://schemas.microsoft.com/office/drawing/2014/main" id="{34808B53-29FF-48D1-93BD-EE9E2B7DED0B}"/>
              </a:ext>
            </a:extLst>
          </p:cNvPr>
          <p:cNvSpPr txBox="1"/>
          <p:nvPr/>
        </p:nvSpPr>
        <p:spPr>
          <a:xfrm>
            <a:off x="8076850" y="6544468"/>
            <a:ext cx="2902857"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Dr. Cherilynn Morrow   8 April 2021</a:t>
            </a:r>
          </a:p>
        </p:txBody>
      </p:sp>
      <p:sp>
        <p:nvSpPr>
          <p:cNvPr id="34" name="TextBox 33">
            <a:extLst>
              <a:ext uri="{FF2B5EF4-FFF2-40B4-BE49-F238E27FC236}">
                <a16:creationId xmlns:a16="http://schemas.microsoft.com/office/drawing/2014/main" id="{B2B6B7B6-9136-4A84-A8A2-6B7CFA558BE3}"/>
              </a:ext>
            </a:extLst>
          </p:cNvPr>
          <p:cNvSpPr txBox="1"/>
          <p:nvPr/>
        </p:nvSpPr>
        <p:spPr>
          <a:xfrm>
            <a:off x="4435930" y="6554585"/>
            <a:ext cx="3180442"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cherilynn.morrow@gmail.com</a:t>
            </a:r>
          </a:p>
        </p:txBody>
      </p:sp>
      <p:sp>
        <p:nvSpPr>
          <p:cNvPr id="35" name="TextBox 3">
            <a:extLst>
              <a:ext uri="{FF2B5EF4-FFF2-40B4-BE49-F238E27FC236}">
                <a16:creationId xmlns:a16="http://schemas.microsoft.com/office/drawing/2014/main" id="{2AF19068-BD9D-4A79-AF0F-CB8428959196}"/>
              </a:ext>
            </a:extLst>
          </p:cNvPr>
          <p:cNvSpPr txBox="1">
            <a:spLocks/>
          </p:cNvSpPr>
          <p:nvPr/>
        </p:nvSpPr>
        <p:spPr>
          <a:xfrm>
            <a:off x="11399586" y="6475834"/>
            <a:ext cx="451755" cy="276997"/>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prstClr val="white"/>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36</a:t>
            </a:fld>
            <a:endParaRPr kumimoji="0" lang="en-US" sz="1400" b="0" i="0" u="none" strike="noStrike" kern="0" cap="none" spc="0" normalizeH="0" baseline="0" noProof="0" dirty="0">
              <a:ln>
                <a:noFill/>
              </a:ln>
              <a:solidFill>
                <a:prstClr val="white"/>
              </a:solidFill>
              <a:effectLst/>
              <a:uLnTx/>
              <a:uFillTx/>
              <a:latin typeface="Calibri"/>
              <a:ea typeface="+mn-ea"/>
              <a:cs typeface="Calibri"/>
              <a:sym typeface="Calibri"/>
            </a:endParaRPr>
          </a:p>
        </p:txBody>
      </p:sp>
      <p:sp>
        <p:nvSpPr>
          <p:cNvPr id="7" name="TextBox 6"/>
          <p:cNvSpPr txBox="1"/>
          <p:nvPr/>
        </p:nvSpPr>
        <p:spPr>
          <a:xfrm>
            <a:off x="5226357" y="900123"/>
            <a:ext cx="6217920" cy="1463040"/>
          </a:xfrm>
          <a:prstGeom prst="roundRect">
            <a:avLst/>
          </a:prstGeom>
          <a:solidFill>
            <a:srgbClr val="FCE0B6"/>
          </a:solidFill>
          <a:ln>
            <a:solidFill>
              <a:schemeClr val="bg1"/>
            </a:solidFill>
          </a:ln>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50" b="1" i="0" u="none" strike="noStrike" kern="0" cap="none" spc="0" normalizeH="0" baseline="0" noProof="0" dirty="0">
                <a:ln>
                  <a:noFill/>
                </a:ln>
                <a:solidFill>
                  <a:srgbClr val="000000"/>
                </a:solidFill>
                <a:effectLst/>
                <a:highlight>
                  <a:srgbClr val="00FFFF"/>
                </a:highlight>
                <a:uLnTx/>
                <a:uFillTx/>
                <a:latin typeface="Arial Narrow" panose="020B0606020202030204" pitchFamily="34" charset="0"/>
                <a:sym typeface="Calibri"/>
              </a:rPr>
              <a:t>1. EASTERN Facet:</a:t>
            </a:r>
            <a:r>
              <a:rPr kumimoji="0" lang="en-US" sz="1250" b="1" i="0" u="none" strike="noStrike" kern="0" cap="none" spc="0" normalizeH="0" baseline="0" noProof="0" dirty="0">
                <a:ln>
                  <a:noFill/>
                </a:ln>
                <a:solidFill>
                  <a:srgbClr val="000000"/>
                </a:solidFill>
                <a:effectLst/>
                <a:uLnTx/>
                <a:uFillTx/>
                <a:latin typeface="Arial Narrow" panose="020B0606020202030204" pitchFamily="34" charset="0"/>
                <a:sym typeface="Calibri"/>
              </a:rPr>
              <a:t> </a:t>
            </a:r>
            <a:r>
              <a:rPr kumimoji="0" lang="en-US" sz="1250" b="0" i="0" u="none" strike="noStrike" kern="0" cap="none" spc="0" normalizeH="0" baseline="0" noProof="0" dirty="0">
                <a:ln>
                  <a:noFill/>
                </a:ln>
                <a:solidFill>
                  <a:srgbClr val="000000"/>
                </a:solidFill>
                <a:effectLst/>
                <a:uLnTx/>
                <a:uFillTx/>
                <a:latin typeface="Arial Narrow" panose="020B0606020202030204" pitchFamily="34" charset="0"/>
                <a:sym typeface="Calibri"/>
              </a:rPr>
              <a:t>Around the corner, on the facet that faces out toward Triangle Rock, there is a large spiral </a:t>
            </a:r>
            <a:r>
              <a:rPr kumimoji="0" lang="en-US" sz="1250" b="1" i="0" u="none" strike="noStrike" kern="0" cap="none" spc="0" normalizeH="0" baseline="0" noProof="0" dirty="0">
                <a:ln>
                  <a:noFill/>
                </a:ln>
                <a:solidFill>
                  <a:srgbClr val="0070C0"/>
                </a:solidFill>
                <a:effectLst/>
                <a:uLnTx/>
                <a:uFillTx/>
                <a:latin typeface="Arial Narrow" panose="020B0606020202030204" pitchFamily="34" charset="0"/>
                <a:sym typeface="Calibri"/>
                <a:hlinkClick r:id="rId5">
                  <a:extLst>
                    <a:ext uri="{A12FA001-AC4F-418D-AE19-62706E023703}">
                      <ahyp:hlinkClr xmlns:ahyp="http://schemas.microsoft.com/office/drawing/2018/hyperlinkcolor" val="tx"/>
                    </a:ext>
                  </a:extLst>
                </a:hlinkClick>
              </a:rPr>
              <a:t>petroglyph</a:t>
            </a:r>
            <a:r>
              <a:rPr kumimoji="0" lang="en-US" sz="1250" b="0" i="0" u="none" strike="noStrike" kern="0" cap="none" spc="0" normalizeH="0" baseline="0" noProof="0" dirty="0">
                <a:ln>
                  <a:noFill/>
                </a:ln>
                <a:solidFill>
                  <a:srgbClr val="000000"/>
                </a:solidFill>
                <a:effectLst/>
                <a:uLnTx/>
                <a:uFillTx/>
                <a:latin typeface="Arial Narrow" panose="020B0606020202030204" pitchFamily="34" charset="0"/>
                <a:sym typeface="Calibri"/>
              </a:rPr>
              <a:t>. From that position, looking to the northeast, the sunrise appears to “glide” up the left (north) side of the triangle about half-a-month before the Summer Solstice (see subsequent slides). Cultural astronomers call this a “predictive marker” on the horizon. </a:t>
            </a:r>
            <a:r>
              <a:rPr lang="en-US" sz="1250" kern="0" dirty="0">
                <a:solidFill>
                  <a:srgbClr val="000000"/>
                </a:solidFill>
                <a:latin typeface="Arial Narrow" panose="020B0606020202030204" pitchFamily="34" charset="0"/>
                <a:sym typeface="Calibri"/>
              </a:rPr>
              <a:t>On the actual summer solstice, the sunrise appears in a small notch further north (to the left) of Triangle Rock. This is its northernmost position over the course of the year. Six months later, at the winter solstice, the Sun will appear to rise at a position much farther south (to the right, out of the field of view of this image).</a:t>
            </a:r>
            <a:endParaRPr kumimoji="0" lang="en-US" sz="1250" b="0" i="0" u="none" strike="noStrike" kern="0" cap="none" spc="0" normalizeH="0" baseline="0" noProof="0" dirty="0">
              <a:ln>
                <a:noFill/>
              </a:ln>
              <a:solidFill>
                <a:srgbClr val="000000"/>
              </a:solidFill>
              <a:effectLst/>
              <a:uLnTx/>
              <a:uFillTx/>
              <a:latin typeface="Arial Narrow" panose="020B0606020202030204" pitchFamily="34" charset="0"/>
              <a:sym typeface="Calibri"/>
            </a:endParaRPr>
          </a:p>
        </p:txBody>
      </p:sp>
      <p:sp>
        <p:nvSpPr>
          <p:cNvPr id="15" name="TextBox 14">
            <a:extLst>
              <a:ext uri="{FF2B5EF4-FFF2-40B4-BE49-F238E27FC236}">
                <a16:creationId xmlns:a16="http://schemas.microsoft.com/office/drawing/2014/main" id="{B842C428-B2A3-497E-90EC-86B1B947573D}"/>
              </a:ext>
            </a:extLst>
          </p:cNvPr>
          <p:cNvSpPr txBox="1"/>
          <p:nvPr/>
        </p:nvSpPr>
        <p:spPr>
          <a:xfrm>
            <a:off x="10180861" y="3487232"/>
            <a:ext cx="978490" cy="664012"/>
          </a:xfrm>
          <a:prstGeom prst="roundRect">
            <a:avLst/>
          </a:prstGeom>
          <a:solidFill>
            <a:srgbClr val="FCE0B6"/>
          </a:solidFill>
          <a:ln>
            <a:solidFill>
              <a:schemeClr val="bg1"/>
            </a:solidFill>
          </a:ln>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a:ea typeface="+mn-ea"/>
                <a:cs typeface="+mn-cs"/>
                <a:sym typeface="Calibri"/>
              </a:rPr>
              <a:t>Sunrise on or about</a:t>
            </a:r>
          </a:p>
          <a:p>
            <a:pPr marL="0" marR="0" lvl="0" indent="0" algn="ctr" defTabSz="914400" rtl="0" eaLnBrk="1" fontAlgn="auto" latinLnBrk="0" hangingPunct="0">
              <a:lnSpc>
                <a:spcPct val="100000"/>
              </a:lnSpc>
              <a:spcBef>
                <a:spcPts val="0"/>
              </a:spcBef>
              <a:spcAft>
                <a:spcPts val="0"/>
              </a:spcAft>
              <a:buClrTx/>
              <a:buSzTx/>
              <a:buFontTx/>
              <a:buNone/>
              <a:tabLst/>
              <a:defRPr/>
            </a:pPr>
            <a:r>
              <a:rPr lang="en-US" sz="1100" kern="0" dirty="0">
                <a:solidFill>
                  <a:srgbClr val="000000"/>
                </a:solidFill>
                <a:latin typeface="Calibri"/>
                <a:sym typeface="Calibri"/>
              </a:rPr>
              <a:t>5-</a:t>
            </a:r>
            <a:r>
              <a:rPr kumimoji="0" lang="en-US" sz="1100" b="0" i="0" u="none" strike="noStrike" kern="0" cap="none" spc="0" normalizeH="0" baseline="0" noProof="0" dirty="0">
                <a:ln>
                  <a:noFill/>
                </a:ln>
                <a:solidFill>
                  <a:srgbClr val="000000"/>
                </a:solidFill>
                <a:effectLst/>
                <a:uLnTx/>
                <a:uFillTx/>
                <a:latin typeface="Calibri"/>
                <a:ea typeface="+mn-ea"/>
                <a:cs typeface="+mn-cs"/>
                <a:sym typeface="Calibri"/>
              </a:rPr>
              <a:t>6 June</a:t>
            </a:r>
          </a:p>
        </p:txBody>
      </p:sp>
    </p:spTree>
    <p:extLst>
      <p:ext uri="{BB962C8B-B14F-4D97-AF65-F5344CB8AC3E}">
        <p14:creationId xmlns:p14="http://schemas.microsoft.com/office/powerpoint/2010/main" val="158092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9C919A03-CBD0-4AE4-8071-145E4B3C3779}"/>
              </a:ext>
            </a:extLst>
          </p:cNvPr>
          <p:cNvSpPr txBox="1"/>
          <p:nvPr/>
        </p:nvSpPr>
        <p:spPr>
          <a:xfrm>
            <a:off x="8076850" y="6625748"/>
            <a:ext cx="2902857"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Dr. Cherilynn Morrow   8 April 2021</a:t>
            </a:r>
          </a:p>
        </p:txBody>
      </p:sp>
      <p:sp>
        <p:nvSpPr>
          <p:cNvPr id="28" name="TextBox 27">
            <a:extLst>
              <a:ext uri="{FF2B5EF4-FFF2-40B4-BE49-F238E27FC236}">
                <a16:creationId xmlns:a16="http://schemas.microsoft.com/office/drawing/2014/main" id="{AC795801-86FE-4FE8-8E33-B35F305C4ED8}"/>
              </a:ext>
            </a:extLst>
          </p:cNvPr>
          <p:cNvSpPr txBox="1"/>
          <p:nvPr/>
        </p:nvSpPr>
        <p:spPr>
          <a:xfrm>
            <a:off x="4435930" y="6635865"/>
            <a:ext cx="3180442"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cherilynn.morrow@gmail.com</a:t>
            </a:r>
          </a:p>
        </p:txBody>
      </p:sp>
      <p:grpSp>
        <p:nvGrpSpPr>
          <p:cNvPr id="12" name="Group 11">
            <a:extLst>
              <a:ext uri="{FF2B5EF4-FFF2-40B4-BE49-F238E27FC236}">
                <a16:creationId xmlns:a16="http://schemas.microsoft.com/office/drawing/2014/main" id="{A1DD5C0D-CFA3-45DE-802E-E65B35DCBE07}"/>
              </a:ext>
            </a:extLst>
          </p:cNvPr>
          <p:cNvGrpSpPr/>
          <p:nvPr/>
        </p:nvGrpSpPr>
        <p:grpSpPr>
          <a:xfrm>
            <a:off x="395236" y="851654"/>
            <a:ext cx="11491964" cy="5821607"/>
            <a:chOff x="563261" y="1076034"/>
            <a:chExt cx="11163160" cy="5645678"/>
          </a:xfrm>
        </p:grpSpPr>
        <p:pic>
          <p:nvPicPr>
            <p:cNvPr id="6" name="Picture 2" descr="p d sol 3">
              <a:extLst>
                <a:ext uri="{FF2B5EF4-FFF2-40B4-BE49-F238E27FC236}">
                  <a16:creationId xmlns:a16="http://schemas.microsoft.com/office/drawing/2014/main" id="{6A51F6AD-82C2-46D1-80C9-5E29E7314A5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608461" y="1076034"/>
              <a:ext cx="5117960" cy="419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8673F6BA-1D68-4D04-9DD8-F11D766B5E5B}"/>
                </a:ext>
              </a:extLst>
            </p:cNvPr>
            <p:cNvSpPr/>
            <p:nvPr/>
          </p:nvSpPr>
          <p:spPr>
            <a:xfrm>
              <a:off x="8905768" y="2584197"/>
              <a:ext cx="1250702" cy="12055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sym typeface="Calibri"/>
              </a:endParaRPr>
            </a:p>
          </p:txBody>
        </p:sp>
        <p:sp>
          <p:nvSpPr>
            <p:cNvPr id="8" name="Oval 7">
              <a:extLst>
                <a:ext uri="{FF2B5EF4-FFF2-40B4-BE49-F238E27FC236}">
                  <a16:creationId xmlns:a16="http://schemas.microsoft.com/office/drawing/2014/main" id="{BB3A0102-7521-4E96-9CFB-9B7A6DDA9716}"/>
                </a:ext>
              </a:extLst>
            </p:cNvPr>
            <p:cNvSpPr/>
            <p:nvPr/>
          </p:nvSpPr>
          <p:spPr>
            <a:xfrm>
              <a:off x="9468453" y="3144102"/>
              <a:ext cx="104880" cy="81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sym typeface="Calibri"/>
              </a:endParaRPr>
            </a:p>
          </p:txBody>
        </p:sp>
        <p:cxnSp>
          <p:nvCxnSpPr>
            <p:cNvPr id="9" name="Straight Arrow Connector 8">
              <a:extLst>
                <a:ext uri="{FF2B5EF4-FFF2-40B4-BE49-F238E27FC236}">
                  <a16:creationId xmlns:a16="http://schemas.microsoft.com/office/drawing/2014/main" id="{EB152ACF-5DC0-4FB3-80C4-7AAE967A55C7}"/>
                </a:ext>
              </a:extLst>
            </p:cNvPr>
            <p:cNvCxnSpPr>
              <a:cxnSpLocks/>
            </p:cNvCxnSpPr>
            <p:nvPr/>
          </p:nvCxnSpPr>
          <p:spPr>
            <a:xfrm flipV="1">
              <a:off x="8544174" y="1794437"/>
              <a:ext cx="283274" cy="935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7E818B6-0D60-448A-963D-D1F628710CD7}"/>
                </a:ext>
              </a:extLst>
            </p:cNvPr>
            <p:cNvSpPr txBox="1"/>
            <p:nvPr/>
          </p:nvSpPr>
          <p:spPr>
            <a:xfrm>
              <a:off x="6695540" y="1679055"/>
              <a:ext cx="1848635" cy="417866"/>
            </a:xfrm>
            <a:prstGeom prst="rect">
              <a:avLst/>
            </a:prstGeom>
            <a:solidFill>
              <a:srgbClr val="E4D6A7"/>
            </a:solidFill>
            <a:ln>
              <a:solidFill>
                <a:schemeClr val="bg2"/>
              </a:solidFill>
            </a:ln>
          </p:spPr>
          <p:txBody>
            <a:bodyPr wrap="non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Narrow" panose="020B0606020202030204" pitchFamily="34" charset="0"/>
                  <a:sym typeface="Calibri"/>
                </a:rPr>
                <a:t>This pecked line extends upward </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Narrow" panose="020B0606020202030204" pitchFamily="34" charset="0"/>
                  <a:sym typeface="Calibri"/>
                </a:rPr>
                <a:t>from the outside turn of the spiral.</a:t>
              </a:r>
            </a:p>
          </p:txBody>
        </p:sp>
        <p:sp>
          <p:nvSpPr>
            <p:cNvPr id="15" name="TextBox 14">
              <a:extLst>
                <a:ext uri="{FF2B5EF4-FFF2-40B4-BE49-F238E27FC236}">
                  <a16:creationId xmlns:a16="http://schemas.microsoft.com/office/drawing/2014/main" id="{90ADB7E5-94E8-4A78-B8EC-E972940030F9}"/>
                </a:ext>
              </a:extLst>
            </p:cNvPr>
            <p:cNvSpPr txBox="1"/>
            <p:nvPr/>
          </p:nvSpPr>
          <p:spPr>
            <a:xfrm>
              <a:off x="6608461" y="5315892"/>
              <a:ext cx="5117960" cy="1405820"/>
            </a:xfrm>
            <a:prstGeom prst="rect">
              <a:avLst/>
            </a:prstGeom>
            <a:solidFill>
              <a:srgbClr val="E4D6A7"/>
            </a:solidFill>
            <a:ln>
              <a:solidFill>
                <a:srgbClr val="FFC000"/>
              </a:solidFill>
            </a:ln>
          </p:spPr>
          <p:txBody>
            <a:bodyPr wrap="square" rtlCol="0">
              <a:spAutoFit/>
            </a:bodyPr>
            <a:lstStyle/>
            <a:p>
              <a:pPr marL="0" marR="0" lvl="0" indent="0" algn="just" defTabSz="914400" rtl="0" eaLnBrk="1" fontAlgn="auto" latinLnBrk="0" hangingPunct="0">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Narrow" panose="020B0606020202030204" pitchFamily="34" charset="0"/>
                  <a:sym typeface="Calibri"/>
                </a:rPr>
                <a:t>The red dot marks the center </a:t>
              </a:r>
              <a:r>
                <a:rPr lang="en-US" sz="1400" kern="0" dirty="0">
                  <a:solidFill>
                    <a:srgbClr val="000000"/>
                  </a:solidFill>
                  <a:latin typeface="Arial Narrow" panose="020B0606020202030204" pitchFamily="34" charset="0"/>
                  <a:sym typeface="Calibri"/>
                </a:rPr>
                <a:t>of the spiral petroglyph that is </a:t>
              </a:r>
              <a:r>
                <a:rPr lang="en-US" sz="1400" b="1" kern="0" dirty="0">
                  <a:solidFill>
                    <a:srgbClr val="0070C0"/>
                  </a:solidFill>
                  <a:latin typeface="Arial Narrow" panose="020B0606020202030204" pitchFamily="34" charset="0"/>
                  <a:sym typeface="Calibri"/>
                  <a:hlinkClick r:id="rId4">
                    <a:extLst>
                      <a:ext uri="{A12FA001-AC4F-418D-AE19-62706E023703}">
                        <ahyp:hlinkClr xmlns:ahyp="http://schemas.microsoft.com/office/drawing/2018/hyperlinkcolor" val="tx"/>
                      </a:ext>
                    </a:extLst>
                  </a:hlinkClick>
                </a:rPr>
                <a:t>pecked</a:t>
              </a:r>
              <a:r>
                <a:rPr lang="en-US" sz="1400" kern="0" dirty="0">
                  <a:solidFill>
                    <a:srgbClr val="000000"/>
                  </a:solidFill>
                  <a:latin typeface="Arial Narrow" panose="020B0606020202030204" pitchFamily="34" charset="0"/>
                  <a:sym typeface="Calibri"/>
                </a:rPr>
                <a:t> into the rock. The turns of the spiral are centered in the grey circle.</a:t>
              </a:r>
              <a:r>
                <a:rPr kumimoji="0" lang="en-US" sz="1400" b="0" i="0" u="none" strike="noStrike" kern="0" cap="none" spc="0" normalizeH="0" baseline="0" noProof="0" dirty="0">
                  <a:ln>
                    <a:noFill/>
                  </a:ln>
                  <a:solidFill>
                    <a:srgbClr val="000000"/>
                  </a:solidFill>
                  <a:effectLst/>
                  <a:uLnTx/>
                  <a:uFillTx/>
                  <a:latin typeface="Arial Narrow" panose="020B0606020202030204" pitchFamily="34" charset="0"/>
                  <a:sym typeface="Calibri"/>
                </a:rPr>
                <a:t>The shadow </a:t>
              </a:r>
              <a:r>
                <a:rPr lang="en-US" sz="1400" kern="0" dirty="0">
                  <a:solidFill>
                    <a:srgbClr val="000000"/>
                  </a:solidFill>
                  <a:latin typeface="Arial Narrow" panose="020B0606020202030204" pitchFamily="34" charset="0"/>
                  <a:sym typeface="Calibri"/>
                </a:rPr>
                <a:t>of</a:t>
              </a:r>
              <a:r>
                <a:rPr kumimoji="0" lang="en-US" sz="1400" b="0" i="0" u="none" strike="noStrike" kern="0" cap="none" spc="0" normalizeH="0" baseline="0" noProof="0" dirty="0">
                  <a:ln>
                    <a:noFill/>
                  </a:ln>
                  <a:solidFill>
                    <a:srgbClr val="000000"/>
                  </a:solidFill>
                  <a:effectLst/>
                  <a:uLnTx/>
                  <a:uFillTx/>
                  <a:latin typeface="Arial Narrow" panose="020B0606020202030204" pitchFamily="34" charset="0"/>
                  <a:sym typeface="Calibri"/>
                </a:rPr>
                <a:t> Triangle Rock interacts with the spiral during sunrises within the Moon </a:t>
              </a:r>
              <a:r>
                <a:rPr lang="en-US" sz="1400" kern="0" dirty="0">
                  <a:solidFill>
                    <a:srgbClr val="000000"/>
                  </a:solidFill>
                  <a:latin typeface="Arial Narrow" panose="020B0606020202030204" pitchFamily="34" charset="0"/>
                  <a:sym typeface="Calibri"/>
                </a:rPr>
                <a:t>of the s</a:t>
              </a:r>
              <a:r>
                <a:rPr kumimoji="0" lang="en-US" sz="1400" b="0" i="0" u="none" strike="noStrike" kern="0" cap="none" spc="0" normalizeH="0" baseline="0" noProof="0" dirty="0" err="1">
                  <a:ln>
                    <a:noFill/>
                  </a:ln>
                  <a:solidFill>
                    <a:srgbClr val="000000"/>
                  </a:solidFill>
                  <a:effectLst/>
                  <a:uLnTx/>
                  <a:uFillTx/>
                  <a:latin typeface="Arial Narrow" panose="020B0606020202030204" pitchFamily="34" charset="0"/>
                  <a:sym typeface="Calibri"/>
                </a:rPr>
                <a:t>ummer</a:t>
              </a:r>
              <a:r>
                <a:rPr lang="en-US" sz="1400" kern="0" dirty="0">
                  <a:solidFill>
                    <a:srgbClr val="000000"/>
                  </a:solidFill>
                  <a:latin typeface="Arial Narrow" panose="020B0606020202030204" pitchFamily="34" charset="0"/>
                  <a:sym typeface="Calibri"/>
                </a:rPr>
                <a:t> </a:t>
              </a:r>
              <a:r>
                <a:rPr kumimoji="0" lang="en-US" sz="1400" b="0" i="0" u="none" strike="noStrike" kern="0" cap="none" spc="0" normalizeH="0" baseline="0" noProof="0" dirty="0">
                  <a:ln>
                    <a:noFill/>
                  </a:ln>
                  <a:solidFill>
                    <a:srgbClr val="000000"/>
                  </a:solidFill>
                  <a:effectLst/>
                  <a:uLnTx/>
                  <a:uFillTx/>
                  <a:latin typeface="Arial Narrow" panose="020B0606020202030204" pitchFamily="34" charset="0"/>
                  <a:sym typeface="Calibri"/>
                </a:rPr>
                <a:t>solstice. </a:t>
              </a:r>
              <a:r>
                <a:rPr kumimoji="0" lang="en-US" sz="1400" b="1" i="0" u="none" strike="noStrike" kern="0" cap="none" spc="0" normalizeH="0" baseline="0" noProof="0" dirty="0">
                  <a:ln>
                    <a:noFill/>
                  </a:ln>
                  <a:solidFill>
                    <a:srgbClr val="000000"/>
                  </a:solidFill>
                  <a:effectLst/>
                  <a:uLnTx/>
                  <a:uFillTx/>
                  <a:latin typeface="Arial Narrow" panose="020B0606020202030204" pitchFamily="34" charset="0"/>
                  <a:sym typeface="Calibri"/>
                </a:rPr>
                <a:t>The shadow interaction is not yet fully documented. The PUNCH Outreach plan includes this documentation </a:t>
              </a:r>
              <a:r>
                <a:rPr lang="en-US" sz="1400" b="1" kern="0" dirty="0">
                  <a:solidFill>
                    <a:srgbClr val="000000"/>
                  </a:solidFill>
                  <a:latin typeface="Arial Narrow" panose="020B0606020202030204" pitchFamily="34" charset="0"/>
                  <a:sym typeface="Calibri"/>
                </a:rPr>
                <a:t>plus </a:t>
              </a:r>
              <a:r>
                <a:rPr kumimoji="0" lang="en-US" sz="1400" b="1" i="0" u="none" strike="noStrike" kern="0" cap="none" spc="0" normalizeH="0" baseline="0" noProof="0" dirty="0">
                  <a:ln>
                    <a:noFill/>
                  </a:ln>
                  <a:solidFill>
                    <a:srgbClr val="000000"/>
                  </a:solidFill>
                  <a:effectLst/>
                  <a:uLnTx/>
                  <a:uFillTx/>
                  <a:latin typeface="Arial Narrow" panose="020B0606020202030204" pitchFamily="34" charset="0"/>
                  <a:sym typeface="Calibri"/>
                </a:rPr>
                <a:t>reflectance transmission imaging (RTI) of the petroglyph that can be used to create a 3-D printable tactile object.</a:t>
              </a:r>
            </a:p>
          </p:txBody>
        </p:sp>
        <p:sp>
          <p:nvSpPr>
            <p:cNvPr id="16" name="TextBox 15">
              <a:extLst>
                <a:ext uri="{FF2B5EF4-FFF2-40B4-BE49-F238E27FC236}">
                  <a16:creationId xmlns:a16="http://schemas.microsoft.com/office/drawing/2014/main" id="{F293CB7E-2121-4A6B-91DE-1590B87F035E}"/>
                </a:ext>
              </a:extLst>
            </p:cNvPr>
            <p:cNvSpPr txBox="1"/>
            <p:nvPr/>
          </p:nvSpPr>
          <p:spPr>
            <a:xfrm>
              <a:off x="563261" y="5392752"/>
              <a:ext cx="5635265" cy="1029741"/>
            </a:xfrm>
            <a:prstGeom prst="rect">
              <a:avLst/>
            </a:prstGeom>
            <a:solidFill>
              <a:srgbClr val="E4D6A7"/>
            </a:solidFill>
            <a:ln>
              <a:solidFill>
                <a:srgbClr val="FFC000"/>
              </a:solidFill>
            </a:ln>
          </p:spPr>
          <p:txBody>
            <a:bodyPr wrap="square" rtlCol="0">
              <a:spAutoFit/>
            </a:bodyPr>
            <a:lstStyle/>
            <a:p>
              <a:pPr marL="0" marR="0" lvl="0" indent="0" algn="just" defTabSz="914400" rtl="0" eaLnBrk="1" fontAlgn="auto" latinLnBrk="0" hangingPunct="0">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Narrow" panose="020B0606020202030204" pitchFamily="34" charset="0"/>
                  <a:sym typeface="Calibri"/>
                </a:rPr>
                <a:t>The photographer is NOT leaning on the rock which would be a serious violation of Park rules and regulations. He is standing in front of the spiral petroglyph on the eastern facet of 29SJ514, facing out toward Triangle Rock whose shadow is apparent on the rock face behind him. Such access requires special permits from the Park and is not open to the general public.</a:t>
              </a:r>
            </a:p>
          </p:txBody>
        </p:sp>
      </p:gr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5236" y="882134"/>
            <a:ext cx="5801248" cy="4350936"/>
          </a:xfrm>
          <a:prstGeom prst="rect">
            <a:avLst/>
          </a:prstGeom>
        </p:spPr>
      </p:pic>
      <p:sp>
        <p:nvSpPr>
          <p:cNvPr id="25" name="TextBox 24">
            <a:extLst>
              <a:ext uri="{FF2B5EF4-FFF2-40B4-BE49-F238E27FC236}">
                <a16:creationId xmlns:a16="http://schemas.microsoft.com/office/drawing/2014/main" id="{3CF09A48-5090-45F8-8CD9-C419369DC3AB}"/>
              </a:ext>
            </a:extLst>
          </p:cNvPr>
          <p:cNvSpPr txBox="1"/>
          <p:nvPr/>
        </p:nvSpPr>
        <p:spPr>
          <a:xfrm>
            <a:off x="214305" y="11204"/>
            <a:ext cx="11873948" cy="843308"/>
          </a:xfrm>
          <a:prstGeom prst="rect">
            <a:avLst/>
          </a:prstGeom>
          <a:noFill/>
        </p:spPr>
        <p:txBody>
          <a:bodyPr wrap="square" rtlCol="0">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a:ea typeface="+mn-ea"/>
                <a:cs typeface="+mn-cs"/>
                <a:sym typeface="Calibri"/>
              </a:rPr>
              <a:t>The Three Sun Watching Facets of 29SJ514: </a:t>
            </a:r>
            <a:r>
              <a:rPr kumimoji="0" lang="en-US" sz="3200" b="0" i="1" u="none" strike="noStrike" kern="0" cap="none" spc="0" normalizeH="0" baseline="0" noProof="0" dirty="0">
                <a:ln>
                  <a:noFill/>
                </a:ln>
                <a:solidFill>
                  <a:srgbClr val="FFE48F"/>
                </a:solidFill>
                <a:effectLst/>
                <a:uLnTx/>
                <a:uFillTx/>
                <a:latin typeface="Calibri"/>
                <a:ea typeface="+mn-ea"/>
                <a:cs typeface="+mn-cs"/>
                <a:sym typeface="Calibri"/>
              </a:rPr>
              <a:t>EASTERN</a:t>
            </a:r>
            <a:r>
              <a:rPr kumimoji="0" lang="en-US" sz="3200" b="0" i="0" u="none" strike="noStrike" kern="0" cap="none" spc="0" normalizeH="0" baseline="0" noProof="0" dirty="0">
                <a:ln>
                  <a:noFill/>
                </a:ln>
                <a:solidFill>
                  <a:prstClr val="white"/>
                </a:solidFill>
                <a:effectLst/>
                <a:uLnTx/>
                <a:uFillTx/>
                <a:latin typeface="Calibri"/>
                <a:ea typeface="+mn-ea"/>
                <a:cs typeface="+mn-cs"/>
                <a:sym typeface="Calibri"/>
              </a:rPr>
              <a:t>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a:ea typeface="+mn-ea"/>
                <a:cs typeface="+mn-cs"/>
                <a:sym typeface="Calibri"/>
              </a:rPr>
              <a:t>an Ancestral Puebloan solar observing site in Chaco Canyon, NM</a:t>
            </a:r>
          </a:p>
        </p:txBody>
      </p:sp>
      <p:sp>
        <p:nvSpPr>
          <p:cNvPr id="26" name="TextBox 25">
            <a:extLst>
              <a:ext uri="{FF2B5EF4-FFF2-40B4-BE49-F238E27FC236}">
                <a16:creationId xmlns:a16="http://schemas.microsoft.com/office/drawing/2014/main" id="{C40553FC-D5F8-4BDE-AAEF-DEBF6BF55FAD}"/>
              </a:ext>
            </a:extLst>
          </p:cNvPr>
          <p:cNvSpPr txBox="1"/>
          <p:nvPr/>
        </p:nvSpPr>
        <p:spPr>
          <a:xfrm>
            <a:off x="246258" y="6615546"/>
            <a:ext cx="3735434"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PUNCH Outreach Plan – Self Directed Summary Overview</a:t>
            </a:r>
          </a:p>
        </p:txBody>
      </p:sp>
      <p:sp>
        <p:nvSpPr>
          <p:cNvPr id="29" name="TextBox 3">
            <a:extLst>
              <a:ext uri="{FF2B5EF4-FFF2-40B4-BE49-F238E27FC236}">
                <a16:creationId xmlns:a16="http://schemas.microsoft.com/office/drawing/2014/main" id="{C197AB62-E0FC-4899-8A8C-9E449637A0E8}"/>
              </a:ext>
            </a:extLst>
          </p:cNvPr>
          <p:cNvSpPr txBox="1">
            <a:spLocks/>
          </p:cNvSpPr>
          <p:nvPr/>
        </p:nvSpPr>
        <p:spPr>
          <a:xfrm>
            <a:off x="11399586" y="6618074"/>
            <a:ext cx="451755" cy="276997"/>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prstClr val="white"/>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37</a:t>
            </a:fld>
            <a:endParaRPr kumimoji="0" lang="en-US" sz="1400" b="0" i="0" u="none" strike="noStrike" kern="0" cap="none" spc="0" normalizeH="0" baseline="0" noProof="0" dirty="0">
              <a:ln>
                <a:noFill/>
              </a:ln>
              <a:solidFill>
                <a:prstClr val="white"/>
              </a:solidFill>
              <a:effectLst/>
              <a:uLnTx/>
              <a:uFillTx/>
              <a:latin typeface="Calibri"/>
              <a:ea typeface="+mn-ea"/>
              <a:cs typeface="Calibri"/>
              <a:sym typeface="Calibri"/>
            </a:endParaRPr>
          </a:p>
        </p:txBody>
      </p:sp>
      <p:grpSp>
        <p:nvGrpSpPr>
          <p:cNvPr id="13" name="Group 12">
            <a:extLst>
              <a:ext uri="{FF2B5EF4-FFF2-40B4-BE49-F238E27FC236}">
                <a16:creationId xmlns:a16="http://schemas.microsoft.com/office/drawing/2014/main" id="{1A904B15-4B3C-4A37-99FD-EC3F9DB09FB1}"/>
              </a:ext>
            </a:extLst>
          </p:cNvPr>
          <p:cNvGrpSpPr/>
          <p:nvPr/>
        </p:nvGrpSpPr>
        <p:grpSpPr>
          <a:xfrm>
            <a:off x="10169174" y="633687"/>
            <a:ext cx="1710778" cy="3114987"/>
            <a:chOff x="10169174" y="796247"/>
            <a:chExt cx="1710778" cy="3114987"/>
          </a:xfrm>
        </p:grpSpPr>
        <p:pic>
          <p:nvPicPr>
            <p:cNvPr id="17" name="Picture 16">
              <a:extLst>
                <a:ext uri="{FF2B5EF4-FFF2-40B4-BE49-F238E27FC236}">
                  <a16:creationId xmlns:a16="http://schemas.microsoft.com/office/drawing/2014/main" id="{5F15CF9E-FCEB-447D-ADD7-D0C85662223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1045376">
              <a:off x="10274914" y="796247"/>
              <a:ext cx="1573367" cy="3114987"/>
            </a:xfrm>
            <a:prstGeom prst="rect">
              <a:avLst/>
            </a:prstGeom>
            <a:ln>
              <a:noFill/>
            </a:ln>
            <a:effectLst>
              <a:softEdge rad="112500"/>
            </a:effectLst>
          </p:spPr>
        </p:pic>
        <p:sp>
          <p:nvSpPr>
            <p:cNvPr id="24" name="Oval 23">
              <a:extLst>
                <a:ext uri="{FF2B5EF4-FFF2-40B4-BE49-F238E27FC236}">
                  <a16:creationId xmlns:a16="http://schemas.microsoft.com/office/drawing/2014/main" id="{CB5B9C45-8551-4F0D-AF00-8B21BA8C49C5}"/>
                </a:ext>
              </a:extLst>
            </p:cNvPr>
            <p:cNvSpPr/>
            <p:nvPr/>
          </p:nvSpPr>
          <p:spPr>
            <a:xfrm>
              <a:off x="11105147" y="3102187"/>
              <a:ext cx="107969" cy="845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sym typeface="Calibri"/>
              </a:endParaRPr>
            </a:p>
          </p:txBody>
        </p:sp>
        <p:sp>
          <p:nvSpPr>
            <p:cNvPr id="5" name="Rectangle 4">
              <a:extLst>
                <a:ext uri="{FF2B5EF4-FFF2-40B4-BE49-F238E27FC236}">
                  <a16:creationId xmlns:a16="http://schemas.microsoft.com/office/drawing/2014/main" id="{DDFD50B5-4372-4EC2-9BC2-B9CF257EFA42}"/>
                </a:ext>
              </a:extLst>
            </p:cNvPr>
            <p:cNvSpPr/>
            <p:nvPr/>
          </p:nvSpPr>
          <p:spPr>
            <a:xfrm rot="20955079">
              <a:off x="10492963" y="841041"/>
              <a:ext cx="1148347" cy="875836"/>
            </a:xfrm>
            <a:prstGeom prst="rect">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A3BBAB-C704-4345-9D9C-4D8C1B3286ED}"/>
                </a:ext>
              </a:extLst>
            </p:cNvPr>
            <p:cNvSpPr/>
            <p:nvPr/>
          </p:nvSpPr>
          <p:spPr>
            <a:xfrm rot="20955079">
              <a:off x="10169174" y="970867"/>
              <a:ext cx="395089" cy="875836"/>
            </a:xfrm>
            <a:prstGeom prst="rect">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14EC606-5307-418E-912C-94E0F113A0D1}"/>
                </a:ext>
              </a:extLst>
            </p:cNvPr>
            <p:cNvSpPr/>
            <p:nvPr/>
          </p:nvSpPr>
          <p:spPr>
            <a:xfrm rot="20905294">
              <a:off x="11558068" y="2683649"/>
              <a:ext cx="321884" cy="464637"/>
            </a:xfrm>
            <a:prstGeom prst="rect">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 name="Straight Arrow Connector 3">
            <a:extLst>
              <a:ext uri="{FF2B5EF4-FFF2-40B4-BE49-F238E27FC236}">
                <a16:creationId xmlns:a16="http://schemas.microsoft.com/office/drawing/2014/main" id="{2823BDB1-26B2-4BCD-B2FD-3B9F06DB6A57}"/>
              </a:ext>
            </a:extLst>
          </p:cNvPr>
          <p:cNvCxnSpPr>
            <a:cxnSpLocks/>
          </p:cNvCxnSpPr>
          <p:nvPr/>
        </p:nvCxnSpPr>
        <p:spPr>
          <a:xfrm flipV="1">
            <a:off x="10617914" y="2418081"/>
            <a:ext cx="781672" cy="126232"/>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570460F-906E-43BF-AE12-C98AAF067FE3}"/>
              </a:ext>
            </a:extLst>
          </p:cNvPr>
          <p:cNvSpPr txBox="1"/>
          <p:nvPr/>
        </p:nvSpPr>
        <p:spPr>
          <a:xfrm rot="21031986">
            <a:off x="10669087" y="2177624"/>
            <a:ext cx="641522" cy="338554"/>
          </a:xfrm>
          <a:prstGeom prst="rect">
            <a:avLst/>
          </a:prstGeom>
          <a:noFill/>
        </p:spPr>
        <p:txBody>
          <a:bodyPr wrap="none" rtlCol="0">
            <a:spAutoFit/>
          </a:bodyPr>
          <a:lstStyle/>
          <a:p>
            <a:r>
              <a:rPr lang="en-US" sz="1600" dirty="0">
                <a:solidFill>
                  <a:schemeClr val="bg1">
                    <a:lumMod val="95000"/>
                    <a:lumOff val="5000"/>
                  </a:schemeClr>
                </a:solidFill>
                <a:latin typeface="Arial Narrow" panose="020B0606020202030204" pitchFamily="34" charset="0"/>
              </a:rPr>
              <a:t>43 cm</a:t>
            </a:r>
          </a:p>
        </p:txBody>
      </p:sp>
    </p:spTree>
    <p:extLst>
      <p:ext uri="{BB962C8B-B14F-4D97-AF65-F5344CB8AC3E}">
        <p14:creationId xmlns:p14="http://schemas.microsoft.com/office/powerpoint/2010/main" val="4195253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6400" y="-1447800"/>
            <a:ext cx="13004800"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7269B1BF-C906-4EB5-8A49-7A36AD2B1B87}"/>
              </a:ext>
            </a:extLst>
          </p:cNvPr>
          <p:cNvSpPr txBox="1"/>
          <p:nvPr/>
        </p:nvSpPr>
        <p:spPr>
          <a:xfrm>
            <a:off x="2791252" y="5716854"/>
            <a:ext cx="6609503" cy="578882"/>
          </a:xfrm>
          <a:prstGeom prst="roundRect">
            <a:avLst/>
          </a:prstGeom>
          <a:solidFill>
            <a:srgbClr val="FCE0B6"/>
          </a:solidFill>
          <a:ln>
            <a:solidFill>
              <a:schemeClr val="bg1"/>
            </a:solidFill>
          </a:ln>
        </p:spPr>
        <p:txBody>
          <a:bodyPr wrap="non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Narrow" panose="020B0606020202030204" pitchFamily="34" charset="0"/>
                <a:sym typeface="Calibri"/>
              </a:rPr>
              <a:t>Triangle Rock prior to sunrise.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Narrow" panose="020B0606020202030204" pitchFamily="34" charset="0"/>
                <a:sym typeface="Calibri"/>
              </a:rPr>
              <a:t>This </a:t>
            </a:r>
            <a:r>
              <a:rPr lang="en-US" sz="1400" kern="0" dirty="0">
                <a:solidFill>
                  <a:srgbClr val="000000"/>
                </a:solidFill>
                <a:latin typeface="Arial Narrow" panose="020B0606020202030204" pitchFamily="34" charset="0"/>
                <a:sym typeface="Calibri"/>
              </a:rPr>
              <a:t>rock is located</a:t>
            </a:r>
            <a:r>
              <a:rPr kumimoji="0" lang="en-US" sz="1400" b="0" i="0" u="none" strike="noStrike" kern="0" cap="none" spc="0" normalizeH="0" baseline="0" noProof="0" dirty="0">
                <a:ln>
                  <a:noFill/>
                </a:ln>
                <a:solidFill>
                  <a:srgbClr val="000000"/>
                </a:solidFill>
                <a:effectLst/>
                <a:uLnTx/>
                <a:uFillTx/>
                <a:latin typeface="Arial Narrow" panose="020B0606020202030204" pitchFamily="34" charset="0"/>
                <a:sym typeface="Calibri"/>
              </a:rPr>
              <a:t> about 68.5 meters (~225 ft) upslope to the northeast from the spiral petroglyph</a:t>
            </a:r>
          </a:p>
        </p:txBody>
      </p:sp>
      <p:sp>
        <p:nvSpPr>
          <p:cNvPr id="5" name="TextBox 4">
            <a:extLst>
              <a:ext uri="{FF2B5EF4-FFF2-40B4-BE49-F238E27FC236}">
                <a16:creationId xmlns:a16="http://schemas.microsoft.com/office/drawing/2014/main" id="{FECD5CAE-84D3-489E-9E83-E537EC4555D0}"/>
              </a:ext>
            </a:extLst>
          </p:cNvPr>
          <p:cNvSpPr txBox="1"/>
          <p:nvPr/>
        </p:nvSpPr>
        <p:spPr>
          <a:xfrm>
            <a:off x="246258" y="6554586"/>
            <a:ext cx="3735434"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PUNCH Outreach Plan – Self Directed Summary Overview</a:t>
            </a:r>
          </a:p>
        </p:txBody>
      </p:sp>
      <p:sp>
        <p:nvSpPr>
          <p:cNvPr id="6" name="TextBox 5">
            <a:extLst>
              <a:ext uri="{FF2B5EF4-FFF2-40B4-BE49-F238E27FC236}">
                <a16:creationId xmlns:a16="http://schemas.microsoft.com/office/drawing/2014/main" id="{648FC1C0-ED6C-4151-811A-75D72CE7EF02}"/>
              </a:ext>
            </a:extLst>
          </p:cNvPr>
          <p:cNvSpPr txBox="1"/>
          <p:nvPr/>
        </p:nvSpPr>
        <p:spPr>
          <a:xfrm>
            <a:off x="8076850" y="6544468"/>
            <a:ext cx="2902857"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Dr. Cherilynn Morrow   8 April 2021</a:t>
            </a:r>
          </a:p>
        </p:txBody>
      </p:sp>
      <p:sp>
        <p:nvSpPr>
          <p:cNvPr id="7" name="TextBox 6">
            <a:extLst>
              <a:ext uri="{FF2B5EF4-FFF2-40B4-BE49-F238E27FC236}">
                <a16:creationId xmlns:a16="http://schemas.microsoft.com/office/drawing/2014/main" id="{675104F9-79A6-4490-BCCD-C7674289F234}"/>
              </a:ext>
            </a:extLst>
          </p:cNvPr>
          <p:cNvSpPr txBox="1"/>
          <p:nvPr/>
        </p:nvSpPr>
        <p:spPr>
          <a:xfrm>
            <a:off x="4435930" y="6554585"/>
            <a:ext cx="3180442"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cherilynn.morrow@gmail.com</a:t>
            </a:r>
          </a:p>
        </p:txBody>
      </p:sp>
      <p:sp>
        <p:nvSpPr>
          <p:cNvPr id="8" name="TextBox 3">
            <a:extLst>
              <a:ext uri="{FF2B5EF4-FFF2-40B4-BE49-F238E27FC236}">
                <a16:creationId xmlns:a16="http://schemas.microsoft.com/office/drawing/2014/main" id="{E3991980-6D87-49E4-A069-676F8C635810}"/>
              </a:ext>
            </a:extLst>
          </p:cNvPr>
          <p:cNvSpPr txBox="1">
            <a:spLocks/>
          </p:cNvSpPr>
          <p:nvPr/>
        </p:nvSpPr>
        <p:spPr>
          <a:xfrm>
            <a:off x="11399586" y="6475834"/>
            <a:ext cx="451755" cy="276997"/>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prstClr val="white"/>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38</a:t>
            </a:fld>
            <a:endParaRPr kumimoji="0" lang="en-US" sz="1400" b="0" i="0" u="none" strike="noStrike" kern="0" cap="none" spc="0" normalizeH="0" baseline="0" noProof="0" dirty="0">
              <a:ln>
                <a:noFill/>
              </a:ln>
              <a:solidFill>
                <a:prstClr val="white"/>
              </a:solidFill>
              <a:effectLst/>
              <a:uLnTx/>
              <a:uFillTx/>
              <a:latin typeface="Calibri"/>
              <a:ea typeface="+mn-ea"/>
              <a:cs typeface="Calibri"/>
              <a:sym typeface="Calibri"/>
            </a:endParaRPr>
          </a:p>
        </p:txBody>
      </p:sp>
    </p:spTree>
    <p:extLst>
      <p:ext uri="{BB962C8B-B14F-4D97-AF65-F5344CB8AC3E}">
        <p14:creationId xmlns:p14="http://schemas.microsoft.com/office/powerpoint/2010/main" val="3135593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IMG_465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51037" y="99615"/>
            <a:ext cx="8289925" cy="621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A53E365-95A2-4EB3-BB12-F3F5626DF769}"/>
              </a:ext>
            </a:extLst>
          </p:cNvPr>
          <p:cNvSpPr txBox="1"/>
          <p:nvPr/>
        </p:nvSpPr>
        <p:spPr>
          <a:xfrm>
            <a:off x="1392085" y="5738971"/>
            <a:ext cx="10158551" cy="578882"/>
          </a:xfrm>
          <a:prstGeom prst="roundRect">
            <a:avLst/>
          </a:prstGeom>
          <a:solidFill>
            <a:srgbClr val="FCE0B6"/>
          </a:solidFill>
          <a:ln>
            <a:solidFill>
              <a:schemeClr val="bg1"/>
            </a:solidFill>
          </a:ln>
        </p:spPr>
        <p:txBody>
          <a:bodyPr wrap="non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Calibri"/>
              </a:rPr>
              <a:t>About half-a-month prior and after the Summer solstice (4-6 June &amp; 5-7 July), </a:t>
            </a:r>
            <a:r>
              <a:rPr lang="en-US" sz="1400" kern="0" dirty="0">
                <a:solidFill>
                  <a:srgbClr val="000000"/>
                </a:solidFill>
                <a:latin typeface="Arial Narrow" panose="020B0606020202030204" pitchFamily="34" charset="0"/>
                <a:sym typeface="Calibri"/>
              </a:rPr>
              <a:t>the Sun appears to rise in the notch on the northern side of Triangle Rock. </a:t>
            </a:r>
          </a:p>
          <a:p>
            <a:pPr marL="0" marR="0" lvl="0" indent="0" algn="ctr" defTabSz="914400" rtl="0" eaLnBrk="1" fontAlgn="auto" latinLnBrk="0" hangingPunct="0">
              <a:lnSpc>
                <a:spcPct val="100000"/>
              </a:lnSpc>
              <a:spcBef>
                <a:spcPts val="0"/>
              </a:spcBef>
              <a:spcAft>
                <a:spcPts val="0"/>
              </a:spcAft>
              <a:buClrTx/>
              <a:buSzTx/>
              <a:buFontTx/>
              <a:buNone/>
              <a:tabLst/>
              <a:defRPr/>
            </a:pPr>
            <a:r>
              <a:rPr lang="en-US" sz="1400" kern="0" dirty="0">
                <a:solidFill>
                  <a:srgbClr val="000000"/>
                </a:solidFill>
                <a:latin typeface="Arial Narrow" panose="020B0606020202030204" pitchFamily="34" charset="0"/>
                <a:sym typeface="Calibri"/>
              </a:rPr>
              <a:t>This filtered photo was made on 5 June 2008. Click forward three times to see the rising Sun appear to “roll” up the side of the rock.</a:t>
            </a:r>
            <a:endParaRPr kumimoji="0" lang="en-US" sz="1400" b="0" i="0" u="none" strike="noStrike" kern="0" cap="none" spc="0" normalizeH="0" baseline="0" noProof="0" dirty="0">
              <a:ln>
                <a:noFill/>
              </a:ln>
              <a:solidFill>
                <a:srgbClr val="000000"/>
              </a:solidFill>
              <a:effectLst/>
              <a:uLnTx/>
              <a:uFillTx/>
              <a:latin typeface="Arial Narrow" panose="020B0606020202030204" pitchFamily="34" charset="0"/>
              <a:sym typeface="Calibri"/>
            </a:endParaRPr>
          </a:p>
        </p:txBody>
      </p:sp>
      <p:sp>
        <p:nvSpPr>
          <p:cNvPr id="5" name="TextBox 4">
            <a:extLst>
              <a:ext uri="{FF2B5EF4-FFF2-40B4-BE49-F238E27FC236}">
                <a16:creationId xmlns:a16="http://schemas.microsoft.com/office/drawing/2014/main" id="{6C1F6349-B633-46ED-89BC-C6CDD67A87EA}"/>
              </a:ext>
            </a:extLst>
          </p:cNvPr>
          <p:cNvSpPr txBox="1"/>
          <p:nvPr/>
        </p:nvSpPr>
        <p:spPr>
          <a:xfrm>
            <a:off x="246258" y="6554586"/>
            <a:ext cx="3735434"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PUNCH Outreach Plan – Self Directed Summary Overview</a:t>
            </a:r>
          </a:p>
        </p:txBody>
      </p:sp>
      <p:sp>
        <p:nvSpPr>
          <p:cNvPr id="6" name="TextBox 5">
            <a:extLst>
              <a:ext uri="{FF2B5EF4-FFF2-40B4-BE49-F238E27FC236}">
                <a16:creationId xmlns:a16="http://schemas.microsoft.com/office/drawing/2014/main" id="{2A56B597-8E1F-41F1-A7BE-0B5147377A39}"/>
              </a:ext>
            </a:extLst>
          </p:cNvPr>
          <p:cNvSpPr txBox="1"/>
          <p:nvPr/>
        </p:nvSpPr>
        <p:spPr>
          <a:xfrm>
            <a:off x="8076850" y="6544468"/>
            <a:ext cx="2902857"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Dr. Cherilynn Morrow   8 April 2021</a:t>
            </a:r>
          </a:p>
        </p:txBody>
      </p:sp>
      <p:sp>
        <p:nvSpPr>
          <p:cNvPr id="7" name="TextBox 6">
            <a:extLst>
              <a:ext uri="{FF2B5EF4-FFF2-40B4-BE49-F238E27FC236}">
                <a16:creationId xmlns:a16="http://schemas.microsoft.com/office/drawing/2014/main" id="{7446E1D3-C0F1-4A15-B5F8-C938810FE5D2}"/>
              </a:ext>
            </a:extLst>
          </p:cNvPr>
          <p:cNvSpPr txBox="1"/>
          <p:nvPr/>
        </p:nvSpPr>
        <p:spPr>
          <a:xfrm>
            <a:off x="4435930" y="6554585"/>
            <a:ext cx="3180442"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cherilynn.morrow@gmail.com</a:t>
            </a:r>
          </a:p>
        </p:txBody>
      </p:sp>
      <p:sp>
        <p:nvSpPr>
          <p:cNvPr id="8" name="TextBox 3">
            <a:extLst>
              <a:ext uri="{FF2B5EF4-FFF2-40B4-BE49-F238E27FC236}">
                <a16:creationId xmlns:a16="http://schemas.microsoft.com/office/drawing/2014/main" id="{4C17C433-90F9-4821-BF10-B98062C5A952}"/>
              </a:ext>
            </a:extLst>
          </p:cNvPr>
          <p:cNvSpPr txBox="1">
            <a:spLocks/>
          </p:cNvSpPr>
          <p:nvPr/>
        </p:nvSpPr>
        <p:spPr>
          <a:xfrm>
            <a:off x="11399586" y="6475834"/>
            <a:ext cx="451755" cy="276997"/>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prstClr val="white"/>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39</a:t>
            </a:fld>
            <a:endParaRPr kumimoji="0" lang="en-US" sz="1400" b="0" i="0" u="none" strike="noStrike" kern="0" cap="none" spc="0" normalizeH="0" baseline="0" noProof="0" dirty="0">
              <a:ln>
                <a:noFill/>
              </a:ln>
              <a:solidFill>
                <a:prstClr val="white"/>
              </a:solidFill>
              <a:effectLst/>
              <a:uLnTx/>
              <a:uFillTx/>
              <a:latin typeface="Calibri"/>
              <a:ea typeface="+mn-ea"/>
              <a:cs typeface="Calibri"/>
              <a:sym typeface="Calibri"/>
            </a:endParaRPr>
          </a:p>
        </p:txBody>
      </p:sp>
    </p:spTree>
    <p:extLst>
      <p:ext uri="{BB962C8B-B14F-4D97-AF65-F5344CB8AC3E}">
        <p14:creationId xmlns:p14="http://schemas.microsoft.com/office/powerpoint/2010/main" val="2772521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2"/>
          <p:cNvSpPr txBox="1">
            <a:spLocks noGrp="1"/>
          </p:cNvSpPr>
          <p:nvPr>
            <p:ph type="title"/>
          </p:nvPr>
        </p:nvSpPr>
        <p:spPr>
          <a:xfrm>
            <a:off x="1165216" y="0"/>
            <a:ext cx="10769600" cy="759854"/>
          </a:xfrm>
          <a:prstGeom prst="rect">
            <a:avLst/>
          </a:prstGeom>
        </p:spPr>
        <p:txBody>
          <a:bodyPr>
            <a:normAutofit fontScale="90000"/>
          </a:bodyPr>
          <a:lstStyle/>
          <a:p>
            <a:r>
              <a:rPr lang="en-US" dirty="0"/>
              <a:t>PUNCH Outreach is founded on authentic needs &amp; opportunities</a:t>
            </a:r>
            <a:endParaRPr dirty="0"/>
          </a:p>
        </p:txBody>
      </p:sp>
      <p:sp>
        <p:nvSpPr>
          <p:cNvPr id="13" name="TextBox 12">
            <a:extLst>
              <a:ext uri="{FF2B5EF4-FFF2-40B4-BE49-F238E27FC236}">
                <a16:creationId xmlns:a16="http://schemas.microsoft.com/office/drawing/2014/main" id="{138671C0-3E6B-4CF7-AB77-202B847E0C0F}"/>
              </a:ext>
            </a:extLst>
          </p:cNvPr>
          <p:cNvSpPr txBox="1"/>
          <p:nvPr/>
        </p:nvSpPr>
        <p:spPr>
          <a:xfrm>
            <a:off x="193598" y="2178458"/>
            <a:ext cx="8279842" cy="17358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914400" marR="457200" lvl="0" indent="0" algn="just" defTabSz="914400" rtl="0" eaLnBrk="1" fontAlgn="auto" latinLnBrk="0" hangingPunct="1">
              <a:lnSpc>
                <a:spcPct val="90000"/>
              </a:lnSpc>
              <a:spcBef>
                <a:spcPts val="0"/>
              </a:spcBef>
              <a:spcAft>
                <a:spcPts val="1200"/>
              </a:spcAft>
              <a:buClrTx/>
              <a:buSzTx/>
              <a:buFontTx/>
              <a:buNone/>
              <a:tabLst>
                <a:tab pos="11091863" algn="l"/>
              </a:tabLst>
              <a:defRPr/>
            </a:pPr>
            <a:r>
              <a:rPr kumimoji="0" lang="en-US" sz="1800" b="0" i="1" u="none" strike="noStrike" kern="1200" cap="none" spc="0" normalizeH="0" baseline="0" noProof="0" dirty="0">
                <a:ln>
                  <a:noFill/>
                </a:ln>
                <a:solidFill>
                  <a:srgbClr val="000000"/>
                </a:solidFill>
                <a:effectLst/>
                <a:uLnTx/>
                <a:uFillTx/>
                <a:ea typeface="Times New Roman" panose="02020603050405020304" pitchFamily="18" charset="0"/>
                <a:cs typeface="Calibri" panose="020F0502020204030204" pitchFamily="34" charset="0"/>
              </a:rPr>
              <a:t>“I applaud the work of the solar scientists for many reasons, but in particular because I know their work will augment and enhance Native Traditional Knowledge. It will expand and complement the mystery explored by our Puebloan Ancestors. “</a:t>
            </a:r>
            <a:endParaRPr lang="en-US" sz="2400" i="1" dirty="0">
              <a:solidFill>
                <a:srgbClr val="000000"/>
              </a:solidFill>
              <a:ea typeface="Times New Roman" panose="02020603050405020304" pitchFamily="18" charset="0"/>
              <a:cs typeface="Times New Roman" panose="02020603050405020304" pitchFamily="18" charset="0"/>
            </a:endParaRPr>
          </a:p>
          <a:p>
            <a:pPr marL="4054475" marR="457200" lvl="0" algn="just" defTabSz="914400" rtl="0" eaLnBrk="1" fontAlgn="auto" latinLnBrk="0" hangingPunct="1">
              <a:spcBef>
                <a:spcPts val="0"/>
              </a:spcBef>
              <a:buClrTx/>
              <a:buSzTx/>
              <a:buFontTx/>
              <a:buNone/>
              <a:tabLst>
                <a:tab pos="11091863" algn="l"/>
              </a:tabLst>
              <a:defRPr/>
            </a:pP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Calibri" panose="020F0502020204030204" pitchFamily="34" charset="0"/>
              </a:rPr>
              <a:t>Phillip Tuwaletstiwa</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Calibri" panose="020F0502020204030204" pitchFamily="34" charset="0"/>
              </a:rPr>
              <a:t>, Member of the </a:t>
            </a:r>
            <a:r>
              <a:rPr kumimoji="0" lang="en-US" sz="160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Calibri" panose="020F0502020204030204" pitchFamily="34" charset="0"/>
              </a:rPr>
              <a:t>Hopi </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Calibri" panose="020F0502020204030204" pitchFamily="34" charset="0"/>
              </a:rPr>
              <a:t>Tribe </a:t>
            </a:r>
            <a:endParaRPr lang="en-US" sz="1600" noProof="0" dirty="0">
              <a:solidFill>
                <a:srgbClr val="000000"/>
              </a:solidFill>
              <a:latin typeface="Arial Narrow" panose="020B0606020202030204" pitchFamily="34" charset="0"/>
              <a:ea typeface="Times New Roman" panose="02020603050405020304" pitchFamily="18" charset="0"/>
              <a:cs typeface="Calibri" panose="020F0502020204030204" pitchFamily="34" charset="0"/>
            </a:endParaRPr>
          </a:p>
          <a:p>
            <a:pPr marL="4054475" marR="457200" lvl="0" algn="just" defTabSz="914400" rtl="0" eaLnBrk="1" fontAlgn="auto" latinLnBrk="0" hangingPunct="1">
              <a:spcBef>
                <a:spcPts val="0"/>
              </a:spcBef>
              <a:buClrTx/>
              <a:buSzTx/>
              <a:buFontTx/>
              <a:buNone/>
              <a:tabLst>
                <a:tab pos="11091863" algn="l"/>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Calibri" panose="020F0502020204030204" pitchFamily="34" charset="0"/>
              </a:rPr>
              <a:t>Episodic Advisor for PUNCH Outreach</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5A112ED-AAAD-4FD1-B25B-BEE3F8F6EA8F}"/>
              </a:ext>
            </a:extLst>
          </p:cNvPr>
          <p:cNvSpPr txBox="1"/>
          <p:nvPr/>
        </p:nvSpPr>
        <p:spPr>
          <a:xfrm>
            <a:off x="0" y="6005221"/>
            <a:ext cx="12192000" cy="341630"/>
          </a:xfrm>
          <a:prstGeom prst="rect">
            <a:avLst/>
          </a:prstGeom>
          <a:solidFill>
            <a:srgbClr val="61ECFF">
              <a:alpha val="47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cs typeface="Calibri"/>
                <a:sym typeface="Calibri"/>
              </a:rPr>
              <a:t>PUNCH Outreach is founded on authentic needs &amp; opportunities among the populations we intend to benefit and learn from.</a:t>
            </a:r>
          </a:p>
        </p:txBody>
      </p:sp>
      <p:sp>
        <p:nvSpPr>
          <p:cNvPr id="11" name="TextBox 10">
            <a:extLst>
              <a:ext uri="{FF2B5EF4-FFF2-40B4-BE49-F238E27FC236}">
                <a16:creationId xmlns:a16="http://schemas.microsoft.com/office/drawing/2014/main" id="{E8732D15-94F6-45BA-8316-AF76EF7D095B}"/>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PUNCH Outreach Plan – Self Directed Summary Overview</a:t>
            </a:r>
          </a:p>
        </p:txBody>
      </p:sp>
      <p:sp>
        <p:nvSpPr>
          <p:cNvPr id="12" name="TextBox 11">
            <a:extLst>
              <a:ext uri="{FF2B5EF4-FFF2-40B4-BE49-F238E27FC236}">
                <a16:creationId xmlns:a16="http://schemas.microsoft.com/office/drawing/2014/main" id="{1D91E500-94C0-4CA8-ACC3-AC3C8B04F69A}"/>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Dr. Cherilynn Morrow   8 April 2021</a:t>
            </a:r>
          </a:p>
        </p:txBody>
      </p:sp>
      <p:sp>
        <p:nvSpPr>
          <p:cNvPr id="14" name="TextBox 13">
            <a:extLst>
              <a:ext uri="{FF2B5EF4-FFF2-40B4-BE49-F238E27FC236}">
                <a16:creationId xmlns:a16="http://schemas.microsoft.com/office/drawing/2014/main" id="{60DCC2CE-8DE0-4F97-80DF-12037BC31BCF}"/>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cherilynn.morrow@gmail.com</a:t>
            </a:r>
          </a:p>
        </p:txBody>
      </p:sp>
      <p:sp>
        <p:nvSpPr>
          <p:cNvPr id="15" name="TextBox 3">
            <a:extLst>
              <a:ext uri="{FF2B5EF4-FFF2-40B4-BE49-F238E27FC236}">
                <a16:creationId xmlns:a16="http://schemas.microsoft.com/office/drawing/2014/main" id="{EF4A32A6-A5B6-45E1-B0DB-03F3063C348D}"/>
              </a:ext>
            </a:extLst>
          </p:cNvPr>
          <p:cNvSpPr txBox="1">
            <a:spLocks/>
          </p:cNvSpPr>
          <p:nvPr/>
        </p:nvSpPr>
        <p:spPr>
          <a:xfrm>
            <a:off x="11399586" y="6505978"/>
            <a:ext cx="451755" cy="276997"/>
          </a:xfrm>
          <a:prstGeom prst="rect">
            <a:avLst/>
          </a:prstGeom>
          <a:solidFill>
            <a:schemeClr val="bg1"/>
          </a:solidFill>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000000"/>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4</a:t>
            </a:fld>
            <a:endParaRPr kumimoji="0" lang="en-US" sz="1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9" name="Oval 8">
            <a:extLst>
              <a:ext uri="{FF2B5EF4-FFF2-40B4-BE49-F238E27FC236}">
                <a16:creationId xmlns:a16="http://schemas.microsoft.com/office/drawing/2014/main" id="{31BCD9CB-312B-44B0-86D9-3EB7A28274A5}"/>
              </a:ext>
            </a:extLst>
          </p:cNvPr>
          <p:cNvSpPr/>
          <p:nvPr/>
        </p:nvSpPr>
        <p:spPr>
          <a:xfrm>
            <a:off x="8872827" y="1847505"/>
            <a:ext cx="2414999" cy="2428542"/>
          </a:xfrm>
          <a:prstGeom prst="ellipse">
            <a:avLst/>
          </a:prstGeom>
          <a:blipFill>
            <a:blip r:embed="rId2" cstate="email">
              <a:extLst>
                <a:ext uri="{28A0092B-C50C-407E-A947-70E740481C1C}">
                  <a14:useLocalDpi xmlns:a14="http://schemas.microsoft.com/office/drawing/2010/main"/>
                </a:ext>
              </a:extLst>
            </a:blip>
            <a:srcRect/>
            <a:stretch>
              <a:fillRect/>
            </a:stretch>
          </a:bli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9815845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IMG_466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51039" y="320675"/>
            <a:ext cx="8289925" cy="621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C4AE0EC-0F10-4F5A-B70F-509184433E5C}"/>
              </a:ext>
            </a:extLst>
          </p:cNvPr>
          <p:cNvSpPr txBox="1"/>
          <p:nvPr/>
        </p:nvSpPr>
        <p:spPr>
          <a:xfrm>
            <a:off x="246258" y="6554586"/>
            <a:ext cx="3735434"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PUNCH Outreach Plan – Self Directed Summary Overview</a:t>
            </a:r>
          </a:p>
        </p:txBody>
      </p:sp>
      <p:sp>
        <p:nvSpPr>
          <p:cNvPr id="4" name="TextBox 3">
            <a:extLst>
              <a:ext uri="{FF2B5EF4-FFF2-40B4-BE49-F238E27FC236}">
                <a16:creationId xmlns:a16="http://schemas.microsoft.com/office/drawing/2014/main" id="{5A2F73D0-CD8F-4D36-A943-71E4A30ED09E}"/>
              </a:ext>
            </a:extLst>
          </p:cNvPr>
          <p:cNvSpPr txBox="1"/>
          <p:nvPr/>
        </p:nvSpPr>
        <p:spPr>
          <a:xfrm>
            <a:off x="8076850" y="6544468"/>
            <a:ext cx="2902857"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Dr. Cherilynn Morrow   8 April 2021</a:t>
            </a:r>
          </a:p>
        </p:txBody>
      </p:sp>
      <p:sp>
        <p:nvSpPr>
          <p:cNvPr id="5" name="TextBox 4">
            <a:extLst>
              <a:ext uri="{FF2B5EF4-FFF2-40B4-BE49-F238E27FC236}">
                <a16:creationId xmlns:a16="http://schemas.microsoft.com/office/drawing/2014/main" id="{47A9B8B8-AF27-42C0-87D6-E8BFBC31DE06}"/>
              </a:ext>
            </a:extLst>
          </p:cNvPr>
          <p:cNvSpPr txBox="1"/>
          <p:nvPr/>
        </p:nvSpPr>
        <p:spPr>
          <a:xfrm>
            <a:off x="4435930" y="6554585"/>
            <a:ext cx="3180442"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cherilynn.morrow@gmail.com</a:t>
            </a:r>
          </a:p>
        </p:txBody>
      </p:sp>
      <p:sp>
        <p:nvSpPr>
          <p:cNvPr id="6" name="TextBox 3">
            <a:extLst>
              <a:ext uri="{FF2B5EF4-FFF2-40B4-BE49-F238E27FC236}">
                <a16:creationId xmlns:a16="http://schemas.microsoft.com/office/drawing/2014/main" id="{95FE1311-8E0B-4940-A6D6-DF8D3C8C11D6}"/>
              </a:ext>
            </a:extLst>
          </p:cNvPr>
          <p:cNvSpPr txBox="1">
            <a:spLocks/>
          </p:cNvSpPr>
          <p:nvPr/>
        </p:nvSpPr>
        <p:spPr>
          <a:xfrm>
            <a:off x="11399586" y="6475834"/>
            <a:ext cx="451755" cy="276997"/>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prstClr val="white"/>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40</a:t>
            </a:fld>
            <a:endParaRPr kumimoji="0" lang="en-US" sz="1400" b="0" i="0" u="none" strike="noStrike" kern="0" cap="none" spc="0" normalizeH="0" baseline="0" noProof="0" dirty="0">
              <a:ln>
                <a:noFill/>
              </a:ln>
              <a:solidFill>
                <a:prstClr val="white"/>
              </a:solidFill>
              <a:effectLst/>
              <a:uLnTx/>
              <a:uFillTx/>
              <a:latin typeface="Calibri"/>
              <a:ea typeface="+mn-ea"/>
              <a:cs typeface="Calibri"/>
              <a:sym typeface="Calibri"/>
            </a:endParaRPr>
          </a:p>
        </p:txBody>
      </p:sp>
    </p:spTree>
    <p:extLst>
      <p:ext uri="{BB962C8B-B14F-4D97-AF65-F5344CB8AC3E}">
        <p14:creationId xmlns:p14="http://schemas.microsoft.com/office/powerpoint/2010/main" val="1767750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IMG_466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51039" y="320675"/>
            <a:ext cx="8289925" cy="621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C760FB0-1ECC-47A1-83B8-B15707E0F51E}"/>
              </a:ext>
            </a:extLst>
          </p:cNvPr>
          <p:cNvSpPr txBox="1"/>
          <p:nvPr/>
        </p:nvSpPr>
        <p:spPr>
          <a:xfrm>
            <a:off x="246258" y="6554586"/>
            <a:ext cx="3735434"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PUNCH Outreach Plan – Self Directed Summary Overview</a:t>
            </a:r>
          </a:p>
        </p:txBody>
      </p:sp>
      <p:sp>
        <p:nvSpPr>
          <p:cNvPr id="4" name="TextBox 3">
            <a:extLst>
              <a:ext uri="{FF2B5EF4-FFF2-40B4-BE49-F238E27FC236}">
                <a16:creationId xmlns:a16="http://schemas.microsoft.com/office/drawing/2014/main" id="{3EC98B13-59F3-4180-A7F4-7770C7A0BDC7}"/>
              </a:ext>
            </a:extLst>
          </p:cNvPr>
          <p:cNvSpPr txBox="1"/>
          <p:nvPr/>
        </p:nvSpPr>
        <p:spPr>
          <a:xfrm>
            <a:off x="8076850" y="6544468"/>
            <a:ext cx="2902857"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Dr. Cherilynn Morrow   8 April 2021</a:t>
            </a:r>
          </a:p>
        </p:txBody>
      </p:sp>
      <p:sp>
        <p:nvSpPr>
          <p:cNvPr id="5" name="TextBox 4">
            <a:extLst>
              <a:ext uri="{FF2B5EF4-FFF2-40B4-BE49-F238E27FC236}">
                <a16:creationId xmlns:a16="http://schemas.microsoft.com/office/drawing/2014/main" id="{01EEEB46-2AC5-4DCD-994A-FD2016E7E58D}"/>
              </a:ext>
            </a:extLst>
          </p:cNvPr>
          <p:cNvSpPr txBox="1"/>
          <p:nvPr/>
        </p:nvSpPr>
        <p:spPr>
          <a:xfrm>
            <a:off x="4435930" y="6554585"/>
            <a:ext cx="3180442"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cherilynn.morrow@gmail.com</a:t>
            </a:r>
          </a:p>
        </p:txBody>
      </p:sp>
      <p:sp>
        <p:nvSpPr>
          <p:cNvPr id="6" name="TextBox 3">
            <a:extLst>
              <a:ext uri="{FF2B5EF4-FFF2-40B4-BE49-F238E27FC236}">
                <a16:creationId xmlns:a16="http://schemas.microsoft.com/office/drawing/2014/main" id="{E3DAB107-88B4-4F55-A255-B421FE9E215D}"/>
              </a:ext>
            </a:extLst>
          </p:cNvPr>
          <p:cNvSpPr txBox="1">
            <a:spLocks/>
          </p:cNvSpPr>
          <p:nvPr/>
        </p:nvSpPr>
        <p:spPr>
          <a:xfrm>
            <a:off x="11399586" y="6475834"/>
            <a:ext cx="451755" cy="276997"/>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prstClr val="white"/>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41</a:t>
            </a:fld>
            <a:endParaRPr kumimoji="0" lang="en-US" sz="1400" b="0" i="0" u="none" strike="noStrike" kern="0" cap="none" spc="0" normalizeH="0" baseline="0" noProof="0" dirty="0">
              <a:ln>
                <a:noFill/>
              </a:ln>
              <a:solidFill>
                <a:prstClr val="white"/>
              </a:solidFill>
              <a:effectLst/>
              <a:uLnTx/>
              <a:uFillTx/>
              <a:latin typeface="Calibri"/>
              <a:ea typeface="+mn-ea"/>
              <a:cs typeface="Calibri"/>
              <a:sym typeface="Calibri"/>
            </a:endParaRPr>
          </a:p>
        </p:txBody>
      </p:sp>
    </p:spTree>
    <p:extLst>
      <p:ext uri="{BB962C8B-B14F-4D97-AF65-F5344CB8AC3E}">
        <p14:creationId xmlns:p14="http://schemas.microsoft.com/office/powerpoint/2010/main" val="3986940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IMG_467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51039" y="277132"/>
            <a:ext cx="8289925" cy="621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F29C688-9133-4C69-B3D2-DC72D7FE2375}"/>
              </a:ext>
            </a:extLst>
          </p:cNvPr>
          <p:cNvSpPr txBox="1"/>
          <p:nvPr/>
        </p:nvSpPr>
        <p:spPr>
          <a:xfrm>
            <a:off x="1249680" y="5215088"/>
            <a:ext cx="9692640" cy="1089660"/>
          </a:xfrm>
          <a:prstGeom prst="roundRect">
            <a:avLst/>
          </a:prstGeom>
          <a:solidFill>
            <a:srgbClr val="FCE0B6"/>
          </a:solidFill>
          <a:ln>
            <a:solidFill>
              <a:schemeClr val="bg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rPr>
              <a:t>5 June 2008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Arial Narrow" panose="020B0606020202030204" pitchFamily="34" charset="0"/>
              </a:rPr>
              <a:t>The Sun takes about 11 minutes to “roll” from first appearance at the base to </a:t>
            </a:r>
            <a:r>
              <a:rPr kumimoji="0" lang="en-US" sz="1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rPr>
              <a:t>the top of Triangle Rock.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rPr>
              <a:t>These filtered images are samples from a set of 12 photos made with uneven cadence during this 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rPr>
              <a:t>PUNCH Outreach supports acquiring high-resolution time-lapse photography of this solar event and creating a tactile representation of it.</a:t>
            </a:r>
          </a:p>
        </p:txBody>
      </p:sp>
      <p:sp>
        <p:nvSpPr>
          <p:cNvPr id="6" name="TextBox 5">
            <a:extLst>
              <a:ext uri="{FF2B5EF4-FFF2-40B4-BE49-F238E27FC236}">
                <a16:creationId xmlns:a16="http://schemas.microsoft.com/office/drawing/2014/main" id="{F6F06B09-D43A-4248-888C-2486BE2CC6C1}"/>
              </a:ext>
            </a:extLst>
          </p:cNvPr>
          <p:cNvSpPr txBox="1"/>
          <p:nvPr/>
        </p:nvSpPr>
        <p:spPr>
          <a:xfrm>
            <a:off x="246258" y="6554586"/>
            <a:ext cx="3735434"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PUNCH Outreach Plan – Self Directed Summary Overview</a:t>
            </a:r>
          </a:p>
        </p:txBody>
      </p:sp>
      <p:sp>
        <p:nvSpPr>
          <p:cNvPr id="7" name="TextBox 6">
            <a:extLst>
              <a:ext uri="{FF2B5EF4-FFF2-40B4-BE49-F238E27FC236}">
                <a16:creationId xmlns:a16="http://schemas.microsoft.com/office/drawing/2014/main" id="{7C20C974-7AF7-4D33-8A89-08F859B81BDD}"/>
              </a:ext>
            </a:extLst>
          </p:cNvPr>
          <p:cNvSpPr txBox="1"/>
          <p:nvPr/>
        </p:nvSpPr>
        <p:spPr>
          <a:xfrm>
            <a:off x="8076850" y="6544468"/>
            <a:ext cx="2902857"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Dr. Cherilynn Morrow   8 April 2021</a:t>
            </a:r>
          </a:p>
        </p:txBody>
      </p:sp>
      <p:sp>
        <p:nvSpPr>
          <p:cNvPr id="8" name="TextBox 7">
            <a:extLst>
              <a:ext uri="{FF2B5EF4-FFF2-40B4-BE49-F238E27FC236}">
                <a16:creationId xmlns:a16="http://schemas.microsoft.com/office/drawing/2014/main" id="{77F100A9-EF64-4236-B456-75A9643A63AD}"/>
              </a:ext>
            </a:extLst>
          </p:cNvPr>
          <p:cNvSpPr txBox="1"/>
          <p:nvPr/>
        </p:nvSpPr>
        <p:spPr>
          <a:xfrm>
            <a:off x="4435930" y="6554585"/>
            <a:ext cx="3180442"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cherilynn.morrow@gmail.com</a:t>
            </a:r>
          </a:p>
        </p:txBody>
      </p:sp>
      <p:sp>
        <p:nvSpPr>
          <p:cNvPr id="9" name="TextBox 3">
            <a:extLst>
              <a:ext uri="{FF2B5EF4-FFF2-40B4-BE49-F238E27FC236}">
                <a16:creationId xmlns:a16="http://schemas.microsoft.com/office/drawing/2014/main" id="{0A2B8AFE-0718-4B7C-A94B-7FE7D43850B6}"/>
              </a:ext>
            </a:extLst>
          </p:cNvPr>
          <p:cNvSpPr txBox="1">
            <a:spLocks/>
          </p:cNvSpPr>
          <p:nvPr/>
        </p:nvSpPr>
        <p:spPr>
          <a:xfrm>
            <a:off x="11399586" y="6475834"/>
            <a:ext cx="451755" cy="276997"/>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prstClr val="white"/>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42</a:t>
            </a:fld>
            <a:endParaRPr kumimoji="0" lang="en-US" sz="1400" b="0" i="0" u="none" strike="noStrike" kern="0" cap="none" spc="0" normalizeH="0" baseline="0" noProof="0" dirty="0">
              <a:ln>
                <a:noFill/>
              </a:ln>
              <a:solidFill>
                <a:prstClr val="white"/>
              </a:solidFill>
              <a:effectLst/>
              <a:uLnTx/>
              <a:uFillTx/>
              <a:latin typeface="Calibri"/>
              <a:ea typeface="+mn-ea"/>
              <a:cs typeface="Calibri"/>
              <a:sym typeface="Calibri"/>
            </a:endParaRPr>
          </a:p>
        </p:txBody>
      </p:sp>
    </p:spTree>
    <p:extLst>
      <p:ext uri="{BB962C8B-B14F-4D97-AF65-F5344CB8AC3E}">
        <p14:creationId xmlns:p14="http://schemas.microsoft.com/office/powerpoint/2010/main" val="2377622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 SLIDE</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2416025"/>
            <a:ext cx="9144000" cy="2025950"/>
          </a:xfrm>
          <a:prstGeom prst="rect">
            <a:avLst/>
          </a:prstGeom>
        </p:spPr>
      </p:pic>
      <p:sp>
        <p:nvSpPr>
          <p:cNvPr id="4" name="TextBox 3">
            <a:extLst>
              <a:ext uri="{FF2B5EF4-FFF2-40B4-BE49-F238E27FC236}">
                <a16:creationId xmlns:a16="http://schemas.microsoft.com/office/drawing/2014/main" id="{F9169C12-7E66-415E-8BBE-79DD710B3A79}"/>
              </a:ext>
            </a:extLst>
          </p:cNvPr>
          <p:cNvSpPr txBox="1"/>
          <p:nvPr/>
        </p:nvSpPr>
        <p:spPr>
          <a:xfrm>
            <a:off x="425155" y="2720719"/>
            <a:ext cx="978490" cy="289441"/>
          </a:xfrm>
          <a:prstGeom prst="roundRect">
            <a:avLst/>
          </a:prstGeom>
          <a:solidFill>
            <a:srgbClr val="FCE0B6"/>
          </a:solidFill>
          <a:ln>
            <a:solidFill>
              <a:schemeClr val="bg1"/>
            </a:solidFill>
          </a:ln>
        </p:spPr>
        <p:txBody>
          <a:bodyPr wrap="non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a:ea typeface="+mn-ea"/>
                <a:cs typeface="+mn-cs"/>
                <a:sym typeface="Calibri"/>
              </a:rPr>
              <a:t>Triangle Rock</a:t>
            </a:r>
          </a:p>
        </p:txBody>
      </p:sp>
      <p:sp>
        <p:nvSpPr>
          <p:cNvPr id="5" name="TextBox 4">
            <a:extLst>
              <a:ext uri="{FF2B5EF4-FFF2-40B4-BE49-F238E27FC236}">
                <a16:creationId xmlns:a16="http://schemas.microsoft.com/office/drawing/2014/main" id="{FE83828F-1170-42E5-96C6-4CD33D65C03E}"/>
              </a:ext>
            </a:extLst>
          </p:cNvPr>
          <p:cNvSpPr txBox="1"/>
          <p:nvPr/>
        </p:nvSpPr>
        <p:spPr>
          <a:xfrm>
            <a:off x="10788355" y="3411415"/>
            <a:ext cx="930655" cy="289441"/>
          </a:xfrm>
          <a:prstGeom prst="roundRect">
            <a:avLst/>
          </a:prstGeom>
          <a:solidFill>
            <a:srgbClr val="FCE0B6"/>
          </a:solidFill>
          <a:ln>
            <a:solidFill>
              <a:schemeClr val="bg1"/>
            </a:solidFill>
          </a:ln>
        </p:spPr>
        <p:txBody>
          <a:bodyPr wrap="non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a:ea typeface="+mn-ea"/>
                <a:cs typeface="+mn-cs"/>
                <a:sym typeface="Calibri"/>
              </a:rPr>
              <a:t>Fajada Butte</a:t>
            </a:r>
          </a:p>
        </p:txBody>
      </p:sp>
      <p:sp>
        <p:nvSpPr>
          <p:cNvPr id="6" name="TextBox 5">
            <a:extLst>
              <a:ext uri="{FF2B5EF4-FFF2-40B4-BE49-F238E27FC236}">
                <a16:creationId xmlns:a16="http://schemas.microsoft.com/office/drawing/2014/main" id="{A2FA0E0C-FAB9-4EF8-AF87-BD05335D74F3}"/>
              </a:ext>
            </a:extLst>
          </p:cNvPr>
          <p:cNvSpPr txBox="1"/>
          <p:nvPr/>
        </p:nvSpPr>
        <p:spPr>
          <a:xfrm>
            <a:off x="84610" y="519039"/>
            <a:ext cx="11873948" cy="461665"/>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mn-cs"/>
                <a:sym typeface="Calibri"/>
              </a:rPr>
              <a:t>Panorama from 514: Triangle Rock (northeast) to Fajada Butte (south)</a:t>
            </a:r>
          </a:p>
        </p:txBody>
      </p:sp>
      <p:sp>
        <p:nvSpPr>
          <p:cNvPr id="7" name="TextBox 6">
            <a:extLst>
              <a:ext uri="{FF2B5EF4-FFF2-40B4-BE49-F238E27FC236}">
                <a16:creationId xmlns:a16="http://schemas.microsoft.com/office/drawing/2014/main" id="{8675645F-57DF-434A-98DE-A0E90BC21150}"/>
              </a:ext>
            </a:extLst>
          </p:cNvPr>
          <p:cNvSpPr txBox="1"/>
          <p:nvPr/>
        </p:nvSpPr>
        <p:spPr>
          <a:xfrm>
            <a:off x="246258" y="6554586"/>
            <a:ext cx="3735434"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PUNCH Outreach Plan – Self Directed Summary Overview</a:t>
            </a:r>
          </a:p>
        </p:txBody>
      </p:sp>
      <p:sp>
        <p:nvSpPr>
          <p:cNvPr id="8" name="TextBox 7">
            <a:extLst>
              <a:ext uri="{FF2B5EF4-FFF2-40B4-BE49-F238E27FC236}">
                <a16:creationId xmlns:a16="http://schemas.microsoft.com/office/drawing/2014/main" id="{5D4DBB41-D358-4655-BDA9-1E92AC2481E5}"/>
              </a:ext>
            </a:extLst>
          </p:cNvPr>
          <p:cNvSpPr txBox="1"/>
          <p:nvPr/>
        </p:nvSpPr>
        <p:spPr>
          <a:xfrm>
            <a:off x="8076850" y="6544468"/>
            <a:ext cx="2902857"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Dr. Cherilynn Morrow   8 April 2021</a:t>
            </a:r>
          </a:p>
        </p:txBody>
      </p:sp>
      <p:sp>
        <p:nvSpPr>
          <p:cNvPr id="10" name="TextBox 9">
            <a:extLst>
              <a:ext uri="{FF2B5EF4-FFF2-40B4-BE49-F238E27FC236}">
                <a16:creationId xmlns:a16="http://schemas.microsoft.com/office/drawing/2014/main" id="{60B9FE0D-67E8-4E27-AC1B-15F1772B36C9}"/>
              </a:ext>
            </a:extLst>
          </p:cNvPr>
          <p:cNvSpPr txBox="1"/>
          <p:nvPr/>
        </p:nvSpPr>
        <p:spPr>
          <a:xfrm>
            <a:off x="4435930" y="6554585"/>
            <a:ext cx="3180442"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cherilynn.morrow@gmail.com</a:t>
            </a:r>
          </a:p>
        </p:txBody>
      </p:sp>
      <p:sp>
        <p:nvSpPr>
          <p:cNvPr id="11" name="TextBox 3">
            <a:extLst>
              <a:ext uri="{FF2B5EF4-FFF2-40B4-BE49-F238E27FC236}">
                <a16:creationId xmlns:a16="http://schemas.microsoft.com/office/drawing/2014/main" id="{D87FE2F6-F480-462F-80D7-799E02E1B1D2}"/>
              </a:ext>
            </a:extLst>
          </p:cNvPr>
          <p:cNvSpPr txBox="1">
            <a:spLocks/>
          </p:cNvSpPr>
          <p:nvPr/>
        </p:nvSpPr>
        <p:spPr>
          <a:xfrm>
            <a:off x="11399586" y="6475834"/>
            <a:ext cx="451755" cy="276997"/>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prstClr val="white"/>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43</a:t>
            </a:fld>
            <a:endParaRPr kumimoji="0" lang="en-US" sz="1400" b="0" i="0" u="none" strike="noStrike" kern="0" cap="none" spc="0" normalizeH="0" baseline="0" noProof="0" dirty="0">
              <a:ln>
                <a:noFill/>
              </a:ln>
              <a:solidFill>
                <a:prstClr val="white"/>
              </a:solidFill>
              <a:effectLst/>
              <a:uLnTx/>
              <a:uFillTx/>
              <a:latin typeface="Calibri"/>
              <a:ea typeface="+mn-ea"/>
              <a:cs typeface="Calibri"/>
              <a:sym typeface="Calibri"/>
            </a:endParaRPr>
          </a:p>
        </p:txBody>
      </p:sp>
    </p:spTree>
    <p:extLst>
      <p:ext uri="{BB962C8B-B14F-4D97-AF65-F5344CB8AC3E}">
        <p14:creationId xmlns:p14="http://schemas.microsoft.com/office/powerpoint/2010/main" val="389265529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0951" y="1101412"/>
            <a:ext cx="9395510" cy="5408605"/>
          </a:xfrm>
          <a:prstGeom prst="rect">
            <a:avLst/>
          </a:prstGeom>
        </p:spPr>
      </p:pic>
      <p:sp>
        <p:nvSpPr>
          <p:cNvPr id="2" name="TextBox 1"/>
          <p:cNvSpPr txBox="1"/>
          <p:nvPr/>
        </p:nvSpPr>
        <p:spPr>
          <a:xfrm>
            <a:off x="9240850" y="2436675"/>
            <a:ext cx="978490" cy="289441"/>
          </a:xfrm>
          <a:prstGeom prst="roundRect">
            <a:avLst/>
          </a:prstGeom>
          <a:solidFill>
            <a:srgbClr val="FCE0B6"/>
          </a:solidFill>
          <a:ln>
            <a:solidFill>
              <a:schemeClr val="bg1"/>
            </a:solidFill>
          </a:ln>
        </p:spPr>
        <p:txBody>
          <a:bodyPr wrap="non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a:ea typeface="+mn-ea"/>
                <a:cs typeface="+mn-cs"/>
                <a:sym typeface="Calibri"/>
              </a:rPr>
              <a:t>Triangle Rock</a:t>
            </a:r>
          </a:p>
        </p:txBody>
      </p:sp>
      <p:cxnSp>
        <p:nvCxnSpPr>
          <p:cNvPr id="6" name="Straight Arrow Connector 5"/>
          <p:cNvCxnSpPr>
            <a:cxnSpLocks/>
            <a:stCxn id="4" idx="1"/>
          </p:cNvCxnSpPr>
          <p:nvPr/>
        </p:nvCxnSpPr>
        <p:spPr>
          <a:xfrm flipH="1" flipV="1">
            <a:off x="5831841" y="4399280"/>
            <a:ext cx="850502" cy="58806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a:stCxn id="7" idx="2"/>
          </p:cNvCxnSpPr>
          <p:nvPr/>
        </p:nvCxnSpPr>
        <p:spPr>
          <a:xfrm flipH="1">
            <a:off x="6258927" y="2141905"/>
            <a:ext cx="1509056" cy="15552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descr="09">
            <a:extLst>
              <a:ext uri="{FF2B5EF4-FFF2-40B4-BE49-F238E27FC236}">
                <a16:creationId xmlns:a16="http://schemas.microsoft.com/office/drawing/2014/main" id="{B68049E4-0785-4D68-B9BA-612F397135E1}"/>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5087979" y="4669948"/>
            <a:ext cx="1594364" cy="1436394"/>
          </a:xfrm>
          <a:prstGeom prst="ellipse">
            <a:avLst/>
          </a:prstGeom>
          <a:ln>
            <a:noFill/>
          </a:ln>
          <a:effectLst>
            <a:softEdge rad="112500"/>
          </a:effectLst>
        </p:spPr>
      </p:pic>
      <p:pic>
        <p:nvPicPr>
          <p:cNvPr id="20" name="Picture 19" descr="IMG_4658">
            <a:extLst>
              <a:ext uri="{FF2B5EF4-FFF2-40B4-BE49-F238E27FC236}">
                <a16:creationId xmlns:a16="http://schemas.microsoft.com/office/drawing/2014/main" id="{EBFD6339-C2E6-42B9-B7DC-3518336362D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557" y="2307920"/>
            <a:ext cx="1732297" cy="1329406"/>
          </a:xfrm>
          <a:prstGeom prst="ellipse">
            <a:avLst/>
          </a:prstGeom>
          <a:ln>
            <a:noFill/>
          </a:ln>
          <a:effectLst>
            <a:softEdge rad="112500"/>
          </a:effectLst>
        </p:spPr>
      </p:pic>
      <p:sp>
        <p:nvSpPr>
          <p:cNvPr id="25" name="TextBox 3">
            <a:extLst>
              <a:ext uri="{FF2B5EF4-FFF2-40B4-BE49-F238E27FC236}">
                <a16:creationId xmlns:a16="http://schemas.microsoft.com/office/drawing/2014/main" id="{74A33EDA-A87C-4DA6-94C2-08EFF2EFD685}"/>
              </a:ext>
            </a:extLst>
          </p:cNvPr>
          <p:cNvSpPr txBox="1">
            <a:spLocks/>
          </p:cNvSpPr>
          <p:nvPr/>
        </p:nvSpPr>
        <p:spPr>
          <a:xfrm>
            <a:off x="11399586" y="6475834"/>
            <a:ext cx="451755" cy="276997"/>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prstClr val="white"/>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44</a:t>
            </a:fld>
            <a:endParaRPr kumimoji="0" lang="en-US" sz="1400" b="0" i="0" u="none" strike="noStrike" kern="0" cap="none" spc="0" normalizeH="0" baseline="0" noProof="0" dirty="0">
              <a:ln>
                <a:noFill/>
              </a:ln>
              <a:solidFill>
                <a:prstClr val="white"/>
              </a:solidFill>
              <a:effectLst/>
              <a:uLnTx/>
              <a:uFillTx/>
              <a:latin typeface="Calibri"/>
              <a:ea typeface="+mn-ea"/>
              <a:cs typeface="Calibri"/>
              <a:sym typeface="Calibri"/>
            </a:endParaRPr>
          </a:p>
        </p:txBody>
      </p:sp>
      <p:sp>
        <p:nvSpPr>
          <p:cNvPr id="19" name="TextBox 18">
            <a:extLst>
              <a:ext uri="{FF2B5EF4-FFF2-40B4-BE49-F238E27FC236}">
                <a16:creationId xmlns:a16="http://schemas.microsoft.com/office/drawing/2014/main" id="{52837BF1-9877-4616-94F9-92064E6EE5F2}"/>
              </a:ext>
            </a:extLst>
          </p:cNvPr>
          <p:cNvSpPr txBox="1"/>
          <p:nvPr/>
        </p:nvSpPr>
        <p:spPr>
          <a:xfrm>
            <a:off x="246258" y="6554586"/>
            <a:ext cx="3735434"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PUNCH Outreach Plan – Self Directed Summary Overview</a:t>
            </a:r>
          </a:p>
        </p:txBody>
      </p:sp>
      <p:sp>
        <p:nvSpPr>
          <p:cNvPr id="21" name="TextBox 20">
            <a:extLst>
              <a:ext uri="{FF2B5EF4-FFF2-40B4-BE49-F238E27FC236}">
                <a16:creationId xmlns:a16="http://schemas.microsoft.com/office/drawing/2014/main" id="{84F34356-9DE0-4770-97B1-E7A7AD54B5BA}"/>
              </a:ext>
            </a:extLst>
          </p:cNvPr>
          <p:cNvSpPr txBox="1"/>
          <p:nvPr/>
        </p:nvSpPr>
        <p:spPr>
          <a:xfrm>
            <a:off x="8076850" y="6544468"/>
            <a:ext cx="2902857"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Dr. Cherilynn Morrow   8 April 2021</a:t>
            </a:r>
          </a:p>
        </p:txBody>
      </p:sp>
      <p:sp>
        <p:nvSpPr>
          <p:cNvPr id="23" name="TextBox 22">
            <a:extLst>
              <a:ext uri="{FF2B5EF4-FFF2-40B4-BE49-F238E27FC236}">
                <a16:creationId xmlns:a16="http://schemas.microsoft.com/office/drawing/2014/main" id="{FEA5D5F7-D99E-4EC3-A4FE-30957AD4CEC0}"/>
              </a:ext>
            </a:extLst>
          </p:cNvPr>
          <p:cNvSpPr txBox="1"/>
          <p:nvPr/>
        </p:nvSpPr>
        <p:spPr>
          <a:xfrm>
            <a:off x="4435930" y="6554585"/>
            <a:ext cx="3180442"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cherilynn.morrow@gmail.com</a:t>
            </a:r>
          </a:p>
        </p:txBody>
      </p:sp>
      <p:sp>
        <p:nvSpPr>
          <p:cNvPr id="26" name="TextBox 25">
            <a:extLst>
              <a:ext uri="{FF2B5EF4-FFF2-40B4-BE49-F238E27FC236}">
                <a16:creationId xmlns:a16="http://schemas.microsoft.com/office/drawing/2014/main" id="{A2581BA3-6F00-4696-96C0-FAECED98B166}"/>
              </a:ext>
            </a:extLst>
          </p:cNvPr>
          <p:cNvSpPr txBox="1"/>
          <p:nvPr/>
        </p:nvSpPr>
        <p:spPr>
          <a:xfrm>
            <a:off x="214305" y="82324"/>
            <a:ext cx="11873948" cy="892552"/>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a:ea typeface="+mn-ea"/>
                <a:cs typeface="+mn-cs"/>
                <a:sym typeface="Calibri"/>
              </a:rPr>
              <a:t>The Three Sun Watching Facets of 29SJ514: </a:t>
            </a:r>
            <a:r>
              <a:rPr kumimoji="0" lang="en-US" sz="3200" b="0" i="1" u="none" strike="noStrike" kern="0" cap="none" spc="0" normalizeH="0" baseline="0" noProof="0" dirty="0">
                <a:ln>
                  <a:noFill/>
                </a:ln>
                <a:solidFill>
                  <a:srgbClr val="FFE48F"/>
                </a:solidFill>
                <a:effectLst/>
                <a:uLnTx/>
                <a:uFillTx/>
                <a:latin typeface="Calibri"/>
                <a:ea typeface="+mn-ea"/>
                <a:cs typeface="+mn-cs"/>
                <a:sym typeface="Calibri"/>
              </a:rPr>
              <a:t>SOUTHERN</a:t>
            </a:r>
            <a:r>
              <a:rPr kumimoji="0" lang="en-US" sz="3200" b="0" i="0" u="none" strike="noStrike" kern="0" cap="none" spc="0" normalizeH="0" baseline="0" noProof="0" dirty="0">
                <a:ln>
                  <a:noFill/>
                </a:ln>
                <a:solidFill>
                  <a:prstClr val="white"/>
                </a:solidFill>
                <a:effectLst/>
                <a:uLnTx/>
                <a:uFillTx/>
                <a:latin typeface="Calibri"/>
                <a:ea typeface="+mn-ea"/>
                <a:cs typeface="+mn-cs"/>
                <a:sym typeface="Calibri"/>
              </a:rPr>
              <a:t>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a:ea typeface="+mn-ea"/>
                <a:cs typeface="+mn-cs"/>
                <a:sym typeface="Calibri"/>
              </a:rPr>
              <a:t>an Ancestral Puebloan solar observing site in Chaco Canyon, NM</a:t>
            </a:r>
          </a:p>
        </p:txBody>
      </p:sp>
      <p:sp>
        <p:nvSpPr>
          <p:cNvPr id="7" name="TextBox 6"/>
          <p:cNvSpPr txBox="1"/>
          <p:nvPr/>
        </p:nvSpPr>
        <p:spPr>
          <a:xfrm>
            <a:off x="5226357" y="1103323"/>
            <a:ext cx="5083251" cy="1038582"/>
          </a:xfrm>
          <a:prstGeom prst="roundRect">
            <a:avLst/>
          </a:prstGeom>
          <a:solidFill>
            <a:srgbClr val="FCE0B6"/>
          </a:solidFill>
          <a:ln>
            <a:solidFill>
              <a:schemeClr val="bg1"/>
            </a:solidFill>
          </a:ln>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Arial Narrow" panose="020B0606020202030204" pitchFamily="34" charset="0"/>
                <a:sym typeface="Calibri"/>
              </a:rPr>
              <a:t>1. EASTERN Facet: </a:t>
            </a:r>
            <a:r>
              <a:rPr kumimoji="0" lang="en-US" sz="1100" b="0" i="0" u="none" strike="noStrike" kern="0" cap="none" spc="0" normalizeH="0" baseline="0" noProof="0" dirty="0">
                <a:ln>
                  <a:noFill/>
                </a:ln>
                <a:solidFill>
                  <a:srgbClr val="000000"/>
                </a:solidFill>
                <a:effectLst/>
                <a:uLnTx/>
                <a:uFillTx/>
                <a:latin typeface="Arial Narrow" panose="020B0606020202030204" pitchFamily="34" charset="0"/>
                <a:sym typeface="Calibri"/>
              </a:rPr>
              <a:t>Around the corner, on the facet that faces out toward Triangle Rock, there is a large spiral petroglyph. From that position, looking to the northeast, the sunrise appears to “glide” up the left (north) side of the triangle about half-a-month before the Summer Solstice. Cultural astronomers call this a “predictive marker” on the horizon. </a:t>
            </a:r>
            <a:r>
              <a:rPr lang="en-US" sz="1100" kern="0" dirty="0">
                <a:solidFill>
                  <a:srgbClr val="000000"/>
                </a:solidFill>
                <a:latin typeface="Arial Narrow" panose="020B0606020202030204" pitchFamily="34" charset="0"/>
                <a:sym typeface="Calibri"/>
              </a:rPr>
              <a:t>On the summer solstice, the sunrise appears in a small notch further north (to the left) of triangle rock.</a:t>
            </a:r>
            <a:endParaRPr kumimoji="0" lang="en-US" sz="1100" b="0" i="0" u="none" strike="noStrike" kern="0" cap="none" spc="0" normalizeH="0" baseline="0" noProof="0" dirty="0">
              <a:ln>
                <a:noFill/>
              </a:ln>
              <a:solidFill>
                <a:srgbClr val="000000"/>
              </a:solidFill>
              <a:effectLst/>
              <a:uLnTx/>
              <a:uFillTx/>
              <a:latin typeface="Arial Narrow" panose="020B0606020202030204" pitchFamily="34" charset="0"/>
              <a:sym typeface="Calibri"/>
            </a:endParaRPr>
          </a:p>
        </p:txBody>
      </p:sp>
      <p:sp>
        <p:nvSpPr>
          <p:cNvPr id="4" name="TextBox 3"/>
          <p:cNvSpPr txBox="1"/>
          <p:nvPr/>
        </p:nvSpPr>
        <p:spPr>
          <a:xfrm>
            <a:off x="6682343" y="3570028"/>
            <a:ext cx="3304937" cy="2834640"/>
          </a:xfrm>
          <a:prstGeom prst="roundRect">
            <a:avLst/>
          </a:prstGeom>
          <a:solidFill>
            <a:srgbClr val="FCE0B6"/>
          </a:solidFill>
          <a:ln>
            <a:solidFill>
              <a:schemeClr val="bg1"/>
            </a:solidFill>
          </a:ln>
        </p:spPr>
        <p:txBody>
          <a:bodyPr wrap="square" rtlCol="0">
            <a:spAutoFit/>
          </a:bodyPr>
          <a:lstStyle/>
          <a:p>
            <a:pPr marL="0" marR="0" lvl="0" indent="0" algn="l" defTabSz="914400" rtl="0" eaLnBrk="1" fontAlgn="auto" latinLnBrk="0" hangingPunct="0">
              <a:lnSpc>
                <a:spcPct val="100000"/>
              </a:lnSpc>
              <a:spcBef>
                <a:spcPts val="0"/>
              </a:spcBef>
              <a:spcAft>
                <a:spcPts val="600"/>
              </a:spcAft>
              <a:buClrTx/>
              <a:buSzTx/>
              <a:buFontTx/>
              <a:buNone/>
              <a:tabLst/>
              <a:defRPr/>
            </a:pPr>
            <a:r>
              <a:rPr kumimoji="0" lang="en-US" sz="1250" b="1" i="0" u="none" strike="noStrike" kern="0" cap="none" spc="0" normalizeH="0" baseline="0" noProof="0" dirty="0">
                <a:ln>
                  <a:noFill/>
                </a:ln>
                <a:solidFill>
                  <a:srgbClr val="000000"/>
                </a:solidFill>
                <a:effectLst/>
                <a:highlight>
                  <a:srgbClr val="00FFFF"/>
                </a:highlight>
                <a:uLnTx/>
                <a:uFillTx/>
                <a:latin typeface="Arial Narrow" panose="020B0606020202030204" pitchFamily="34" charset="0"/>
                <a:sym typeface="Calibri"/>
              </a:rPr>
              <a:t>2. SOUTHERN Facet:  </a:t>
            </a:r>
            <a:r>
              <a:rPr kumimoji="0" lang="en-US" sz="1250" b="0" i="0" u="none" strike="noStrike" kern="0" cap="none" spc="0" normalizeH="0" baseline="0" noProof="0" dirty="0">
                <a:ln>
                  <a:noFill/>
                </a:ln>
                <a:solidFill>
                  <a:srgbClr val="000000"/>
                </a:solidFill>
                <a:effectLst/>
                <a:uLnTx/>
                <a:uFillTx/>
                <a:latin typeface="Arial Narrow" panose="020B0606020202030204" pitchFamily="34" charset="0"/>
                <a:sym typeface="Calibri"/>
              </a:rPr>
              <a:t>The “eclipse” petroglyph </a:t>
            </a:r>
            <a:r>
              <a:rPr lang="en-US" sz="1250" kern="0" dirty="0">
                <a:solidFill>
                  <a:srgbClr val="000000"/>
                </a:solidFill>
                <a:latin typeface="Arial Narrow" panose="020B0606020202030204" pitchFamily="34" charset="0"/>
                <a:sym typeface="Calibri"/>
              </a:rPr>
              <a:t>is </a:t>
            </a:r>
            <a:r>
              <a:rPr kumimoji="0" lang="en-US" sz="1250" b="1" i="0" u="none" strike="noStrike" kern="0" cap="none" spc="0" normalizeH="0" baseline="0" noProof="0" dirty="0">
                <a:ln>
                  <a:noFill/>
                </a:ln>
                <a:solidFill>
                  <a:srgbClr val="00B0F0"/>
                </a:solidFill>
                <a:effectLst/>
                <a:uLnTx/>
                <a:uFillTx/>
                <a:latin typeface="Arial Narrow" panose="020B0606020202030204" pitchFamily="34" charset="0"/>
                <a:sym typeface="Calibri"/>
                <a:hlinkClick r:id="rId5">
                  <a:extLst>
                    <a:ext uri="{A12FA001-AC4F-418D-AE19-62706E023703}">
                      <ahyp:hlinkClr xmlns:ahyp="http://schemas.microsoft.com/office/drawing/2018/hyperlinkcolor" val="tx"/>
                    </a:ext>
                  </a:extLst>
                </a:hlinkClick>
              </a:rPr>
              <a:t>pecked</a:t>
            </a:r>
            <a:r>
              <a:rPr kumimoji="0" lang="en-US" sz="1250" b="1" i="0" u="sng" strike="noStrike" kern="0" cap="none" spc="0" normalizeH="0" baseline="0" noProof="0" dirty="0">
                <a:ln>
                  <a:noFill/>
                </a:ln>
                <a:solidFill>
                  <a:srgbClr val="5F5F5F"/>
                </a:solidFill>
                <a:effectLst/>
                <a:uLnTx/>
                <a:uFillTx/>
                <a:latin typeface="Arial Narrow" panose="020B0606020202030204" pitchFamily="34" charset="0"/>
                <a:sym typeface="Calibri"/>
                <a:hlinkClick r:id="rId5">
                  <a:extLst>
                    <a:ext uri="{A12FA001-AC4F-418D-AE19-62706E023703}">
                      <ahyp:hlinkClr xmlns:ahyp="http://schemas.microsoft.com/office/drawing/2018/hyperlinkcolor" val="tx"/>
                    </a:ext>
                  </a:extLst>
                </a:hlinkClick>
              </a:rPr>
              <a:t> </a:t>
            </a:r>
            <a:r>
              <a:rPr kumimoji="0" lang="en-US" sz="1250" b="0" i="0" u="none" strike="noStrike" kern="0" cap="none" spc="0" normalizeH="0" baseline="0" noProof="0" dirty="0">
                <a:ln>
                  <a:noFill/>
                </a:ln>
                <a:solidFill>
                  <a:srgbClr val="000000"/>
                </a:solidFill>
                <a:effectLst/>
                <a:uLnTx/>
                <a:uFillTx/>
                <a:latin typeface="Arial Narrow" panose="020B0606020202030204" pitchFamily="34" charset="0"/>
                <a:sym typeface="Calibri"/>
              </a:rPr>
              <a:t>into the rock on this facet. It may be </a:t>
            </a:r>
            <a:r>
              <a:rPr lang="en-US" sz="1250" kern="0" dirty="0">
                <a:solidFill>
                  <a:srgbClr val="000000"/>
                </a:solidFill>
                <a:latin typeface="Arial Narrow" panose="020B0606020202030204" pitchFamily="34" charset="0"/>
                <a:sym typeface="Calibri"/>
              </a:rPr>
              <a:t>the</a:t>
            </a:r>
            <a:r>
              <a:rPr kumimoji="0" lang="en-US" sz="1250" b="0" i="0" u="none" strike="noStrike" kern="0" cap="none" spc="0" normalizeH="0" baseline="0" noProof="0" dirty="0">
                <a:ln>
                  <a:noFill/>
                </a:ln>
                <a:solidFill>
                  <a:srgbClr val="000000"/>
                </a:solidFill>
                <a:effectLst/>
                <a:uLnTx/>
                <a:uFillTx/>
                <a:latin typeface="Arial Narrow" panose="020B0606020202030204" pitchFamily="34" charset="0"/>
                <a:sym typeface="Calibri"/>
              </a:rPr>
              <a:t> first ever recording of an active solar corona in an enduring medium and is certainly prior to the 1860 hand drawings of European observers. </a:t>
            </a:r>
            <a:endParaRPr lang="en-US" sz="1250" kern="0" dirty="0">
              <a:solidFill>
                <a:srgbClr val="000000"/>
              </a:solidFill>
              <a:latin typeface="Arial Narrow" panose="020B060602020203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50" b="0" i="0" u="none" strike="noStrike" kern="0" cap="none" spc="0" normalizeH="0" baseline="0" noProof="0" dirty="0">
                <a:ln>
                  <a:noFill/>
                </a:ln>
                <a:solidFill>
                  <a:srgbClr val="000000"/>
                </a:solidFill>
                <a:effectLst/>
                <a:uLnTx/>
                <a:uFillTx/>
                <a:latin typeface="Arial Narrow" panose="020B0606020202030204" pitchFamily="34" charset="0"/>
                <a:sym typeface="Calibri"/>
              </a:rPr>
              <a:t>The petroglyph provides a conceptual portal between Ancient and NASA Sun-watching. </a:t>
            </a:r>
            <a:r>
              <a:rPr lang="en-US" sz="1250" kern="0" dirty="0">
                <a:solidFill>
                  <a:srgbClr val="000000"/>
                </a:solidFill>
                <a:latin typeface="Arial Narrow" panose="020B0606020202030204" pitchFamily="34" charset="0"/>
                <a:sym typeface="Calibri"/>
              </a:rPr>
              <a:t>Th</a:t>
            </a:r>
            <a:r>
              <a:rPr kumimoji="0" lang="en-US" sz="1250" b="0" i="0" u="none" strike="noStrike" kern="0" cap="none" spc="0" normalizeH="0" baseline="0" noProof="0" dirty="0">
                <a:ln>
                  <a:noFill/>
                </a:ln>
                <a:solidFill>
                  <a:srgbClr val="000000"/>
                </a:solidFill>
                <a:effectLst/>
                <a:uLnTx/>
                <a:uFillTx/>
                <a:latin typeface="Arial Narrow" panose="020B0606020202030204" pitchFamily="34" charset="0"/>
                <a:sym typeface="Calibri"/>
              </a:rPr>
              <a:t>e Chacoans observed a total solar eclipse in 1097 during a time of high solar activity (solar maximum estimated to be in 1098). PUNCH and other NASA missions will also observe the corona at a time of high solar activity (solar maximum predicted during 2023-2026).</a:t>
            </a:r>
          </a:p>
        </p:txBody>
      </p:sp>
    </p:spTree>
    <p:extLst>
      <p:ext uri="{BB962C8B-B14F-4D97-AF65-F5344CB8AC3E}">
        <p14:creationId xmlns:p14="http://schemas.microsoft.com/office/powerpoint/2010/main" val="25225433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60CA2E1-CA98-4CF4-A857-BE70B96616FD}"/>
              </a:ext>
            </a:extLst>
          </p:cNvPr>
          <p:cNvGrpSpPr/>
          <p:nvPr/>
        </p:nvGrpSpPr>
        <p:grpSpPr>
          <a:xfrm>
            <a:off x="3155206" y="1515667"/>
            <a:ext cx="8321039" cy="3973635"/>
            <a:chOff x="3214604" y="2494913"/>
            <a:chExt cx="5801129" cy="2771993"/>
          </a:xfrm>
        </p:grpSpPr>
        <p:pic>
          <p:nvPicPr>
            <p:cNvPr id="26" name="Picture 25">
              <a:extLst>
                <a:ext uri="{FF2B5EF4-FFF2-40B4-BE49-F238E27FC236}">
                  <a16:creationId xmlns:a16="http://schemas.microsoft.com/office/drawing/2014/main" id="{D270457D-9E03-4E4B-8AC2-D666A8B45DF2}"/>
                </a:ext>
              </a:extLst>
            </p:cNvPr>
            <p:cNvPicPr/>
            <p:nvPr/>
          </p:nvPicPr>
          <p:blipFill rotWithShape="1">
            <a:blip r:embed="rId3" cstate="email">
              <a:extLst>
                <a:ext uri="{28A0092B-C50C-407E-A947-70E740481C1C}">
                  <a14:useLocalDpi xmlns:a14="http://schemas.microsoft.com/office/drawing/2010/main"/>
                </a:ext>
              </a:extLst>
            </a:blip>
            <a:srcRect/>
            <a:stretch/>
          </p:blipFill>
          <p:spPr>
            <a:xfrm rot="10800000">
              <a:off x="5329038" y="2494913"/>
              <a:ext cx="1786891" cy="1819909"/>
            </a:xfrm>
            <a:prstGeom prst="rect">
              <a:avLst/>
            </a:prstGeom>
          </p:spPr>
        </p:pic>
        <p:pic>
          <p:nvPicPr>
            <p:cNvPr id="27" name="Picture 26" descr="09">
              <a:extLst>
                <a:ext uri="{FF2B5EF4-FFF2-40B4-BE49-F238E27FC236}">
                  <a16:creationId xmlns:a16="http://schemas.microsoft.com/office/drawing/2014/main" id="{213114FC-B27A-492C-8144-8F1AD28EA99E}"/>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3214604" y="2515550"/>
              <a:ext cx="2001520" cy="1794509"/>
            </a:xfrm>
            <a:prstGeom prst="rect">
              <a:avLst/>
            </a:prstGeom>
            <a:noFill/>
            <a:ln>
              <a:noFill/>
            </a:ln>
          </p:spPr>
        </p:pic>
        <p:pic>
          <p:nvPicPr>
            <p:cNvPr id="28" name="Picture 27" descr="148">
              <a:extLst>
                <a:ext uri="{FF2B5EF4-FFF2-40B4-BE49-F238E27FC236}">
                  <a16:creationId xmlns:a16="http://schemas.microsoft.com/office/drawing/2014/main" id="{C1174AAF-135C-4D91-8473-E7479B74A568}"/>
                </a:ext>
              </a:extLst>
            </p:cNvPr>
            <p:cNvPicPr/>
            <p:nvPr/>
          </p:nvPicPr>
          <p:blipFill rotWithShape="1">
            <a:blip r:embed="rId5" cstate="email">
              <a:extLst>
                <a:ext uri="{28A0092B-C50C-407E-A947-70E740481C1C}">
                  <a14:useLocalDpi xmlns:a14="http://schemas.microsoft.com/office/drawing/2010/main"/>
                </a:ext>
              </a:extLst>
            </a:blip>
            <a:srcRect l="15511" t="9979" r="14810" b="17985"/>
            <a:stretch/>
          </p:blipFill>
          <p:spPr bwMode="auto">
            <a:xfrm>
              <a:off x="7228842" y="2507613"/>
              <a:ext cx="1786891" cy="1802446"/>
            </a:xfrm>
            <a:prstGeom prst="rect">
              <a:avLst/>
            </a:prstGeom>
            <a:noFill/>
            <a:ln>
              <a:noFill/>
            </a:ln>
          </p:spPr>
        </p:pic>
        <p:sp>
          <p:nvSpPr>
            <p:cNvPr id="3" name="TextBox 2">
              <a:extLst>
                <a:ext uri="{FF2B5EF4-FFF2-40B4-BE49-F238E27FC236}">
                  <a16:creationId xmlns:a16="http://schemas.microsoft.com/office/drawing/2014/main" id="{04F513F4-2EA6-4083-A656-6FB8A979A995}"/>
                </a:ext>
              </a:extLst>
            </p:cNvPr>
            <p:cNvSpPr txBox="1"/>
            <p:nvPr/>
          </p:nvSpPr>
          <p:spPr>
            <a:xfrm>
              <a:off x="3214612" y="4327522"/>
              <a:ext cx="2001512" cy="923226"/>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Ancestral Puebloan petroglyph in Chaco Canyon, interpreted to depict the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1097</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total solar eclipse. Are the curlicues due to a CME*? Solar maximum~1098.</a:t>
              </a:r>
            </a:p>
          </p:txBody>
        </p:sp>
        <p:sp>
          <p:nvSpPr>
            <p:cNvPr id="5" name="TextBox 4">
              <a:extLst>
                <a:ext uri="{FF2B5EF4-FFF2-40B4-BE49-F238E27FC236}">
                  <a16:creationId xmlns:a16="http://schemas.microsoft.com/office/drawing/2014/main" id="{DF88EB76-3196-4259-8DB9-AF1F2105E024}"/>
                </a:ext>
              </a:extLst>
            </p:cNvPr>
            <p:cNvSpPr txBox="1"/>
            <p:nvPr/>
          </p:nvSpPr>
          <p:spPr>
            <a:xfrm>
              <a:off x="5329036" y="4327043"/>
              <a:ext cx="1786891" cy="923227"/>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1860</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drawing of a  total solar eclipse from Spain (G. Tempel).  Distortions of the striations were rendered in other drawings.  A CME*?</a:t>
              </a:r>
            </a:p>
          </p:txBody>
        </p:sp>
        <p:sp>
          <p:nvSpPr>
            <p:cNvPr id="6" name="TextBox 5">
              <a:extLst>
                <a:ext uri="{FF2B5EF4-FFF2-40B4-BE49-F238E27FC236}">
                  <a16:creationId xmlns:a16="http://schemas.microsoft.com/office/drawing/2014/main" id="{30CD7295-01D1-46F6-9D9A-94B5C3A5FA41}"/>
                </a:ext>
              </a:extLst>
            </p:cNvPr>
            <p:cNvSpPr txBox="1"/>
            <p:nvPr/>
          </p:nvSpPr>
          <p:spPr>
            <a:xfrm>
              <a:off x="7228840" y="4343679"/>
              <a:ext cx="1786891" cy="923227"/>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2005 coronagraph</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image from the NASA SOHO spacecraft with a CME* in progress. The white circle defines the solar disk.</a:t>
              </a:r>
            </a:p>
          </p:txBody>
        </p:sp>
      </p:grpSp>
      <p:sp>
        <p:nvSpPr>
          <p:cNvPr id="2" name="TextBox 1">
            <a:extLst>
              <a:ext uri="{FF2B5EF4-FFF2-40B4-BE49-F238E27FC236}">
                <a16:creationId xmlns:a16="http://schemas.microsoft.com/office/drawing/2014/main" id="{0CA40F20-2D39-434F-AC22-11F691AEFF52}"/>
              </a:ext>
            </a:extLst>
          </p:cNvPr>
          <p:cNvSpPr txBox="1"/>
          <p:nvPr/>
        </p:nvSpPr>
        <p:spPr>
          <a:xfrm>
            <a:off x="1212290" y="106791"/>
            <a:ext cx="9767417" cy="1221232"/>
          </a:xfrm>
          <a:prstGeom prst="rect">
            <a:avLst/>
          </a:prstGeom>
          <a:noFill/>
        </p:spPr>
        <p:txBody>
          <a:bodyPr wrap="non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The Chaco Petroglyph is the Conceptual Portal for the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Ancient &amp; Modern Sun Watching Theme of PUNCH Outreach</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Narrow" panose="020B0606020202030204" pitchFamily="34" charset="0"/>
                <a:ea typeface="Calibri" panose="020F0502020204030204" pitchFamily="34" charset="0"/>
                <a:cs typeface="Times New Roman" panose="02020603050405020304" pitchFamily="18" charset="0"/>
              </a:rPr>
              <a:t>*CME = Coronal Mass Ejection = a type of solar storm that disrupts the solar corona and surrounding heliosphere</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 name="TextBox 3">
            <a:extLst>
              <a:ext uri="{FF2B5EF4-FFF2-40B4-BE49-F238E27FC236}">
                <a16:creationId xmlns:a16="http://schemas.microsoft.com/office/drawing/2014/main" id="{0EA0A686-A5EA-47A6-9835-6A0080DCC6DB}"/>
              </a:ext>
            </a:extLst>
          </p:cNvPr>
          <p:cNvSpPr txBox="1"/>
          <p:nvPr/>
        </p:nvSpPr>
        <p:spPr>
          <a:xfrm>
            <a:off x="246258" y="6554586"/>
            <a:ext cx="3735434"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PUNCH Outreach Plan – Self Directed Summary Overview</a:t>
            </a:r>
          </a:p>
        </p:txBody>
      </p:sp>
      <p:sp>
        <p:nvSpPr>
          <p:cNvPr id="8" name="TextBox 7">
            <a:extLst>
              <a:ext uri="{FF2B5EF4-FFF2-40B4-BE49-F238E27FC236}">
                <a16:creationId xmlns:a16="http://schemas.microsoft.com/office/drawing/2014/main" id="{58ADE1B9-C760-44EE-A159-5E805EFBCFEE}"/>
              </a:ext>
            </a:extLst>
          </p:cNvPr>
          <p:cNvSpPr txBox="1"/>
          <p:nvPr/>
        </p:nvSpPr>
        <p:spPr>
          <a:xfrm>
            <a:off x="8076850" y="6544468"/>
            <a:ext cx="2902857"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Dr. Cherilynn Morrow   8 April 2021</a:t>
            </a:r>
          </a:p>
        </p:txBody>
      </p:sp>
      <p:sp>
        <p:nvSpPr>
          <p:cNvPr id="9" name="TextBox 8">
            <a:extLst>
              <a:ext uri="{FF2B5EF4-FFF2-40B4-BE49-F238E27FC236}">
                <a16:creationId xmlns:a16="http://schemas.microsoft.com/office/drawing/2014/main" id="{206808C1-2FEA-4F54-ACE6-98AC254295BD}"/>
              </a:ext>
            </a:extLst>
          </p:cNvPr>
          <p:cNvSpPr txBox="1"/>
          <p:nvPr/>
        </p:nvSpPr>
        <p:spPr>
          <a:xfrm>
            <a:off x="4435930" y="6554585"/>
            <a:ext cx="3180442"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cherilynn.morrow@gmail.com</a:t>
            </a:r>
          </a:p>
        </p:txBody>
      </p:sp>
      <p:sp>
        <p:nvSpPr>
          <p:cNvPr id="10" name="TextBox 3">
            <a:extLst>
              <a:ext uri="{FF2B5EF4-FFF2-40B4-BE49-F238E27FC236}">
                <a16:creationId xmlns:a16="http://schemas.microsoft.com/office/drawing/2014/main" id="{4E26350B-88E5-4935-9A5C-B918B5A1A98D}"/>
              </a:ext>
            </a:extLst>
          </p:cNvPr>
          <p:cNvSpPr txBox="1">
            <a:spLocks/>
          </p:cNvSpPr>
          <p:nvPr/>
        </p:nvSpPr>
        <p:spPr>
          <a:xfrm>
            <a:off x="11399586" y="6475834"/>
            <a:ext cx="451755" cy="276997"/>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prstClr val="white"/>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45</a:t>
            </a:fld>
            <a:endParaRPr kumimoji="0" lang="en-US" sz="1400" b="0" i="0" u="none" strike="noStrike" kern="0" cap="none" spc="0" normalizeH="0" baseline="0" noProof="0" dirty="0">
              <a:ln>
                <a:noFill/>
              </a:ln>
              <a:solidFill>
                <a:prstClr val="white"/>
              </a:solidFill>
              <a:effectLst/>
              <a:uLnTx/>
              <a:uFillTx/>
              <a:latin typeface="Calibri"/>
              <a:ea typeface="+mn-ea"/>
              <a:cs typeface="Calibri"/>
              <a:sym typeface="Calibri"/>
            </a:endParaRPr>
          </a:p>
        </p:txBody>
      </p:sp>
      <p:sp>
        <p:nvSpPr>
          <p:cNvPr id="15" name="TextBox 14">
            <a:extLst>
              <a:ext uri="{FF2B5EF4-FFF2-40B4-BE49-F238E27FC236}">
                <a16:creationId xmlns:a16="http://schemas.microsoft.com/office/drawing/2014/main" id="{1183FE40-91FF-4E1D-8C0E-8E520C7253B4}"/>
              </a:ext>
            </a:extLst>
          </p:cNvPr>
          <p:cNvSpPr txBox="1"/>
          <p:nvPr/>
        </p:nvSpPr>
        <p:spPr>
          <a:xfrm>
            <a:off x="3108439" y="5573256"/>
            <a:ext cx="841457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PUNCH Outreach involves collaborating with our Native American partners and the NASA Heliophysics Communications group to update the content of </a:t>
            </a:r>
            <a:r>
              <a:rPr kumimoji="0" lang="en-US" sz="1600" b="1" i="0" u="none" strike="noStrike" kern="1200" cap="none" spc="0" normalizeH="0" baseline="0" noProof="0" dirty="0">
                <a:ln>
                  <a:noFill/>
                </a:ln>
                <a:solidFill>
                  <a:schemeClr val="accent4">
                    <a:lumMod val="20000"/>
                    <a:lumOff val="80000"/>
                  </a:schemeClr>
                </a:solidFill>
                <a:effectLst/>
                <a:uLnTx/>
                <a:uFillTx/>
                <a:latin typeface="Arial Narrow" panose="020B0606020202030204" pitchFamily="34" charset="0"/>
                <a:ea typeface="+mn-ea"/>
                <a:cs typeface="+mn-cs"/>
                <a:hlinkClick r:id="rId6">
                  <a:extLst>
                    <a:ext uri="{A12FA001-AC4F-418D-AE19-62706E023703}">
                      <ahyp:hlinkClr xmlns:ahyp="http://schemas.microsoft.com/office/drawing/2018/hyperlinkcolor" val="tx"/>
                    </a:ext>
                  </a:extLst>
                </a:hlinkClick>
              </a:rPr>
              <a:t>this video</a:t>
            </a:r>
            <a:r>
              <a:rPr kumimoji="0" lang="en-US" sz="16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This amends the Western narrative on the history of eclipse observations in a cross-culturally appropriate manner.</a:t>
            </a:r>
          </a:p>
        </p:txBody>
      </p:sp>
      <p:sp>
        <p:nvSpPr>
          <p:cNvPr id="16" name="TextBox 15">
            <a:extLst>
              <a:ext uri="{FF2B5EF4-FFF2-40B4-BE49-F238E27FC236}">
                <a16:creationId xmlns:a16="http://schemas.microsoft.com/office/drawing/2014/main" id="{37756232-5A59-40C0-9118-0009108F0A86}"/>
              </a:ext>
            </a:extLst>
          </p:cNvPr>
          <p:cNvSpPr txBox="1"/>
          <p:nvPr/>
        </p:nvSpPr>
        <p:spPr>
          <a:xfrm>
            <a:off x="234126" y="1386023"/>
            <a:ext cx="2712351" cy="5062924"/>
          </a:xfrm>
          <a:prstGeom prst="rect">
            <a:avLst/>
          </a:prstGeom>
          <a:noFill/>
          <a:ln>
            <a:solidFill>
              <a:srgbClr val="FFC000"/>
            </a:solidFill>
          </a:ln>
        </p:spPr>
        <p:txBody>
          <a:bodyPr wrap="square">
            <a:spAutoFit/>
          </a:bodyPr>
          <a:lstStyle/>
          <a:p>
            <a:pPr marL="0" marR="0" lvl="0" indent="0" algn="l" defTabSz="914400" rtl="0" eaLnBrk="1" fontAlgn="auto" latinLnBrk="0" hangingPunct="1">
              <a:lnSpc>
                <a:spcPct val="90000"/>
              </a:lnSpc>
              <a:spcBef>
                <a:spcPts val="400"/>
              </a:spcBef>
              <a:spcAft>
                <a:spcPts val="6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Human renderings of an active solar corona through time?</a:t>
            </a:r>
            <a:r>
              <a:rPr kumimoji="0" lang="en-US" sz="1600" b="0" i="0" u="none" strike="noStrike" kern="1200" cap="none" spc="0" normalizeH="0" baseline="0" noProof="0" dirty="0">
                <a:ln>
                  <a:noFill/>
                </a:ln>
                <a:solidFill>
                  <a:prstClr val="white"/>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r>
              <a:rPr lang="en-US" sz="1600" dirty="0">
                <a:solidFill>
                  <a:prstClr val="white"/>
                </a:solidFill>
                <a:latin typeface="Arial Narrow" panose="020B0606020202030204" pitchFamily="34" charset="0"/>
                <a:ea typeface="Calibri" panose="020F0502020204030204" pitchFamily="34" charset="0"/>
                <a:cs typeface="Times New Roman" panose="02020603050405020304" pitchFamily="18" charset="0"/>
              </a:rPr>
              <a:t>A</a:t>
            </a:r>
            <a:r>
              <a:rPr kumimoji="0" lang="en-US" sz="1600" b="0" i="0" u="none" strike="noStrike" kern="1200" cap="none" spc="0" normalizeH="0" baseline="0" noProof="0" dirty="0" err="1">
                <a:ln>
                  <a:noFill/>
                </a:ln>
                <a:solidFill>
                  <a:prstClr val="white"/>
                </a:solidFill>
                <a:effectLst/>
                <a:uLnTx/>
                <a:uFillTx/>
                <a:latin typeface="Arial Narrow" panose="020B0606020202030204" pitchFamily="34" charset="0"/>
                <a:ea typeface="Calibri" panose="020F0502020204030204" pitchFamily="34" charset="0"/>
                <a:cs typeface="Times New Roman" panose="02020603050405020304" pitchFamily="18" charset="0"/>
              </a:rPr>
              <a:t>ncient</a:t>
            </a:r>
            <a:r>
              <a:rPr kumimoji="0" lang="en-US" sz="1600" b="0" i="0" u="none" strike="noStrike" kern="1200" cap="none" spc="0" normalizeH="0" baseline="0" noProof="0" dirty="0">
                <a:ln>
                  <a:noFill/>
                </a:ln>
                <a:solidFill>
                  <a:prstClr val="white"/>
                </a:solidFill>
                <a:effectLst/>
                <a:uLnTx/>
                <a:uFillTx/>
                <a:latin typeface="Arial Narrow" panose="020B0606020202030204" pitchFamily="34" charset="0"/>
                <a:ea typeface="Calibri" panose="020F0502020204030204" pitchFamily="34" charset="0"/>
                <a:cs typeface="Times New Roman" panose="02020603050405020304" pitchFamily="18" charset="0"/>
              </a:rPr>
              <a:t> rock art, </a:t>
            </a:r>
            <a:r>
              <a:rPr lang="en-US" sz="1600" dirty="0">
                <a:solidFill>
                  <a:prstClr val="white"/>
                </a:solidFill>
                <a:latin typeface="Arial Narrow" panose="020B0606020202030204" pitchFamily="34" charset="0"/>
                <a:ea typeface="Calibri" panose="020F0502020204030204" pitchFamily="34" charset="0"/>
                <a:cs typeface="Times New Roman" panose="02020603050405020304" pitchFamily="18" charset="0"/>
              </a:rPr>
              <a:t>H</a:t>
            </a:r>
            <a:r>
              <a:rPr kumimoji="0" lang="en-US" sz="1600" b="0" i="0" u="none" strike="noStrike" kern="1200" cap="none" spc="0" normalizeH="0" baseline="0" noProof="0" dirty="0">
                <a:ln>
                  <a:noFill/>
                </a:ln>
                <a:solidFill>
                  <a:prstClr val="white"/>
                </a:solidFill>
                <a:effectLst/>
                <a:uLnTx/>
                <a:uFillTx/>
                <a:latin typeface="Arial Narrow" panose="020B0606020202030204" pitchFamily="34" charset="0"/>
                <a:ea typeface="Calibri" panose="020F0502020204030204" pitchFamily="34" charset="0"/>
                <a:cs typeface="Times New Roman" panose="02020603050405020304" pitchFamily="18" charset="0"/>
              </a:rPr>
              <a:t>and drawing, and a NASA spacecraft image. PUNCH Outreach will leverage the connection among: </a:t>
            </a:r>
          </a:p>
          <a:p>
            <a:pPr marL="342900" marR="0" lvl="0" indent="-342900" algn="l" defTabSz="914400" rtl="0" eaLnBrk="1" fontAlgn="auto" latinLnBrk="0" hangingPunct="1">
              <a:lnSpc>
                <a:spcPct val="90000"/>
              </a:lnSpc>
              <a:spcBef>
                <a:spcPts val="400"/>
              </a:spcBef>
              <a:spcAft>
                <a:spcPts val="1200"/>
              </a:spcAft>
              <a:buClrTx/>
              <a:buSzTx/>
              <a:buFontTx/>
              <a:buAutoNum type="arabicParenR"/>
              <a:tabLst/>
              <a:defRPr/>
            </a:pPr>
            <a:r>
              <a:rPr kumimoji="0" lang="en-US" sz="1600" b="0" i="0" u="none" strike="noStrike" kern="1200" cap="none" spc="0" normalizeH="0" baseline="0" noProof="0" dirty="0">
                <a:ln>
                  <a:noFill/>
                </a:ln>
                <a:solidFill>
                  <a:prstClr val="white"/>
                </a:solidFill>
                <a:effectLst/>
                <a:uLnTx/>
                <a:uFillTx/>
                <a:latin typeface="Arial Narrow" panose="020B0606020202030204" pitchFamily="34" charset="0"/>
                <a:ea typeface="Calibri" panose="020F0502020204030204" pitchFamily="34" charset="0"/>
                <a:cs typeface="Times New Roman" panose="02020603050405020304" pitchFamily="18" charset="0"/>
              </a:rPr>
              <a:t>the Chacoan observation of the 1097 total solar eclipse at a time of high solar activity (solar maximum ~1098) </a:t>
            </a:r>
          </a:p>
          <a:p>
            <a:pPr marL="342900" marR="0" lvl="0" indent="-342900" algn="l" defTabSz="914400" rtl="0" eaLnBrk="1" fontAlgn="auto" latinLnBrk="0" hangingPunct="1">
              <a:lnSpc>
                <a:spcPct val="90000"/>
              </a:lnSpc>
              <a:spcBef>
                <a:spcPts val="400"/>
              </a:spcBef>
              <a:spcAft>
                <a:spcPts val="1200"/>
              </a:spcAft>
              <a:buClrTx/>
              <a:buSzTx/>
              <a:buFontTx/>
              <a:buAutoNum type="arabicParenR"/>
              <a:tabLst/>
              <a:defRPr/>
            </a:pPr>
            <a:r>
              <a:rPr kumimoji="0" lang="en-US" sz="1600" b="0" i="0" u="none" strike="noStrike" kern="1200" cap="none" spc="0" normalizeH="0" baseline="0" noProof="0" dirty="0">
                <a:ln>
                  <a:noFill/>
                </a:ln>
                <a:solidFill>
                  <a:prstClr val="white"/>
                </a:solidFill>
                <a:effectLst/>
                <a:uLnTx/>
                <a:uFillTx/>
                <a:latin typeface="Arial Narrow" panose="020B0606020202030204" pitchFamily="34" charset="0"/>
                <a:ea typeface="Calibri" panose="020F0502020204030204" pitchFamily="34" charset="0"/>
                <a:cs typeface="Times New Roman" panose="02020603050405020304" pitchFamily="18" charset="0"/>
              </a:rPr>
              <a:t>the opportunity modern people have to observe the 2024 total solar eclipse, also at a time of high solar activity (solar max ~ 2023-2026)</a:t>
            </a:r>
          </a:p>
          <a:p>
            <a:pPr marL="342900" marR="0" lvl="0" indent="-342900" algn="l" defTabSz="914400" rtl="0" eaLnBrk="1" fontAlgn="auto" latinLnBrk="0" hangingPunct="1">
              <a:lnSpc>
                <a:spcPct val="90000"/>
              </a:lnSpc>
              <a:spcBef>
                <a:spcPts val="400"/>
              </a:spcBef>
              <a:spcAft>
                <a:spcPts val="0"/>
              </a:spcAft>
              <a:buClrTx/>
              <a:buSzTx/>
              <a:buFontTx/>
              <a:buAutoNum type="arabicParenR"/>
              <a:tabLst/>
              <a:defRPr/>
            </a:pPr>
            <a:r>
              <a:rPr kumimoji="0" lang="en-US" sz="1600" b="0" i="0" u="none" strike="noStrike" kern="1200" cap="none" spc="0" normalizeH="0" baseline="0" noProof="0" dirty="0">
                <a:ln>
                  <a:noFill/>
                </a:ln>
                <a:solidFill>
                  <a:prstClr val="white"/>
                </a:solidFill>
                <a:effectLst/>
                <a:uLnTx/>
                <a:uFillTx/>
                <a:latin typeface="Arial Narrow" panose="020B0606020202030204" pitchFamily="34" charset="0"/>
                <a:ea typeface="Calibri" panose="020F0502020204030204" pitchFamily="34" charset="0"/>
                <a:cs typeface="Times New Roman" panose="02020603050405020304" pitchFamily="18" charset="0"/>
              </a:rPr>
              <a:t>the milestones and discoveries of NASA heliophysics missions that are observing the corona during solar maximum</a:t>
            </a:r>
          </a:p>
        </p:txBody>
      </p:sp>
    </p:spTree>
    <p:extLst>
      <p:ext uri="{BB962C8B-B14F-4D97-AF65-F5344CB8AC3E}">
        <p14:creationId xmlns:p14="http://schemas.microsoft.com/office/powerpoint/2010/main" val="13291816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1775" y="127363"/>
            <a:ext cx="7628048"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Calibri"/>
                <a:cs typeface="Calibri"/>
                <a:sym typeface="Calibri"/>
              </a:rPr>
              <a:t>Why should a Hopi care about Heliophysics?</a:t>
            </a:r>
          </a:p>
        </p:txBody>
      </p:sp>
      <p:sp>
        <p:nvSpPr>
          <p:cNvPr id="11" name="TextBox 10">
            <a:extLst>
              <a:ext uri="{FF2B5EF4-FFF2-40B4-BE49-F238E27FC236}">
                <a16:creationId xmlns:a16="http://schemas.microsoft.com/office/drawing/2014/main" id="{3AF700EE-EB54-4FDA-B177-D92A0910FF6E}"/>
              </a:ext>
            </a:extLst>
          </p:cNvPr>
          <p:cNvSpPr txBox="1"/>
          <p:nvPr/>
        </p:nvSpPr>
        <p:spPr>
          <a:xfrm>
            <a:off x="0" y="660482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PUNCH Outreach Plan – Self Directed Summary Overview</a:t>
            </a:r>
          </a:p>
        </p:txBody>
      </p:sp>
      <p:sp>
        <p:nvSpPr>
          <p:cNvPr id="12" name="TextBox 11">
            <a:extLst>
              <a:ext uri="{FF2B5EF4-FFF2-40B4-BE49-F238E27FC236}">
                <a16:creationId xmlns:a16="http://schemas.microsoft.com/office/drawing/2014/main" id="{8FCB5460-B01A-4951-A0EA-1AE2D07A25F1}"/>
              </a:ext>
            </a:extLst>
          </p:cNvPr>
          <p:cNvSpPr txBox="1"/>
          <p:nvPr/>
        </p:nvSpPr>
        <p:spPr>
          <a:xfrm>
            <a:off x="8076850" y="659470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Dr. Cherilynn Morrow   8 April 2021</a:t>
            </a:r>
          </a:p>
        </p:txBody>
      </p:sp>
      <p:sp>
        <p:nvSpPr>
          <p:cNvPr id="13" name="TextBox 12">
            <a:extLst>
              <a:ext uri="{FF2B5EF4-FFF2-40B4-BE49-F238E27FC236}">
                <a16:creationId xmlns:a16="http://schemas.microsoft.com/office/drawing/2014/main" id="{6516A99C-31FA-46E9-A983-03CCF2A28427}"/>
              </a:ext>
            </a:extLst>
          </p:cNvPr>
          <p:cNvSpPr txBox="1"/>
          <p:nvPr/>
        </p:nvSpPr>
        <p:spPr>
          <a:xfrm>
            <a:off x="4466074" y="660482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cherilynn.morrow@gmail.com</a:t>
            </a:r>
          </a:p>
        </p:txBody>
      </p:sp>
      <p:sp>
        <p:nvSpPr>
          <p:cNvPr id="14" name="TextBox 3">
            <a:extLst>
              <a:ext uri="{FF2B5EF4-FFF2-40B4-BE49-F238E27FC236}">
                <a16:creationId xmlns:a16="http://schemas.microsoft.com/office/drawing/2014/main" id="{7DE9CE1F-FAF6-41DD-B543-519755290B08}"/>
              </a:ext>
            </a:extLst>
          </p:cNvPr>
          <p:cNvSpPr txBox="1">
            <a:spLocks/>
          </p:cNvSpPr>
          <p:nvPr/>
        </p:nvSpPr>
        <p:spPr>
          <a:xfrm>
            <a:off x="11399586" y="6556218"/>
            <a:ext cx="451755" cy="276997"/>
          </a:xfrm>
          <a:prstGeom prst="rect">
            <a:avLst/>
          </a:prstGeom>
          <a:solidFill>
            <a:schemeClr val="bg1"/>
          </a:solidFill>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000000"/>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46</a:t>
            </a:fld>
            <a:endParaRPr kumimoji="0" lang="en-US" sz="1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8" name="TextBox 7">
            <a:extLst>
              <a:ext uri="{FF2B5EF4-FFF2-40B4-BE49-F238E27FC236}">
                <a16:creationId xmlns:a16="http://schemas.microsoft.com/office/drawing/2014/main" id="{D8621F64-76F5-4FC2-814D-24745B14D2CD}"/>
              </a:ext>
            </a:extLst>
          </p:cNvPr>
          <p:cNvSpPr txBox="1"/>
          <p:nvPr/>
        </p:nvSpPr>
        <p:spPr>
          <a:xfrm>
            <a:off x="340660" y="941226"/>
            <a:ext cx="8528606" cy="5998565"/>
          </a:xfrm>
          <a:prstGeom prst="rect">
            <a:avLst/>
          </a:prstGeom>
          <a:noFill/>
        </p:spPr>
        <p:txBody>
          <a:bodyPr wrap="square">
            <a:spAutoFit/>
          </a:bodyPr>
          <a:lstStyle/>
          <a:p>
            <a:pPr marR="0" lvl="0" algn="just" defTabSz="914400" rtl="0" eaLnBrk="1" fontAlgn="auto" latinLnBrk="0" hangingPunct="1">
              <a:spcBef>
                <a:spcPts val="0"/>
              </a:spcBef>
              <a:spcAft>
                <a:spcPts val="1200"/>
              </a:spcAft>
              <a:buClrTx/>
              <a:buSzTx/>
              <a:tabLst/>
              <a:defRPr/>
            </a:pPr>
            <a:r>
              <a:rPr kumimoji="0" lang="en-US"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As an example of the importance of cultural tie-ins for science learning, during conceptual development of the PUNCH outreach plan our consultant Mr. Phillip Tuwaletstiwa (a member of the Hopi tribe) asked questions like: </a:t>
            </a:r>
          </a:p>
          <a:p>
            <a:pPr marL="742950" marR="0" lvl="1" indent="-285750" algn="just" defTabSz="914400" rtl="0" eaLnBrk="1" fontAlgn="auto" latinLnBrk="0" hangingPunct="1">
              <a:lnSpc>
                <a:spcPct val="90000"/>
              </a:lnSpc>
              <a:spcBef>
                <a:spcPts val="0"/>
              </a:spcBef>
              <a:spcAft>
                <a:spcPts val="600"/>
              </a:spcAft>
              <a:buClrTx/>
              <a:buSzTx/>
              <a:buFont typeface="Courier New" panose="02070309020205020404" pitchFamily="49" charset="0"/>
              <a:buChar char="o"/>
              <a:tabLst/>
              <a:defRPr/>
            </a:pP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“Why should a Hopi care about Heliophysics?”</a:t>
            </a:r>
          </a:p>
          <a:p>
            <a:pPr marL="742950" marR="0" lvl="1" indent="-285750" algn="just" defTabSz="914400" rtl="0" eaLnBrk="1" fontAlgn="auto" latinLnBrk="0" hangingPunct="1">
              <a:lnSpc>
                <a:spcPct val="90000"/>
              </a:lnSpc>
              <a:spcBef>
                <a:spcPts val="0"/>
              </a:spcBef>
              <a:spcAft>
                <a:spcPts val="1200"/>
              </a:spcAft>
              <a:buClrTx/>
              <a:buSzTx/>
              <a:buFont typeface="Courier New" panose="02070309020205020404" pitchFamily="49" charset="0"/>
              <a:buChar char="o"/>
              <a:tabLst/>
              <a:defRPr/>
            </a:pP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“How are Coronal Mass Ejections (CMEs) relevant to Ancestral Puebloan people?” </a:t>
            </a:r>
          </a:p>
          <a:p>
            <a:pPr marL="285750" marR="0" lvl="0" indent="-285750" algn="just" defTabSz="914400" rtl="0" eaLnBrk="1" fontAlgn="auto" latinLnBrk="0" hangingPunct="1">
              <a:lnSpc>
                <a:spcPct val="90000"/>
              </a:lnSpc>
              <a:spcBef>
                <a:spcPts val="0"/>
              </a:spcBef>
              <a:spcAft>
                <a:spcPts val="1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The “eclipse” petroglyph provides a link and demonstrates relevance. According to cultural astronomer and CU professor emeritus, Dr. McKim Malville, it is possible that Chacoan ancestors of modern Hopi, Zuni (and other Puebloan peoples) may have been the first to record (in an enduring medium) the likeness of an active solar corona observed during a total solar eclipse. </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90000"/>
              </a:lnSpc>
              <a:spcBef>
                <a:spcPts val="0"/>
              </a:spcBef>
              <a:spcAft>
                <a:spcPts val="1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PUNCH Outreach activates this connection to the ancient Chacoans to establish cultural relevance for modern young and adult learners and to spark interest in heliophysics as a gateway to STEM learning.  </a:t>
            </a:r>
          </a:p>
          <a:p>
            <a:pPr marL="285750" marR="0" lvl="0" indent="-285750" algn="just" defTabSz="914400" rtl="0" eaLnBrk="1" fontAlgn="auto" latinLnBrk="0" hangingPunct="1">
              <a:lnSpc>
                <a:spcPct val="90000"/>
              </a:lnSpc>
              <a:spcBef>
                <a:spcPts val="0"/>
              </a:spcBef>
              <a:spcAft>
                <a:spcPts val="1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PUNCH Outreach intends to work with our Native American collaborators to set the science-historical record straight, establishing a durable connection to STEM fields for a currently underrepresented, cross section of the American population.  </a:t>
            </a:r>
          </a:p>
          <a:p>
            <a:pPr marL="285750" marR="0" lvl="0" indent="-285750" algn="just" defTabSz="914400" rtl="0" eaLnBrk="1" fontAlgn="auto" latinLnBrk="0" hangingPunct="1">
              <a:lnSpc>
                <a:spcPct val="90000"/>
              </a:lnSpc>
              <a:spcBef>
                <a:spcPts val="0"/>
              </a:spcBef>
              <a:spcAft>
                <a:spcPts val="1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This includes inviting names for 29SJ514 in Puebloan languages (named “Piedra del Sol” by Malville et al.) that are more culturally relevant to the contemporary Puebloan people. We will collaborate on this opportunity with Mr. Tuwaletstiwa, Acoma elder Joe Aragon (collaborator), and other cross-cultural consultants for PUNCH Outreach, including youth and educators from Acoma and Laguna Pueblos.  The UNESCO </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hlinkClick r:id="rId3"/>
              </a:rPr>
              <a:t>International Decade of Indigenous Languages </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(2022 – 2032) overlaps with the PUNCH Outreach project. </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457200" marR="457200" lvl="0" indent="0" algn="just" defTabSz="914400" rtl="0" eaLnBrk="1" fontAlgn="auto" latinLnBrk="0" hangingPunct="1">
              <a:lnSpc>
                <a:spcPct val="9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pic>
        <p:nvPicPr>
          <p:cNvPr id="3" name="Picture 2" descr="A picture containing text&#10;&#10;Description automatically generated">
            <a:extLst>
              <a:ext uri="{FF2B5EF4-FFF2-40B4-BE49-F238E27FC236}">
                <a16:creationId xmlns:a16="http://schemas.microsoft.com/office/drawing/2014/main" id="{7FC5D15E-CDF1-4077-8D8F-21A4100612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19823" y="4568072"/>
            <a:ext cx="3022689" cy="3022689"/>
          </a:xfrm>
          <a:prstGeom prst="rect">
            <a:avLst/>
          </a:prstGeom>
        </p:spPr>
      </p:pic>
      <p:sp>
        <p:nvSpPr>
          <p:cNvPr id="15" name="TextBox 14">
            <a:extLst>
              <a:ext uri="{FF2B5EF4-FFF2-40B4-BE49-F238E27FC236}">
                <a16:creationId xmlns:a16="http://schemas.microsoft.com/office/drawing/2014/main" id="{4D094F6A-5542-44FB-B9EB-C37D9FCB0607}"/>
              </a:ext>
            </a:extLst>
          </p:cNvPr>
          <p:cNvSpPr txBox="1"/>
          <p:nvPr/>
        </p:nvSpPr>
        <p:spPr>
          <a:xfrm>
            <a:off x="8707120" y="3525508"/>
            <a:ext cx="3921760" cy="19697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marR="457200" lvl="0" indent="0" defTabSz="914400" rtl="0" eaLnBrk="1" fontAlgn="auto" latinLnBrk="0" hangingPunct="1">
              <a:spcBef>
                <a:spcPts val="0"/>
              </a:spcBef>
              <a:spcAft>
                <a:spcPts val="60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Calibri" panose="020F0502020204030204" pitchFamily="34" charset="0"/>
              </a:rPr>
              <a:t>I am interested in the overlap of cultural significance and </a:t>
            </a:r>
            <a:r>
              <a:rPr kumimoji="0" lang="en-US" sz="1400" i="1"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Calibri" panose="020F0502020204030204" pitchFamily="34" charset="0"/>
              </a:rPr>
              <a:t>NASA</a:t>
            </a:r>
            <a:r>
              <a:rPr kumimoji="0" lang="en-US" sz="1400" b="0" i="1"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Calibri" panose="020F0502020204030204" pitchFamily="34" charset="0"/>
              </a:rPr>
              <a:t> science learning that is possible, including </a:t>
            </a:r>
            <a:r>
              <a:rPr kumimoji="0" lang="en-US" sz="1400" b="1" i="1"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Calibri" panose="020F0502020204030204" pitchFamily="34" charset="0"/>
              </a:rPr>
              <a:t>potential links to the Acoma language revitalization project…</a:t>
            </a:r>
            <a:endParaRPr lang="en-US" sz="1400" b="1" i="1"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457200" marR="457200" lvl="0" indent="0" defTabSz="914400" rtl="0" eaLnBrk="1" fontAlgn="auto" latinLnBrk="0" hangingPunct="1">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Joe Aragon</a:t>
            </a:r>
            <a:endParaRPr lang="en-US" sz="14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457200" marR="457200" lvl="0" indent="0" defTabSz="914400" rtl="0" eaLnBrk="1" fontAlgn="auto" latinLnBrk="0" hangingPunct="1">
              <a:spcBef>
                <a:spcPts val="0"/>
              </a:spcBef>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STEM Educator (retired), Acoma Pueblo</a:t>
            </a:r>
          </a:p>
          <a:p>
            <a:pPr marL="457200" marR="457200" lvl="0" indent="0" defTabSz="914400" rtl="0" eaLnBrk="1" fontAlgn="auto" latinLnBrk="0" hangingPunct="1">
              <a:spcBef>
                <a:spcPts val="0"/>
              </a:spcBef>
              <a:spcAft>
                <a:spcPts val="600"/>
              </a:spcAft>
              <a:buClrTx/>
              <a:buSzTx/>
              <a:buFontTx/>
              <a:buNone/>
              <a:tabLst/>
              <a:defRPr/>
            </a:pPr>
            <a:r>
              <a:rPr lang="en-US" sz="1400" dirty="0">
                <a:solidFill>
                  <a:prstClr val="black"/>
                </a:solidFill>
                <a:latin typeface="Arial Narrow" panose="020B0606020202030204" pitchFamily="34" charset="0"/>
                <a:cs typeface="Times New Roman" panose="02020603050405020304" pitchFamily="18" charset="0"/>
              </a:rPr>
              <a:t>PUNCH Outreach Cross-cultural consultant</a:t>
            </a:r>
            <a:endParaRPr lang="en-US" sz="1400" dirty="0"/>
          </a:p>
        </p:txBody>
      </p:sp>
      <p:sp>
        <p:nvSpPr>
          <p:cNvPr id="23" name="Oval 22">
            <a:extLst>
              <a:ext uri="{FF2B5EF4-FFF2-40B4-BE49-F238E27FC236}">
                <a16:creationId xmlns:a16="http://schemas.microsoft.com/office/drawing/2014/main" id="{D24A4D3C-21DC-4B42-A557-CE3C37360E1D}"/>
              </a:ext>
            </a:extLst>
          </p:cNvPr>
          <p:cNvSpPr/>
          <p:nvPr/>
        </p:nvSpPr>
        <p:spPr>
          <a:xfrm>
            <a:off x="9210464" y="970061"/>
            <a:ext cx="2414999" cy="2428542"/>
          </a:xfrm>
          <a:prstGeom prst="ellipse">
            <a:avLst/>
          </a:prstGeom>
          <a:blipFill>
            <a:blip r:embed="rId5" cstate="email">
              <a:extLst>
                <a:ext uri="{28A0092B-C50C-407E-A947-70E740481C1C}">
                  <a14:useLocalDpi xmlns:a14="http://schemas.microsoft.com/office/drawing/2010/main"/>
                </a:ext>
              </a:extLst>
            </a:blip>
            <a:srcRect/>
            <a:stretch>
              <a:fillRect/>
            </a:stretch>
          </a:bli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41377252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4F600F7-7E09-486B-BEAC-81F5CF2A8389}"/>
              </a:ext>
            </a:extLst>
          </p:cNvPr>
          <p:cNvSpPr txBox="1"/>
          <p:nvPr/>
        </p:nvSpPr>
        <p:spPr>
          <a:xfrm>
            <a:off x="8076850" y="6544468"/>
            <a:ext cx="2902857"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Dr. Cherilynn Morrow   8 April 2021</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6394" y="1063925"/>
            <a:ext cx="7570929" cy="5145665"/>
          </a:xfrm>
          <a:prstGeom prst="rect">
            <a:avLst/>
          </a:prstGeom>
        </p:spPr>
      </p:pic>
      <p:sp>
        <p:nvSpPr>
          <p:cNvPr id="7" name="TextBox 6"/>
          <p:cNvSpPr txBox="1"/>
          <p:nvPr/>
        </p:nvSpPr>
        <p:spPr>
          <a:xfrm>
            <a:off x="7787101" y="1063567"/>
            <a:ext cx="4236229" cy="5146024"/>
          </a:xfrm>
          <a:prstGeom prst="rect">
            <a:avLst/>
          </a:prstGeom>
          <a:noFill/>
          <a:ln>
            <a:solidFill>
              <a:srgbClr val="FFC000"/>
            </a:solidFill>
          </a:ln>
        </p:spPr>
        <p:txBody>
          <a:bodyPr wrap="square" rtlCol="0">
            <a:spAutoFit/>
          </a:bodyPr>
          <a:lstStyle/>
          <a:p>
            <a:pPr marL="0" marR="0" lvl="0" indent="0" algn="l" defTabSz="914400" rtl="0" eaLnBrk="1" fontAlgn="auto" latinLnBrk="0" hangingPunct="0">
              <a:lnSpc>
                <a:spcPct val="100000"/>
              </a:lnSpc>
              <a:spcBef>
                <a:spcPts val="0"/>
              </a:spcBef>
              <a:spcAft>
                <a:spcPts val="120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Narrow" panose="020B0606020202030204" pitchFamily="34" charset="0"/>
                <a:sym typeface="Calibri"/>
              </a:rPr>
              <a:t>The encircled petroglyph may be a likeness of the 1097 total solar eclipse of the Sun during a time of high solar activity. An independent estimate of the solar maximum during this period is 1098, meaning that solar storms that </a:t>
            </a:r>
            <a:r>
              <a:rPr lang="en-US" sz="1600" kern="0" dirty="0">
                <a:solidFill>
                  <a:prstClr val="white"/>
                </a:solidFill>
                <a:latin typeface="Arial Narrow" panose="020B0606020202030204" pitchFamily="34" charset="0"/>
                <a:sym typeface="Calibri"/>
              </a:rPr>
              <a:t>could </a:t>
            </a:r>
            <a:r>
              <a:rPr kumimoji="0" lang="en-US" sz="1600" b="0" i="0" u="none" strike="noStrike" kern="0" cap="none" spc="0" normalizeH="0" baseline="0" noProof="0" dirty="0">
                <a:ln>
                  <a:noFill/>
                </a:ln>
                <a:solidFill>
                  <a:prstClr val="white"/>
                </a:solidFill>
                <a:effectLst/>
                <a:uLnTx/>
                <a:uFillTx/>
                <a:latin typeface="Arial Narrow" panose="020B0606020202030204" pitchFamily="34" charset="0"/>
                <a:sym typeface="Calibri"/>
              </a:rPr>
              <a:t>curve and distort the corona’s usual radial features would have been more likely to occur. </a:t>
            </a:r>
            <a:r>
              <a:rPr kumimoji="0" lang="en-US" sz="1600" b="1" i="0" u="none" strike="noStrike" kern="0" cap="none" spc="0" normalizeH="0" baseline="0" noProof="0" dirty="0">
                <a:ln>
                  <a:noFill/>
                </a:ln>
                <a:solidFill>
                  <a:srgbClr val="FFE48F"/>
                </a:solidFill>
                <a:effectLst/>
                <a:uLnTx/>
                <a:uFillTx/>
                <a:latin typeface="Arial Narrow" panose="020B0606020202030204" pitchFamily="34" charset="0"/>
                <a:sym typeface="Calibri"/>
              </a:rPr>
              <a:t>The</a:t>
            </a:r>
            <a:r>
              <a:rPr kumimoji="0" lang="en-US" sz="1600" b="0" i="0" u="none" strike="noStrike" kern="0" cap="none" spc="0" normalizeH="0" baseline="0" noProof="0" dirty="0">
                <a:ln>
                  <a:noFill/>
                </a:ln>
                <a:solidFill>
                  <a:srgbClr val="FFE48F"/>
                </a:solidFill>
                <a:effectLst/>
                <a:uLnTx/>
                <a:uFillTx/>
                <a:latin typeface="Arial Narrow" panose="020B0606020202030204" pitchFamily="34" charset="0"/>
                <a:sym typeface="Calibri"/>
              </a:rPr>
              <a:t> </a:t>
            </a:r>
            <a:r>
              <a:rPr kumimoji="0" lang="en-US" sz="1600" b="1" i="0" u="none" strike="noStrike" kern="0" cap="none" spc="0" normalizeH="0" baseline="0" noProof="0" dirty="0">
                <a:ln>
                  <a:noFill/>
                </a:ln>
                <a:solidFill>
                  <a:srgbClr val="FFE48F"/>
                </a:solidFill>
                <a:effectLst/>
                <a:uLnTx/>
                <a:uFillTx/>
                <a:latin typeface="Arial Narrow" panose="020B0606020202030204" pitchFamily="34" charset="0"/>
                <a:sym typeface="Calibri"/>
              </a:rPr>
              <a:t>PUNCH Outreach plan includes creating a 3-D printable tactile object of this petroglyph.</a:t>
            </a:r>
          </a:p>
          <a:p>
            <a:pPr marL="0" marR="0" lvl="0" indent="0" algn="l" defTabSz="914400" rtl="0" eaLnBrk="1" fontAlgn="auto" latinLnBrk="0" hangingPunct="0">
              <a:lnSpc>
                <a:spcPct val="100000"/>
              </a:lnSpc>
              <a:spcBef>
                <a:spcPts val="0"/>
              </a:spcBef>
              <a:spcAft>
                <a:spcPts val="120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Narrow" panose="020B0606020202030204" pitchFamily="34" charset="0"/>
                <a:sym typeface="Calibri"/>
              </a:rPr>
              <a:t>This rock panel received media attention leading up to the 2017 Eclipse (e.g., </a:t>
            </a:r>
            <a:r>
              <a:rPr kumimoji="0" lang="en-US" sz="1600" b="0" i="0" u="none" strike="noStrike" kern="0" cap="none" spc="0" normalizeH="0" baseline="0" noProof="0" dirty="0">
                <a:ln>
                  <a:noFill/>
                </a:ln>
                <a:solidFill>
                  <a:srgbClr val="FFE48F"/>
                </a:solidFill>
                <a:effectLst/>
                <a:uLnTx/>
                <a:uFillTx/>
                <a:latin typeface="Arial Narrow" panose="020B0606020202030204" pitchFamily="34" charset="0"/>
                <a:sym typeface="Calibri"/>
                <a:hlinkClick r:id="rId4">
                  <a:extLst>
                    <a:ext uri="{A12FA001-AC4F-418D-AE19-62706E023703}">
                      <ahyp:hlinkClr xmlns:ahyp="http://schemas.microsoft.com/office/drawing/2018/hyperlinkcolor" val="tx"/>
                    </a:ext>
                  </a:extLst>
                </a:hlinkClick>
              </a:rPr>
              <a:t>Scientific American podcast</a:t>
            </a:r>
            <a:r>
              <a:rPr kumimoji="0" lang="en-US" sz="1600" b="0" i="0" u="none" strike="noStrike" kern="0" cap="none" spc="0" normalizeH="0" baseline="0" noProof="0" dirty="0">
                <a:ln>
                  <a:noFill/>
                </a:ln>
                <a:solidFill>
                  <a:prstClr val="white"/>
                </a:solidFill>
                <a:effectLst/>
                <a:uLnTx/>
                <a:uFillTx/>
                <a:latin typeface="Arial Narrow" panose="020B0606020202030204" pitchFamily="34" charset="0"/>
                <a:sym typeface="Calibri"/>
              </a:rPr>
              <a:t>, </a:t>
            </a:r>
            <a:r>
              <a:rPr kumimoji="0" lang="en-US" sz="1600" b="0" i="0" u="none" strike="noStrike" kern="0" cap="none" spc="0" normalizeH="0" baseline="0" noProof="0" dirty="0">
                <a:ln>
                  <a:noFill/>
                </a:ln>
                <a:solidFill>
                  <a:srgbClr val="FFE48F"/>
                </a:solidFill>
                <a:effectLst/>
                <a:uLnTx/>
                <a:uFillTx/>
                <a:latin typeface="Arial Narrow" panose="020B0606020202030204" pitchFamily="34" charset="0"/>
                <a:sym typeface="Calibri"/>
                <a:hlinkClick r:id="rId5">
                  <a:extLst>
                    <a:ext uri="{A12FA001-AC4F-418D-AE19-62706E023703}">
                      <ahyp:hlinkClr xmlns:ahyp="http://schemas.microsoft.com/office/drawing/2018/hyperlinkcolor" val="tx"/>
                    </a:ext>
                  </a:extLst>
                </a:hlinkClick>
              </a:rPr>
              <a:t>Smithsonian article</a:t>
            </a:r>
            <a:r>
              <a:rPr kumimoji="0" lang="en-US" sz="1600" b="0" i="0" u="none" strike="noStrike" kern="0" cap="none" spc="0" normalizeH="0" baseline="0" noProof="0" dirty="0">
                <a:ln>
                  <a:noFill/>
                </a:ln>
                <a:solidFill>
                  <a:prstClr val="white"/>
                </a:solidFill>
                <a:effectLst/>
                <a:uLnTx/>
                <a:uFillTx/>
                <a:latin typeface="Arial Narrow" panose="020B0606020202030204" pitchFamily="34" charset="0"/>
                <a:sym typeface="Calibri"/>
              </a:rPr>
              <a:t>, and TV &amp; print news media)d, all due to a </a:t>
            </a:r>
            <a:r>
              <a:rPr kumimoji="0" lang="en-US" sz="1600" b="0" i="0" u="none" strike="noStrike" kern="0" cap="none" spc="0" normalizeH="0" baseline="0" noProof="0" dirty="0">
                <a:ln>
                  <a:noFill/>
                </a:ln>
                <a:solidFill>
                  <a:srgbClr val="FFE48F"/>
                </a:solidFill>
                <a:effectLst/>
                <a:uLnTx/>
                <a:uFillTx/>
                <a:latin typeface="Arial Narrow" panose="020B0606020202030204" pitchFamily="34" charset="0"/>
                <a:sym typeface="Calibri"/>
                <a:hlinkClick r:id="rId6">
                  <a:extLst>
                    <a:ext uri="{A12FA001-AC4F-418D-AE19-62706E023703}">
                      <ahyp:hlinkClr xmlns:ahyp="http://schemas.microsoft.com/office/drawing/2018/hyperlinkcolor" val="tx"/>
                    </a:ext>
                  </a:extLst>
                </a:hlinkClick>
              </a:rPr>
              <a:t>University of Colorado press release</a:t>
            </a:r>
            <a:r>
              <a:rPr kumimoji="0" lang="en-US" sz="1600" b="0" i="0" u="none" strike="noStrike" kern="0" cap="none" spc="0" normalizeH="0" baseline="0" noProof="0" dirty="0">
                <a:ln>
                  <a:noFill/>
                </a:ln>
                <a:solidFill>
                  <a:prstClr val="white"/>
                </a:solidFill>
                <a:effectLst/>
                <a:uLnTx/>
                <a:uFillTx/>
                <a:latin typeface="Arial Narrow" panose="020B0606020202030204" pitchFamily="34" charset="0"/>
                <a:sym typeface="Calibri"/>
              </a:rPr>
              <a:t>.</a:t>
            </a:r>
          </a:p>
          <a:p>
            <a:pPr marL="0" marR="0" lvl="0" indent="0" algn="l" defTabSz="914400" rtl="0" eaLnBrk="1" fontAlgn="auto" latinLnBrk="0" hangingPunct="0">
              <a:lnSpc>
                <a:spcPct val="100000"/>
              </a:lnSpc>
              <a:spcBef>
                <a:spcPts val="0"/>
              </a:spcBef>
              <a:spcAft>
                <a:spcPts val="120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Narrow" panose="020B0606020202030204" pitchFamily="34" charset="0"/>
                <a:sym typeface="Calibri"/>
              </a:rPr>
              <a:t>It will be newsworthy again with added twists </a:t>
            </a:r>
            <a:r>
              <a:rPr lang="en-US" sz="1600" kern="0" dirty="0">
                <a:solidFill>
                  <a:prstClr val="white"/>
                </a:solidFill>
                <a:latin typeface="Arial Narrow" panose="020B0606020202030204" pitchFamily="34" charset="0"/>
                <a:sym typeface="Calibri"/>
              </a:rPr>
              <a:t>i</a:t>
            </a:r>
            <a:r>
              <a:rPr kumimoji="0" lang="en-US" sz="1600" b="0" i="0" u="none" strike="noStrike" kern="0" cap="none" spc="0" normalizeH="0" baseline="0" noProof="0" dirty="0">
                <a:ln>
                  <a:noFill/>
                </a:ln>
                <a:solidFill>
                  <a:prstClr val="white"/>
                </a:solidFill>
                <a:effectLst/>
                <a:uLnTx/>
                <a:uFillTx/>
                <a:latin typeface="Arial Narrow" panose="020B0606020202030204" pitchFamily="34" charset="0"/>
                <a:sym typeface="Calibri"/>
              </a:rPr>
              <a:t>n companionship with the:</a:t>
            </a:r>
          </a:p>
          <a:p>
            <a:pPr marL="342900" marR="0" lvl="0" indent="-342900" algn="l" defTabSz="914400" rtl="0" eaLnBrk="1" fontAlgn="auto" latinLnBrk="0" hangingPunct="0">
              <a:lnSpc>
                <a:spcPct val="100000"/>
              </a:lnSpc>
              <a:spcBef>
                <a:spcPts val="0"/>
              </a:spcBef>
              <a:spcAft>
                <a:spcPts val="600"/>
              </a:spcAft>
              <a:buClrTx/>
              <a:buSzTx/>
              <a:buFontTx/>
              <a:buAutoNum type="arabicPeriod"/>
              <a:tabLst/>
              <a:defRPr/>
            </a:pPr>
            <a:r>
              <a:rPr lang="en-US" sz="1400" kern="0" dirty="0">
                <a:solidFill>
                  <a:prstClr val="white"/>
                </a:solidFill>
                <a:latin typeface="Arial Narrow" panose="020B0606020202030204" pitchFamily="34" charset="0"/>
                <a:sym typeface="Calibri"/>
              </a:rPr>
              <a:t>the </a:t>
            </a:r>
            <a:r>
              <a:rPr kumimoji="0" lang="en-US" sz="1400" b="0" i="0" u="none" strike="noStrike" kern="0" cap="none" spc="0" normalizeH="0" baseline="0" noProof="0" dirty="0">
                <a:ln>
                  <a:noFill/>
                </a:ln>
                <a:solidFill>
                  <a:prstClr val="white"/>
                </a:solidFill>
                <a:effectLst/>
                <a:uLnTx/>
                <a:uFillTx/>
                <a:latin typeface="Arial Narrow" panose="020B0606020202030204" pitchFamily="34" charset="0"/>
                <a:sym typeface="Calibri"/>
              </a:rPr>
              <a:t>2023 annular eclipse in Chaco</a:t>
            </a:r>
          </a:p>
          <a:p>
            <a:pPr marL="342900" marR="0" lvl="0" indent="-342900" algn="l" defTabSz="914400" rtl="0" eaLnBrk="1" fontAlgn="auto" latinLnBrk="0" hangingPunct="0">
              <a:lnSpc>
                <a:spcPct val="90000"/>
              </a:lnSpc>
              <a:spcBef>
                <a:spcPts val="0"/>
              </a:spcBef>
              <a:spcAft>
                <a:spcPts val="600"/>
              </a:spcAft>
              <a:buClrTx/>
              <a:buSzTx/>
              <a:buFontTx/>
              <a:buAutoNum type="arabicPeriod"/>
              <a:tabLst/>
              <a:defRPr/>
            </a:pPr>
            <a:r>
              <a:rPr lang="en-US" sz="1400" kern="0" dirty="0">
                <a:solidFill>
                  <a:prstClr val="white"/>
                </a:solidFill>
                <a:latin typeface="Arial Narrow" panose="020B0606020202030204" pitchFamily="34" charset="0"/>
                <a:sym typeface="Calibri"/>
              </a:rPr>
              <a:t>t</a:t>
            </a:r>
            <a:r>
              <a:rPr kumimoji="0" lang="en-US" sz="1400" b="0" i="0" u="none" strike="noStrike" kern="0" cap="none" spc="0" normalizeH="0" baseline="0" noProof="0" dirty="0">
                <a:ln>
                  <a:noFill/>
                </a:ln>
                <a:solidFill>
                  <a:prstClr val="white"/>
                </a:solidFill>
                <a:effectLst/>
                <a:uLnTx/>
                <a:uFillTx/>
                <a:latin typeface="Arial Narrow" panose="020B0606020202030204" pitchFamily="34" charset="0"/>
                <a:sym typeface="Calibri"/>
              </a:rPr>
              <a:t>he 2024 total eclipse – also at a time of a </a:t>
            </a:r>
            <a:r>
              <a:rPr lang="en-US" sz="1400" kern="0" dirty="0">
                <a:solidFill>
                  <a:prstClr val="white"/>
                </a:solidFill>
                <a:latin typeface="Arial Narrow" panose="020B0606020202030204" pitchFamily="34" charset="0"/>
                <a:sym typeface="Calibri"/>
              </a:rPr>
              <a:t>solar maximum predicted for 2023 - 2026</a:t>
            </a:r>
          </a:p>
          <a:p>
            <a:pPr marL="342900" marR="0" lvl="0" indent="-342900" algn="l" defTabSz="914400" rtl="0" eaLnBrk="1" fontAlgn="auto" latinLnBrk="0" hangingPunct="0">
              <a:lnSpc>
                <a:spcPct val="90000"/>
              </a:lnSpc>
              <a:spcBef>
                <a:spcPts val="0"/>
              </a:spcBef>
              <a:spcAft>
                <a:spcPts val="600"/>
              </a:spcAft>
              <a:buClrTx/>
              <a:buSzTx/>
              <a:buFontTx/>
              <a:buAutoNum type="arabicPeriod"/>
              <a:tabLst/>
              <a:defRPr/>
            </a:pPr>
            <a:r>
              <a:rPr lang="en-US" sz="1400" kern="0" dirty="0">
                <a:solidFill>
                  <a:prstClr val="white"/>
                </a:solidFill>
                <a:latin typeface="Arial Narrow" panose="020B0606020202030204" pitchFamily="34" charset="0"/>
                <a:sym typeface="Calibri"/>
              </a:rPr>
              <a:t>milestones of NASA missions like PUNCH exploring the corona in this time frame.</a:t>
            </a:r>
            <a:endParaRPr kumimoji="0" lang="en-US" sz="1400" b="0" i="0" u="none" strike="noStrike" kern="0" cap="none" spc="0" normalizeH="0" baseline="0" noProof="0" dirty="0">
              <a:ln>
                <a:noFill/>
              </a:ln>
              <a:solidFill>
                <a:prstClr val="white"/>
              </a:solidFill>
              <a:effectLst/>
              <a:uLnTx/>
              <a:uFillTx/>
              <a:latin typeface="Arial Narrow" panose="020B0606020202030204" pitchFamily="34" charset="0"/>
              <a:sym typeface="Calibri"/>
            </a:endParaRPr>
          </a:p>
        </p:txBody>
      </p:sp>
      <p:sp>
        <p:nvSpPr>
          <p:cNvPr id="2" name="Oval 1"/>
          <p:cNvSpPr/>
          <p:nvPr/>
        </p:nvSpPr>
        <p:spPr>
          <a:xfrm>
            <a:off x="2353041" y="3207184"/>
            <a:ext cx="2326104" cy="19539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5" name="Straight Arrow Connector 14">
            <a:extLst>
              <a:ext uri="{FF2B5EF4-FFF2-40B4-BE49-F238E27FC236}">
                <a16:creationId xmlns:a16="http://schemas.microsoft.com/office/drawing/2014/main" id="{82C87163-A780-4AFA-ACE8-121C27D38553}"/>
              </a:ext>
            </a:extLst>
          </p:cNvPr>
          <p:cNvCxnSpPr>
            <a:cxnSpLocks/>
          </p:cNvCxnSpPr>
          <p:nvPr/>
        </p:nvCxnSpPr>
        <p:spPr>
          <a:xfrm>
            <a:off x="3352464" y="4207407"/>
            <a:ext cx="571500"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1DD9A68-1D07-492C-9DC2-6E61D245A0E5}"/>
              </a:ext>
            </a:extLst>
          </p:cNvPr>
          <p:cNvSpPr txBox="1"/>
          <p:nvPr/>
        </p:nvSpPr>
        <p:spPr>
          <a:xfrm>
            <a:off x="3322308" y="3933089"/>
            <a:ext cx="62549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10 cm</a:t>
            </a:r>
          </a:p>
        </p:txBody>
      </p:sp>
      <p:sp>
        <p:nvSpPr>
          <p:cNvPr id="21" name="TextBox 3">
            <a:extLst>
              <a:ext uri="{FF2B5EF4-FFF2-40B4-BE49-F238E27FC236}">
                <a16:creationId xmlns:a16="http://schemas.microsoft.com/office/drawing/2014/main" id="{2142C6CB-7455-494B-883D-850AB740D422}"/>
              </a:ext>
            </a:extLst>
          </p:cNvPr>
          <p:cNvSpPr txBox="1">
            <a:spLocks/>
          </p:cNvSpPr>
          <p:nvPr/>
        </p:nvSpPr>
        <p:spPr>
          <a:xfrm>
            <a:off x="11399586" y="6475834"/>
            <a:ext cx="451755" cy="276997"/>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prstClr val="white"/>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47</a:t>
            </a:fld>
            <a:endParaRPr kumimoji="0" lang="en-US" sz="1400" b="0" i="0" u="none" strike="noStrike" kern="0" cap="none" spc="0" normalizeH="0" baseline="0" noProof="0" dirty="0">
              <a:ln>
                <a:noFill/>
              </a:ln>
              <a:solidFill>
                <a:prstClr val="white"/>
              </a:solidFill>
              <a:effectLst/>
              <a:uLnTx/>
              <a:uFillTx/>
              <a:latin typeface="Calibri"/>
              <a:ea typeface="+mn-ea"/>
              <a:cs typeface="Calibri"/>
              <a:sym typeface="Calibri"/>
            </a:endParaRPr>
          </a:p>
        </p:txBody>
      </p:sp>
      <p:sp>
        <p:nvSpPr>
          <p:cNvPr id="12" name="TextBox 11">
            <a:extLst>
              <a:ext uri="{FF2B5EF4-FFF2-40B4-BE49-F238E27FC236}">
                <a16:creationId xmlns:a16="http://schemas.microsoft.com/office/drawing/2014/main" id="{F90CFF8E-3D7E-4166-B6C5-36F899EFC025}"/>
              </a:ext>
            </a:extLst>
          </p:cNvPr>
          <p:cNvSpPr txBox="1"/>
          <p:nvPr/>
        </p:nvSpPr>
        <p:spPr>
          <a:xfrm>
            <a:off x="246258" y="6554586"/>
            <a:ext cx="3735434"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PUNCH Outreach Plan – Self Directed Summary Overview</a:t>
            </a:r>
          </a:p>
        </p:txBody>
      </p:sp>
      <p:sp>
        <p:nvSpPr>
          <p:cNvPr id="16" name="TextBox 15">
            <a:extLst>
              <a:ext uri="{FF2B5EF4-FFF2-40B4-BE49-F238E27FC236}">
                <a16:creationId xmlns:a16="http://schemas.microsoft.com/office/drawing/2014/main" id="{B1A54391-82A2-46D1-8B49-CA8DE98A4D15}"/>
              </a:ext>
            </a:extLst>
          </p:cNvPr>
          <p:cNvSpPr txBox="1"/>
          <p:nvPr/>
        </p:nvSpPr>
        <p:spPr>
          <a:xfrm>
            <a:off x="4435930" y="6554585"/>
            <a:ext cx="3180442"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cherilynn.morrow@gmail.com</a:t>
            </a:r>
          </a:p>
        </p:txBody>
      </p:sp>
      <p:sp>
        <p:nvSpPr>
          <p:cNvPr id="17" name="TextBox 16">
            <a:extLst>
              <a:ext uri="{FF2B5EF4-FFF2-40B4-BE49-F238E27FC236}">
                <a16:creationId xmlns:a16="http://schemas.microsoft.com/office/drawing/2014/main" id="{50D50076-BEE6-42EA-8F85-BA38A088DDF0}"/>
              </a:ext>
            </a:extLst>
          </p:cNvPr>
          <p:cNvSpPr txBox="1"/>
          <p:nvPr/>
        </p:nvSpPr>
        <p:spPr>
          <a:xfrm>
            <a:off x="214305" y="11988"/>
            <a:ext cx="11873948" cy="812530"/>
          </a:xfrm>
          <a:prstGeom prst="rect">
            <a:avLst/>
          </a:prstGeom>
          <a:noFill/>
        </p:spPr>
        <p:txBody>
          <a:bodyPr wrap="square" rtlCol="0">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a:ea typeface="+mn-ea"/>
                <a:cs typeface="+mn-cs"/>
                <a:sym typeface="Calibri"/>
              </a:rPr>
              <a:t>The Three Sun Watching Facets of 29SJ514: </a:t>
            </a:r>
            <a:r>
              <a:rPr kumimoji="0" lang="en-US" sz="3200" b="0" i="1" u="none" strike="noStrike" kern="0" cap="none" spc="0" normalizeH="0" baseline="0" noProof="0" dirty="0">
                <a:ln>
                  <a:noFill/>
                </a:ln>
                <a:solidFill>
                  <a:srgbClr val="FFE48F"/>
                </a:solidFill>
                <a:effectLst/>
                <a:uLnTx/>
                <a:uFillTx/>
                <a:latin typeface="Calibri"/>
                <a:ea typeface="+mn-ea"/>
                <a:cs typeface="+mn-cs"/>
                <a:sym typeface="Calibri"/>
              </a:rPr>
              <a:t>SOUTHERN</a:t>
            </a:r>
            <a:r>
              <a:rPr kumimoji="0" lang="en-US" sz="3200" b="0" i="0" u="none" strike="noStrike" kern="0" cap="none" spc="0" normalizeH="0" baseline="0" noProof="0" dirty="0">
                <a:ln>
                  <a:noFill/>
                </a:ln>
                <a:solidFill>
                  <a:prstClr val="white"/>
                </a:solidFill>
                <a:effectLst/>
                <a:uLnTx/>
                <a:uFillTx/>
                <a:latin typeface="Calibri"/>
                <a:ea typeface="+mn-ea"/>
                <a:cs typeface="+mn-cs"/>
                <a:sym typeface="Calibri"/>
              </a:rPr>
              <a:t>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a:ea typeface="+mn-ea"/>
                <a:cs typeface="+mn-cs"/>
                <a:sym typeface="Calibri"/>
              </a:rPr>
              <a:t>an Ancestral Puebloan solar observing site in Chaco Canyon, NM</a:t>
            </a:r>
          </a:p>
        </p:txBody>
      </p:sp>
      <p:sp>
        <p:nvSpPr>
          <p:cNvPr id="18" name="TextBox 17">
            <a:extLst>
              <a:ext uri="{FF2B5EF4-FFF2-40B4-BE49-F238E27FC236}">
                <a16:creationId xmlns:a16="http://schemas.microsoft.com/office/drawing/2014/main" id="{1FDEB3B6-969C-4B84-9D7D-3D37FB3CDB3A}"/>
              </a:ext>
            </a:extLst>
          </p:cNvPr>
          <p:cNvSpPr txBox="1"/>
          <p:nvPr/>
        </p:nvSpPr>
        <p:spPr>
          <a:xfrm>
            <a:off x="1034917" y="1284258"/>
            <a:ext cx="3009464" cy="919401"/>
          </a:xfrm>
          <a:prstGeom prst="roundRect">
            <a:avLst/>
          </a:prstGeom>
          <a:solidFill>
            <a:srgbClr val="FCE0B6"/>
          </a:solidFill>
          <a:ln>
            <a:solidFill>
              <a:schemeClr val="bg1"/>
            </a:solidFill>
          </a:ln>
        </p:spPr>
        <p:txBody>
          <a:bodyPr wrap="square" rtlCol="0">
            <a:spAutoFit/>
          </a:bodyPr>
          <a:lstStyle/>
          <a:p>
            <a:pPr marL="0" marR="0" lvl="0" indent="0"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Narrow" panose="020B0606020202030204" pitchFamily="34" charset="0"/>
                <a:sym typeface="Calibri"/>
              </a:rPr>
              <a:t>This small disk is pecked into the rock face in the same style as the “Sun” petroglyph and may be a representation of Venus – an inner planet that is often visible when the Sun is totally eclipsed. </a:t>
            </a:r>
          </a:p>
        </p:txBody>
      </p:sp>
      <p:cxnSp>
        <p:nvCxnSpPr>
          <p:cNvPr id="4" name="Straight Arrow Connector 3">
            <a:extLst>
              <a:ext uri="{FF2B5EF4-FFF2-40B4-BE49-F238E27FC236}">
                <a16:creationId xmlns:a16="http://schemas.microsoft.com/office/drawing/2014/main" id="{E1796527-471A-448F-AE3E-A545EAC78C3C}"/>
              </a:ext>
            </a:extLst>
          </p:cNvPr>
          <p:cNvCxnSpPr>
            <a:cxnSpLocks/>
            <a:stCxn id="18" idx="2"/>
          </p:cNvCxnSpPr>
          <p:nvPr/>
        </p:nvCxnSpPr>
        <p:spPr>
          <a:xfrm>
            <a:off x="2539649" y="2203659"/>
            <a:ext cx="325471" cy="1514901"/>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1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A2F2BE4-C893-436F-90F0-8CC422751A13}"/>
              </a:ext>
            </a:extLst>
          </p:cNvPr>
          <p:cNvSpPr txBox="1"/>
          <p:nvPr/>
        </p:nvSpPr>
        <p:spPr>
          <a:xfrm>
            <a:off x="4435930" y="6554585"/>
            <a:ext cx="3180442"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cherilynn.morrow@gmail.com</a:t>
            </a:r>
          </a:p>
        </p:txBody>
      </p:sp>
      <p:sp>
        <p:nvSpPr>
          <p:cNvPr id="10" name="TextBox 9">
            <a:extLst>
              <a:ext uri="{FF2B5EF4-FFF2-40B4-BE49-F238E27FC236}">
                <a16:creationId xmlns:a16="http://schemas.microsoft.com/office/drawing/2014/main" id="{69F00C5C-52B6-42FC-A052-AEEB16DA53D2}"/>
              </a:ext>
            </a:extLst>
          </p:cNvPr>
          <p:cNvSpPr txBox="1"/>
          <p:nvPr/>
        </p:nvSpPr>
        <p:spPr>
          <a:xfrm>
            <a:off x="246258" y="6554586"/>
            <a:ext cx="3735434"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PUNCH Outreach Plan – Self Directed Summary Overview</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19040" y="957749"/>
            <a:ext cx="6969760" cy="5138615"/>
          </a:xfrm>
          <a:prstGeom prst="rect">
            <a:avLst/>
          </a:prstGeom>
        </p:spPr>
      </p:pic>
      <p:sp>
        <p:nvSpPr>
          <p:cNvPr id="3" name="TextBox 2">
            <a:extLst>
              <a:ext uri="{FF2B5EF4-FFF2-40B4-BE49-F238E27FC236}">
                <a16:creationId xmlns:a16="http://schemas.microsoft.com/office/drawing/2014/main" id="{5DD1A730-FC2E-4A40-BE87-5D3FFEED9D87}"/>
              </a:ext>
            </a:extLst>
          </p:cNvPr>
          <p:cNvSpPr txBox="1"/>
          <p:nvPr/>
        </p:nvSpPr>
        <p:spPr>
          <a:xfrm>
            <a:off x="233294" y="150429"/>
            <a:ext cx="4552066" cy="6400800"/>
          </a:xfrm>
          <a:prstGeom prst="rect">
            <a:avLst/>
          </a:prstGeom>
          <a:noFill/>
          <a:ln>
            <a:solidFill>
              <a:srgbClr val="FFC000"/>
            </a:solidFill>
          </a:ln>
        </p:spPr>
        <p:txBody>
          <a:bodyPr wrap="square" rtlCol="0">
            <a:spAutoFit/>
          </a:bodyPr>
          <a:lstStyle/>
          <a:p>
            <a:pPr marL="0" marR="0" lvl="0" indent="0" defTabSz="914400" rtl="0" eaLnBrk="1" fontAlgn="auto" latinLnBrk="0" hangingPunct="0">
              <a:spcBef>
                <a:spcPts val="0"/>
              </a:spcBef>
              <a:spcAft>
                <a:spcPts val="100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Narrow" panose="020B0606020202030204" pitchFamily="34" charset="0"/>
                <a:sym typeface="Calibri"/>
              </a:rPr>
              <a:t>The ramp at 29SJ514 enables participants of ranger-guided programs to view the rock art panel that includes the  “eclipse” petroglyph. </a:t>
            </a:r>
            <a:endParaRPr lang="en-US" sz="1600" kern="0" dirty="0">
              <a:solidFill>
                <a:prstClr val="white"/>
              </a:solidFill>
              <a:latin typeface="Arial Narrow" panose="020B0606020202030204" pitchFamily="34" charset="0"/>
              <a:sym typeface="Calibri"/>
            </a:endParaRPr>
          </a:p>
          <a:p>
            <a:pPr marL="0" marR="0" lvl="0" indent="0" defTabSz="914400" rtl="0" eaLnBrk="1" fontAlgn="auto" latinLnBrk="0" hangingPunct="0">
              <a:spcBef>
                <a:spcPts val="0"/>
              </a:spcBef>
              <a:spcAft>
                <a:spcPts val="100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Narrow" panose="020B0606020202030204" pitchFamily="34" charset="0"/>
                <a:sym typeface="Calibri"/>
              </a:rPr>
              <a:t>There is </a:t>
            </a:r>
            <a:r>
              <a:rPr kumimoji="0" lang="en-US" sz="1600" b="1" i="0" u="none" strike="noStrike" kern="0" cap="none" spc="0" normalizeH="0" baseline="0" noProof="0" dirty="0">
                <a:ln>
                  <a:noFill/>
                </a:ln>
                <a:solidFill>
                  <a:prstClr val="white"/>
                </a:solidFill>
                <a:effectLst/>
                <a:uLnTx/>
                <a:uFillTx/>
                <a:latin typeface="Arial Narrow" panose="020B0606020202030204" pitchFamily="34" charset="0"/>
                <a:sym typeface="Calibri"/>
              </a:rPr>
              <a:t>no access </a:t>
            </a:r>
            <a:r>
              <a:rPr kumimoji="0" lang="en-US" sz="1600" b="0" i="0" u="none" strike="noStrike" kern="0" cap="none" spc="0" normalizeH="0" baseline="0" noProof="0" dirty="0">
                <a:ln>
                  <a:noFill/>
                </a:ln>
                <a:solidFill>
                  <a:prstClr val="white"/>
                </a:solidFill>
                <a:effectLst/>
                <a:uLnTx/>
                <a:uFillTx/>
                <a:latin typeface="Arial Narrow" panose="020B0606020202030204" pitchFamily="34" charset="0"/>
                <a:sym typeface="Calibri"/>
              </a:rPr>
              <a:t>to the Sun-watching “stations” on the eastern and western facets of the site, both of which are always off-limits to the public</a:t>
            </a:r>
            <a:r>
              <a:rPr lang="en-US" sz="1600" kern="0" dirty="0">
                <a:solidFill>
                  <a:prstClr val="white"/>
                </a:solidFill>
                <a:latin typeface="Arial Narrow" panose="020B0606020202030204" pitchFamily="34" charset="0"/>
                <a:sym typeface="Calibri"/>
              </a:rPr>
              <a:t>.</a:t>
            </a:r>
            <a:r>
              <a:rPr kumimoji="0" lang="en-US" sz="1600" b="0" i="0" u="none" strike="noStrike" kern="0" cap="none" spc="0" normalizeH="0" baseline="0" noProof="0" dirty="0">
                <a:ln>
                  <a:noFill/>
                </a:ln>
                <a:solidFill>
                  <a:prstClr val="white"/>
                </a:solidFill>
                <a:effectLst/>
                <a:uLnTx/>
                <a:uFillTx/>
                <a:latin typeface="Arial Narrow" panose="020B0606020202030204" pitchFamily="34" charset="0"/>
                <a:sym typeface="Calibri"/>
              </a:rPr>
              <a:t> </a:t>
            </a:r>
            <a:endParaRPr lang="en-US" sz="1600" kern="0" dirty="0">
              <a:solidFill>
                <a:prstClr val="white"/>
              </a:solidFill>
              <a:latin typeface="Arial Narrow" panose="020B0606020202030204" pitchFamily="34" charset="0"/>
              <a:sym typeface="Calibri"/>
            </a:endParaRPr>
          </a:p>
          <a:p>
            <a:pPr hangingPunct="0">
              <a:spcAft>
                <a:spcPts val="1000"/>
              </a:spcAft>
              <a:defRPr/>
            </a:pPr>
            <a:r>
              <a:rPr lang="en-US" sz="1600" kern="0" dirty="0">
                <a:solidFill>
                  <a:prstClr val="white"/>
                </a:solidFill>
                <a:latin typeface="Arial Narrow" panose="020B0606020202030204" pitchFamily="34" charset="0"/>
                <a:sym typeface="Calibri"/>
              </a:rPr>
              <a:t>Because of the site’s proximity to the Visitor Center, it is often included on the agenda for visiting youth groups and during Chaco events associated with Equinox and Solstice times of year.</a:t>
            </a:r>
            <a:endParaRPr kumimoji="0" lang="en-US" sz="1600" b="0" i="0" u="none" strike="noStrike" kern="0" cap="none" spc="0" normalizeH="0" baseline="0" noProof="0" dirty="0">
              <a:ln>
                <a:noFill/>
              </a:ln>
              <a:solidFill>
                <a:prstClr val="white"/>
              </a:solidFill>
              <a:effectLst/>
              <a:uLnTx/>
              <a:uFillTx/>
              <a:latin typeface="Arial Narrow" panose="020B0606020202030204" pitchFamily="34" charset="0"/>
              <a:sym typeface="Calibri"/>
            </a:endParaRPr>
          </a:p>
          <a:p>
            <a:pPr marL="0" marR="0" lvl="0" indent="0" defTabSz="914400" rtl="0" eaLnBrk="1" fontAlgn="auto" latinLnBrk="0" hangingPunct="0">
              <a:spcBef>
                <a:spcPts val="0"/>
              </a:spcBef>
              <a:spcAft>
                <a:spcPts val="600"/>
              </a:spcAft>
              <a:buClrTx/>
              <a:buSzTx/>
              <a:buFontTx/>
              <a:buNone/>
              <a:tabLst/>
              <a:defRPr/>
            </a:pPr>
            <a:r>
              <a:rPr kumimoji="0" lang="en-US" sz="1600" b="0" i="0" u="none" strike="noStrike" kern="0" cap="none" spc="0" normalizeH="0" baseline="0" noProof="0" dirty="0">
                <a:ln>
                  <a:noFill/>
                </a:ln>
                <a:solidFill>
                  <a:srgbClr val="FFE699"/>
                </a:solidFill>
                <a:effectLst/>
                <a:uLnTx/>
                <a:uFillTx/>
                <a:latin typeface="Arial Narrow" panose="020B0606020202030204" pitchFamily="34" charset="0"/>
                <a:sym typeface="Calibri"/>
              </a:rPr>
              <a:t>The PUNCH Outreach plan includes </a:t>
            </a:r>
            <a:r>
              <a:rPr lang="en-US" sz="1600" kern="0" dirty="0">
                <a:solidFill>
                  <a:srgbClr val="FFE699"/>
                </a:solidFill>
                <a:latin typeface="Arial Narrow" panose="020B0606020202030204" pitchFamily="34" charset="0"/>
                <a:sym typeface="Calibri"/>
              </a:rPr>
              <a:t>seeking permissions for the </a:t>
            </a:r>
            <a:r>
              <a:rPr kumimoji="0" lang="en-US" sz="1600" b="0" i="0" u="none" strike="noStrike" kern="0" cap="none" spc="0" normalizeH="0" baseline="0" noProof="0" dirty="0">
                <a:ln>
                  <a:noFill/>
                </a:ln>
                <a:solidFill>
                  <a:srgbClr val="FFE699"/>
                </a:solidFill>
                <a:effectLst/>
                <a:uLnTx/>
                <a:uFillTx/>
                <a:latin typeface="Arial Narrow" panose="020B0606020202030204" pitchFamily="34" charset="0"/>
                <a:sym typeface="Calibri"/>
              </a:rPr>
              <a:t>collection of leading-edge</a:t>
            </a:r>
            <a:r>
              <a:rPr lang="en-US" sz="1600" kern="0" dirty="0">
                <a:solidFill>
                  <a:srgbClr val="FFE699"/>
                </a:solidFill>
                <a:latin typeface="Arial Narrow" panose="020B0606020202030204" pitchFamily="34" charset="0"/>
                <a:sym typeface="Calibri"/>
              </a:rPr>
              <a:t> </a:t>
            </a:r>
            <a:r>
              <a:rPr kumimoji="0" lang="en-US" sz="1600" b="0" i="0" u="none" strike="noStrike" kern="0" cap="none" spc="0" normalizeH="0" baseline="0" noProof="0" dirty="0">
                <a:ln>
                  <a:noFill/>
                </a:ln>
                <a:solidFill>
                  <a:srgbClr val="FFE699"/>
                </a:solidFill>
                <a:effectLst/>
                <a:uLnTx/>
                <a:uFillTx/>
                <a:latin typeface="Arial Narrow" panose="020B0606020202030204" pitchFamily="34" charset="0"/>
                <a:sym typeface="Calibri"/>
              </a:rPr>
              <a:t>photographic resources that allow a 3-D digital re-construction of the entire site. This documentation of cultural heritage is valuable for: </a:t>
            </a:r>
          </a:p>
          <a:p>
            <a:pPr marL="457200" marR="0" lvl="0" indent="-284163" defTabSz="914400" rtl="0" eaLnBrk="1" fontAlgn="auto" latinLnBrk="0" hangingPunct="0">
              <a:spcBef>
                <a:spcPts val="0"/>
              </a:spcBef>
              <a:spcAft>
                <a:spcPts val="600"/>
              </a:spcAft>
              <a:buClrTx/>
              <a:buSzTx/>
              <a:buFontTx/>
              <a:buAutoNum type="arabicParenR"/>
              <a:tabLst/>
              <a:defRPr/>
            </a:pPr>
            <a:r>
              <a:rPr kumimoji="0" lang="en-US" sz="1400" b="0" i="0" u="none" strike="noStrike" kern="0" cap="none" spc="0" normalizeH="0" baseline="0" noProof="0" dirty="0">
                <a:ln>
                  <a:noFill/>
                </a:ln>
                <a:solidFill>
                  <a:srgbClr val="FFE699"/>
                </a:solidFill>
                <a:effectLst/>
                <a:uLnTx/>
                <a:uFillTx/>
                <a:latin typeface="Arial Narrow" panose="020B0606020202030204" pitchFamily="34" charset="0"/>
                <a:sym typeface="Calibri"/>
              </a:rPr>
              <a:t>our cultural partners and their communities;</a:t>
            </a:r>
          </a:p>
          <a:p>
            <a:pPr marL="457200" marR="0" lvl="0" indent="-284163" defTabSz="914400" rtl="0" eaLnBrk="1" fontAlgn="auto" latinLnBrk="0" hangingPunct="0">
              <a:spcBef>
                <a:spcPts val="0"/>
              </a:spcBef>
              <a:spcAft>
                <a:spcPts val="600"/>
              </a:spcAft>
              <a:buClrTx/>
              <a:buSzTx/>
              <a:buFontTx/>
              <a:buAutoNum type="arabicParenR"/>
              <a:tabLst/>
              <a:defRPr/>
            </a:pPr>
            <a:r>
              <a:rPr kumimoji="0" lang="en-US" sz="1400" b="0" i="0" u="none" strike="noStrike" kern="0" cap="none" spc="0" normalizeH="0" baseline="0" noProof="0" dirty="0">
                <a:ln>
                  <a:noFill/>
                </a:ln>
                <a:solidFill>
                  <a:srgbClr val="FFE699"/>
                </a:solidFill>
                <a:effectLst/>
                <a:uLnTx/>
                <a:uFillTx/>
                <a:latin typeface="Arial Narrow" panose="020B0606020202030204" pitchFamily="34" charset="0"/>
                <a:sym typeface="Calibri"/>
              </a:rPr>
              <a:t>the Chaco research archive, </a:t>
            </a:r>
          </a:p>
          <a:p>
            <a:pPr marL="457200" marR="0" lvl="0" indent="-284163" defTabSz="914400" rtl="0" eaLnBrk="1" fontAlgn="auto" latinLnBrk="0" hangingPunct="0">
              <a:spcBef>
                <a:spcPts val="0"/>
              </a:spcBef>
              <a:spcAft>
                <a:spcPts val="600"/>
              </a:spcAft>
              <a:buClrTx/>
              <a:buSzTx/>
              <a:buFontTx/>
              <a:buAutoNum type="arabicParenR"/>
              <a:tabLst/>
              <a:defRPr/>
            </a:pPr>
            <a:r>
              <a:rPr kumimoji="0" lang="en-US" sz="1400" b="0" i="0" u="none" strike="noStrike" kern="0" cap="none" spc="0" normalizeH="0" baseline="0" noProof="0" dirty="0">
                <a:ln>
                  <a:noFill/>
                </a:ln>
                <a:solidFill>
                  <a:srgbClr val="FFE699"/>
                </a:solidFill>
                <a:effectLst/>
                <a:uLnTx/>
                <a:uFillTx/>
                <a:latin typeface="Arial Narrow" panose="020B0606020202030204" pitchFamily="34" charset="0"/>
                <a:sym typeface="Calibri"/>
              </a:rPr>
              <a:t>creating digital interactive experiences and lessons (including self-directed training </a:t>
            </a:r>
            <a:r>
              <a:rPr lang="en-US" sz="1400" kern="0" dirty="0">
                <a:solidFill>
                  <a:srgbClr val="FFE699"/>
                </a:solidFill>
                <a:latin typeface="Arial Narrow" panose="020B0606020202030204" pitchFamily="34" charset="0"/>
                <a:sym typeface="Calibri"/>
              </a:rPr>
              <a:t>for </a:t>
            </a:r>
            <a:r>
              <a:rPr kumimoji="0" lang="en-US" sz="1400" b="0" i="0" u="none" strike="noStrike" kern="0" cap="none" spc="0" normalizeH="0" baseline="0" noProof="0" dirty="0">
                <a:ln>
                  <a:noFill/>
                </a:ln>
                <a:solidFill>
                  <a:srgbClr val="FFE699"/>
                </a:solidFill>
                <a:effectLst/>
                <a:uLnTx/>
                <a:uFillTx/>
                <a:latin typeface="Arial Narrow" panose="020B0606020202030204" pitchFamily="34" charset="0"/>
                <a:sym typeface="Calibri"/>
              </a:rPr>
              <a:t>Chaco interpreters), and</a:t>
            </a:r>
          </a:p>
          <a:p>
            <a:pPr marL="457200" marR="0" lvl="0" indent="-284163" defTabSz="914400" rtl="0" eaLnBrk="1" fontAlgn="auto" latinLnBrk="0" hangingPunct="0">
              <a:spcBef>
                <a:spcPts val="0"/>
              </a:spcBef>
              <a:spcAft>
                <a:spcPts val="1000"/>
              </a:spcAft>
              <a:buClrTx/>
              <a:buSzTx/>
              <a:buFontTx/>
              <a:buAutoNum type="arabicParenR"/>
              <a:tabLst/>
              <a:defRPr/>
            </a:pPr>
            <a:r>
              <a:rPr kumimoji="0" lang="en-US" sz="1400" b="0" i="0" u="none" strike="noStrike" kern="0" cap="none" spc="0" normalizeH="0" baseline="0" noProof="0" dirty="0">
                <a:ln>
                  <a:noFill/>
                </a:ln>
                <a:solidFill>
                  <a:srgbClr val="FFE699"/>
                </a:solidFill>
                <a:effectLst/>
                <a:uLnTx/>
                <a:uFillTx/>
                <a:latin typeface="Arial Narrow" panose="020B0606020202030204" pitchFamily="34" charset="0"/>
                <a:sym typeface="Calibri"/>
              </a:rPr>
              <a:t>developing planetarium animations.</a:t>
            </a:r>
            <a:endParaRPr lang="en-US" sz="1400" kern="0" dirty="0">
              <a:solidFill>
                <a:prstClr val="white"/>
              </a:solidFill>
              <a:latin typeface="Arial Narrow" panose="020B0606020202030204" pitchFamily="34" charset="0"/>
              <a:sym typeface="Calibri"/>
            </a:endParaRPr>
          </a:p>
          <a:p>
            <a:pPr hangingPunct="0">
              <a:defRPr/>
            </a:pPr>
            <a:r>
              <a:rPr lang="en-US" sz="1600" kern="0" dirty="0">
                <a:solidFill>
                  <a:srgbClr val="FFE48F"/>
                </a:solidFill>
                <a:latin typeface="Arial Narrow" panose="020B0606020202030204" pitchFamily="34" charset="0"/>
                <a:sym typeface="Calibri"/>
              </a:rPr>
              <a:t>The PUNCH Outreach plan includes sponsoring Chaco visits for Girl Scouts in the surrounding rural areas and for students &amp; educators from the Acoma and Laguna Pueblos, both of which have strong ancestral ties to Chaco.</a:t>
            </a:r>
            <a:endParaRPr kumimoji="0" lang="en-US" sz="1600" b="0" i="0" u="none" strike="noStrike" kern="0" cap="none" spc="0" normalizeH="0" baseline="0" noProof="0" dirty="0">
              <a:ln>
                <a:noFill/>
              </a:ln>
              <a:solidFill>
                <a:srgbClr val="FFE48F"/>
              </a:solidFill>
              <a:effectLst/>
              <a:uLnTx/>
              <a:uFillTx/>
              <a:latin typeface="Arial Narrow" panose="020B0606020202030204" pitchFamily="34" charset="0"/>
              <a:sym typeface="Calibri"/>
            </a:endParaRPr>
          </a:p>
        </p:txBody>
      </p:sp>
      <p:sp>
        <p:nvSpPr>
          <p:cNvPr id="4" name="TextBox 3">
            <a:extLst>
              <a:ext uri="{FF2B5EF4-FFF2-40B4-BE49-F238E27FC236}">
                <a16:creationId xmlns:a16="http://schemas.microsoft.com/office/drawing/2014/main" id="{8F11203C-C1DD-43E2-9239-F1E32121E4B1}"/>
              </a:ext>
            </a:extLst>
          </p:cNvPr>
          <p:cNvSpPr txBox="1"/>
          <p:nvPr/>
        </p:nvSpPr>
        <p:spPr>
          <a:xfrm>
            <a:off x="4864917" y="435060"/>
            <a:ext cx="7108682" cy="461665"/>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n-US" sz="2400" kern="0" dirty="0">
                <a:solidFill>
                  <a:prstClr val="white"/>
                </a:solidFill>
                <a:latin typeface="Arial Narrow" panose="020B0606020202030204" pitchFamily="34" charset="0"/>
                <a:sym typeface="Calibri"/>
              </a:rPr>
              <a:t>There is now a ramp for ranger-guided programs at </a:t>
            </a:r>
            <a:r>
              <a:rPr kumimoji="0" lang="en-US" sz="2400" b="0" i="0" u="none" strike="noStrike" kern="0" cap="none" spc="0" normalizeH="0" baseline="0" noProof="0" dirty="0">
                <a:ln>
                  <a:noFill/>
                </a:ln>
                <a:solidFill>
                  <a:prstClr val="white"/>
                </a:solidFill>
                <a:effectLst/>
                <a:uLnTx/>
                <a:uFillTx/>
                <a:latin typeface="Arial Narrow" panose="020B0606020202030204" pitchFamily="34" charset="0"/>
                <a:sym typeface="Calibri"/>
              </a:rPr>
              <a:t>29SJ514.</a:t>
            </a:r>
          </a:p>
        </p:txBody>
      </p:sp>
      <p:cxnSp>
        <p:nvCxnSpPr>
          <p:cNvPr id="6" name="Straight Arrow Connector 5">
            <a:extLst>
              <a:ext uri="{FF2B5EF4-FFF2-40B4-BE49-F238E27FC236}">
                <a16:creationId xmlns:a16="http://schemas.microsoft.com/office/drawing/2014/main" id="{78F86569-6DBC-42D2-8D0B-6F12D8C05567}"/>
              </a:ext>
            </a:extLst>
          </p:cNvPr>
          <p:cNvCxnSpPr>
            <a:cxnSpLocks/>
            <a:stCxn id="5" idx="2"/>
          </p:cNvCxnSpPr>
          <p:nvPr/>
        </p:nvCxnSpPr>
        <p:spPr>
          <a:xfrm flipH="1">
            <a:off x="8729349" y="2495183"/>
            <a:ext cx="1306394" cy="8121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09">
            <a:extLst>
              <a:ext uri="{FF2B5EF4-FFF2-40B4-BE49-F238E27FC236}">
                <a16:creationId xmlns:a16="http://schemas.microsoft.com/office/drawing/2014/main" id="{656B6F70-E571-4430-8972-D49E01A8B15F}"/>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10035743" y="1776986"/>
            <a:ext cx="1594364" cy="1436394"/>
          </a:xfrm>
          <a:prstGeom prst="ellipse">
            <a:avLst/>
          </a:prstGeom>
          <a:ln>
            <a:noFill/>
          </a:ln>
          <a:effectLst>
            <a:softEdge rad="112500"/>
          </a:effectLst>
        </p:spPr>
      </p:pic>
      <p:sp>
        <p:nvSpPr>
          <p:cNvPr id="11" name="TextBox 10">
            <a:extLst>
              <a:ext uri="{FF2B5EF4-FFF2-40B4-BE49-F238E27FC236}">
                <a16:creationId xmlns:a16="http://schemas.microsoft.com/office/drawing/2014/main" id="{ECFAC7F9-B5D1-45F0-A0F7-2439ED655144}"/>
              </a:ext>
            </a:extLst>
          </p:cNvPr>
          <p:cNvSpPr txBox="1"/>
          <p:nvPr/>
        </p:nvSpPr>
        <p:spPr>
          <a:xfrm>
            <a:off x="8076850" y="6544468"/>
            <a:ext cx="2902857"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Dr. Cherilynn Morrow   8 April 2021</a:t>
            </a:r>
          </a:p>
        </p:txBody>
      </p:sp>
      <p:sp>
        <p:nvSpPr>
          <p:cNvPr id="13" name="TextBox 3">
            <a:extLst>
              <a:ext uri="{FF2B5EF4-FFF2-40B4-BE49-F238E27FC236}">
                <a16:creationId xmlns:a16="http://schemas.microsoft.com/office/drawing/2014/main" id="{89E3AF9E-0D56-4730-97E0-7A89D9BCED03}"/>
              </a:ext>
            </a:extLst>
          </p:cNvPr>
          <p:cNvSpPr txBox="1">
            <a:spLocks/>
          </p:cNvSpPr>
          <p:nvPr/>
        </p:nvSpPr>
        <p:spPr>
          <a:xfrm>
            <a:off x="11399586" y="6475834"/>
            <a:ext cx="451755" cy="276997"/>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prstClr val="white"/>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48</a:t>
            </a:fld>
            <a:endParaRPr kumimoji="0" lang="en-US" sz="1400" b="0" i="0" u="none" strike="noStrike" kern="0" cap="none" spc="0" normalizeH="0" baseline="0" noProof="0" dirty="0">
              <a:ln>
                <a:noFill/>
              </a:ln>
              <a:solidFill>
                <a:prstClr val="white"/>
              </a:solidFill>
              <a:effectLst/>
              <a:uLnTx/>
              <a:uFillTx/>
              <a:latin typeface="Calibri"/>
              <a:ea typeface="+mn-ea"/>
              <a:cs typeface="Calibri"/>
              <a:sym typeface="Calibri"/>
            </a:endParaRPr>
          </a:p>
        </p:txBody>
      </p:sp>
    </p:spTree>
    <p:extLst>
      <p:ext uri="{BB962C8B-B14F-4D97-AF65-F5344CB8AC3E}">
        <p14:creationId xmlns:p14="http://schemas.microsoft.com/office/powerpoint/2010/main" val="38771523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F0836A9-7BC4-4CB2-8A7C-26A7FB2300A4}"/>
              </a:ext>
            </a:extLst>
          </p:cNvPr>
          <p:cNvGrpSpPr/>
          <p:nvPr/>
        </p:nvGrpSpPr>
        <p:grpSpPr>
          <a:xfrm>
            <a:off x="1325881" y="1101412"/>
            <a:ext cx="9496531" cy="5408605"/>
            <a:chOff x="1499601" y="960486"/>
            <a:chExt cx="9242317" cy="514350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960486"/>
              <a:ext cx="9144000" cy="5143500"/>
            </a:xfrm>
            <a:prstGeom prst="rect">
              <a:avLst/>
            </a:prstGeom>
          </p:spPr>
        </p:pic>
        <p:sp>
          <p:nvSpPr>
            <p:cNvPr id="2" name="TextBox 1"/>
            <p:cNvSpPr txBox="1"/>
            <p:nvPr/>
          </p:nvSpPr>
          <p:spPr>
            <a:xfrm>
              <a:off x="9202693" y="2230301"/>
              <a:ext cx="952297" cy="275254"/>
            </a:xfrm>
            <a:prstGeom prst="roundRect">
              <a:avLst/>
            </a:prstGeom>
            <a:solidFill>
              <a:srgbClr val="FCE0B6"/>
            </a:solidFill>
            <a:ln>
              <a:solidFill>
                <a:schemeClr val="bg1"/>
              </a:solidFill>
            </a:ln>
          </p:spPr>
          <p:txBody>
            <a:bodyPr wrap="non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a:ea typeface="+mn-ea"/>
                  <a:cs typeface="+mn-cs"/>
                  <a:sym typeface="Calibri"/>
                </a:rPr>
                <a:t>Triangle Rock</a:t>
              </a:r>
            </a:p>
          </p:txBody>
        </p:sp>
        <p:cxnSp>
          <p:nvCxnSpPr>
            <p:cNvPr id="6" name="Straight Arrow Connector 5"/>
            <p:cNvCxnSpPr>
              <a:cxnSpLocks/>
              <a:stCxn id="4" idx="1"/>
            </p:cNvCxnSpPr>
            <p:nvPr/>
          </p:nvCxnSpPr>
          <p:spPr>
            <a:xfrm flipH="1" flipV="1">
              <a:off x="5793936" y="4141595"/>
              <a:ext cx="511635" cy="3637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a:stCxn id="7" idx="2"/>
            </p:cNvCxnSpPr>
            <p:nvPr/>
          </p:nvCxnSpPr>
          <p:spPr>
            <a:xfrm flipH="1">
              <a:off x="6300594" y="1949978"/>
              <a:ext cx="1463770" cy="14790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stCxn id="11" idx="0"/>
            </p:cNvCxnSpPr>
            <p:nvPr/>
          </p:nvCxnSpPr>
          <p:spPr>
            <a:xfrm flipH="1" flipV="1">
              <a:off x="2757725" y="4089721"/>
              <a:ext cx="3158551" cy="13159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descr="09">
              <a:extLst>
                <a:ext uri="{FF2B5EF4-FFF2-40B4-BE49-F238E27FC236}">
                  <a16:creationId xmlns:a16="http://schemas.microsoft.com/office/drawing/2014/main" id="{B68049E4-0785-4D68-B9BA-612F397135E1}"/>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9190234" y="3663159"/>
              <a:ext cx="1551684" cy="1365989"/>
            </a:xfrm>
            <a:prstGeom prst="ellipse">
              <a:avLst/>
            </a:prstGeom>
            <a:ln>
              <a:noFill/>
            </a:ln>
            <a:effectLst>
              <a:softEdge rad="112500"/>
            </a:effectLst>
          </p:spPr>
        </p:pic>
        <p:pic>
          <p:nvPicPr>
            <p:cNvPr id="20" name="Picture 19" descr="IMG_4658">
              <a:extLst>
                <a:ext uri="{FF2B5EF4-FFF2-40B4-BE49-F238E27FC236}">
                  <a16:creationId xmlns:a16="http://schemas.microsoft.com/office/drawing/2014/main" id="{EBFD6339-C2E6-42B9-B7DC-3518336362D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2788" y="2070313"/>
              <a:ext cx="1685925" cy="1264245"/>
            </a:xfrm>
            <a:prstGeom prst="ellipse">
              <a:avLst/>
            </a:prstGeom>
            <a:ln>
              <a:noFill/>
            </a:ln>
            <a:effectLst>
              <a:softEdge rad="112500"/>
            </a:effectLst>
          </p:spPr>
        </p:pic>
        <p:pic>
          <p:nvPicPr>
            <p:cNvPr id="22" name="Picture 2" descr="13b">
              <a:extLst>
                <a:ext uri="{FF2B5EF4-FFF2-40B4-BE49-F238E27FC236}">
                  <a16:creationId xmlns:a16="http://schemas.microsoft.com/office/drawing/2014/main" id="{015602A6-D34D-4EFE-A984-EEC7D4DC124D}"/>
                </a:ext>
              </a:extLst>
            </p:cNvPr>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p:blipFill>
          <p:spPr bwMode="auto">
            <a:xfrm>
              <a:off x="1499601" y="4264727"/>
              <a:ext cx="1569113" cy="128299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305572" y="3703896"/>
              <a:ext cx="2936744" cy="1602949"/>
            </a:xfrm>
            <a:prstGeom prst="roundRect">
              <a:avLst/>
            </a:prstGeom>
            <a:solidFill>
              <a:srgbClr val="FCE0B6"/>
            </a:solidFill>
            <a:ln>
              <a:solidFill>
                <a:schemeClr val="bg1"/>
              </a:solidFill>
            </a:ln>
          </p:spPr>
          <p:txBody>
            <a:bodyPr wrap="square" rtlCol="0">
              <a:spAutoFit/>
            </a:bodyPr>
            <a:lstStyle/>
            <a:p>
              <a:pPr marL="0" marR="0" lvl="0" indent="0" algn="l" defTabSz="914400" rtl="0" eaLnBrk="1" fontAlgn="auto" latinLnBrk="0" hangingPunct="0">
                <a:lnSpc>
                  <a:spcPct val="100000"/>
                </a:lnSpc>
                <a:spcBef>
                  <a:spcPts val="0"/>
                </a:spcBef>
                <a:spcAft>
                  <a:spcPts val="60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Calibri"/>
                </a:rPr>
                <a:t>2. SOUTHERN Facet</a:t>
              </a:r>
              <a:r>
                <a:rPr lang="en-US" sz="1100" b="1" kern="0" dirty="0">
                  <a:solidFill>
                    <a:srgbClr val="000000"/>
                  </a:solidFill>
                  <a:latin typeface="Arial Narrow" panose="020B0606020202030204" pitchFamily="34" charset="0"/>
                  <a:sym typeface="Calibri"/>
                </a:rPr>
                <a:t>: </a:t>
              </a:r>
              <a:r>
                <a:rPr kumimoji="0" lang="en-US" sz="11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Calibri"/>
                </a:rPr>
                <a:t>The “Eclipse” petroglyph is on this facet. It may be the first ever recording of an active solar corona in an enduring medium. </a:t>
              </a:r>
              <a:endParaRPr lang="en-US" sz="1100" kern="0" dirty="0">
                <a:solidFill>
                  <a:srgbClr val="000000"/>
                </a:solidFill>
                <a:latin typeface="Arial Narrow" panose="020B060602020203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Narrow" panose="020B0606020202030204" pitchFamily="34" charset="0"/>
                  <a:sym typeface="Calibri"/>
                </a:rPr>
                <a:t>The petroglyph provides a conceptual portal between Ancient and NASA Sun-watching. </a:t>
              </a:r>
              <a:r>
                <a:rPr lang="en-US" sz="1100" kern="0" dirty="0">
                  <a:solidFill>
                    <a:srgbClr val="000000"/>
                  </a:solidFill>
                  <a:latin typeface="Arial Narrow" panose="020B0606020202030204" pitchFamily="34" charset="0"/>
                  <a:sym typeface="Calibri"/>
                </a:rPr>
                <a:t>Th</a:t>
              </a:r>
              <a:r>
                <a:rPr kumimoji="0" lang="en-US" sz="1100" b="0" i="0" u="none" strike="noStrike" kern="0" cap="none" spc="0" normalizeH="0" baseline="0" noProof="0" dirty="0">
                  <a:ln>
                    <a:noFill/>
                  </a:ln>
                  <a:solidFill>
                    <a:srgbClr val="000000"/>
                  </a:solidFill>
                  <a:effectLst/>
                  <a:uLnTx/>
                  <a:uFillTx/>
                  <a:latin typeface="Arial Narrow" panose="020B0606020202030204" pitchFamily="34" charset="0"/>
                  <a:sym typeface="Calibri"/>
                </a:rPr>
                <a:t>e Chacoans observed a total solar eclipse in 1097 during a time of high solar activity. NASA missions will also observe the corona during solar maximum.</a:t>
              </a:r>
            </a:p>
          </p:txBody>
        </p:sp>
        <p:sp>
          <p:nvSpPr>
            <p:cNvPr id="11" name="TextBox 10"/>
            <p:cNvSpPr txBox="1"/>
            <p:nvPr/>
          </p:nvSpPr>
          <p:spPr>
            <a:xfrm>
              <a:off x="2979532" y="5405655"/>
              <a:ext cx="5873487" cy="634794"/>
            </a:xfrm>
            <a:prstGeom prst="roundRect">
              <a:avLst/>
            </a:prstGeom>
            <a:solidFill>
              <a:srgbClr val="FCE0B6"/>
            </a:solidFill>
            <a:ln>
              <a:solidFill>
                <a:schemeClr val="bg1"/>
              </a:solidFill>
            </a:ln>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50" b="1" i="0" u="none" strike="noStrike" kern="0" cap="none" spc="0" normalizeH="0" baseline="0" noProof="0" dirty="0">
                  <a:ln>
                    <a:noFill/>
                  </a:ln>
                  <a:solidFill>
                    <a:srgbClr val="000000"/>
                  </a:solidFill>
                  <a:effectLst/>
                  <a:highlight>
                    <a:srgbClr val="00FFFF"/>
                  </a:highlight>
                  <a:uLnTx/>
                  <a:uFillTx/>
                  <a:latin typeface="Arial Narrow" panose="020B0606020202030204" pitchFamily="34" charset="0"/>
                  <a:ea typeface="+mn-ea"/>
                  <a:cs typeface="+mn-cs"/>
                  <a:sym typeface="Calibri"/>
                </a:rPr>
                <a:t>3. </a:t>
              </a:r>
              <a:r>
                <a:rPr lang="en-US" sz="1250" b="1" kern="0" dirty="0">
                  <a:solidFill>
                    <a:srgbClr val="000000"/>
                  </a:solidFill>
                  <a:highlight>
                    <a:srgbClr val="00FFFF"/>
                  </a:highlight>
                  <a:latin typeface="Arial Narrow" panose="020B0606020202030204" pitchFamily="34" charset="0"/>
                  <a:sym typeface="Calibri"/>
                </a:rPr>
                <a:t>WESTERN Facet:</a:t>
              </a:r>
              <a:r>
                <a:rPr lang="en-US" sz="1250" b="1" kern="0" dirty="0">
                  <a:solidFill>
                    <a:srgbClr val="000000"/>
                  </a:solidFill>
                  <a:latin typeface="Arial Narrow" panose="020B0606020202030204" pitchFamily="34" charset="0"/>
                  <a:sym typeface="Calibri"/>
                </a:rPr>
                <a:t> </a:t>
              </a:r>
              <a:r>
                <a:rPr lang="en-US" sz="1250" kern="0" dirty="0">
                  <a:solidFill>
                    <a:srgbClr val="000000"/>
                  </a:solidFill>
                  <a:latin typeface="Arial Narrow" panose="020B0606020202030204" pitchFamily="34" charset="0"/>
                  <a:sym typeface="Calibri"/>
                </a:rPr>
                <a:t>Inside</a:t>
              </a:r>
              <a:r>
                <a:rPr kumimoji="0" lang="en-US" sz="125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Calibri"/>
                </a:rPr>
                <a:t> this natural alcove there is an oval grinding area, a small basin pecked into the rock, and a “reptile” petroglyph. Looking to the southwest from inside this cozy place, the sunset interacts with a step-like horizon feature about half-a-month before the Winter Solstice.</a:t>
              </a:r>
            </a:p>
          </p:txBody>
        </p:sp>
        <p:sp>
          <p:nvSpPr>
            <p:cNvPr id="7" name="TextBox 6"/>
            <p:cNvSpPr txBox="1"/>
            <p:nvPr/>
          </p:nvSpPr>
          <p:spPr>
            <a:xfrm>
              <a:off x="5295666" y="962303"/>
              <a:ext cx="4937397" cy="987675"/>
            </a:xfrm>
            <a:prstGeom prst="roundRect">
              <a:avLst/>
            </a:prstGeom>
            <a:solidFill>
              <a:srgbClr val="FCE0B6"/>
            </a:solidFill>
            <a:ln>
              <a:solidFill>
                <a:schemeClr val="bg1"/>
              </a:solidFill>
            </a:ln>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Calibri"/>
                </a:rPr>
                <a:t>1. EASTERN Facet: </a:t>
              </a:r>
              <a:r>
                <a:rPr kumimoji="0" lang="en-US" sz="11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Calibri"/>
                </a:rPr>
                <a:t>Around the corner, on the facet that faces out toward Triangle Rock, there is a large spiral</a:t>
              </a:r>
              <a:r>
                <a:rPr lang="en-US" sz="1100" kern="0" dirty="0">
                  <a:solidFill>
                    <a:srgbClr val="000000"/>
                  </a:solidFill>
                  <a:latin typeface="Arial Narrow" panose="020B0606020202030204" pitchFamily="34" charset="0"/>
                  <a:sym typeface="Calibri"/>
                </a:rPr>
                <a:t> petroglyph.</a:t>
              </a:r>
              <a:r>
                <a:rPr kumimoji="0" lang="en-US" sz="1100" b="0" i="0" u="none" strike="noStrike" kern="0" cap="none" spc="0" normalizeH="0" baseline="0" noProof="0" dirty="0">
                  <a:ln>
                    <a:noFill/>
                  </a:ln>
                  <a:solidFill>
                    <a:srgbClr val="000000"/>
                  </a:solidFill>
                  <a:effectLst/>
                  <a:uLnTx/>
                  <a:uFillTx/>
                  <a:latin typeface="Arial Narrow" panose="020B0606020202030204" pitchFamily="34" charset="0"/>
                  <a:ea typeface="+mn-ea"/>
                  <a:cs typeface="+mn-cs"/>
                  <a:sym typeface="Calibri"/>
                </a:rPr>
                <a:t> From that position, looking to the northeast, the sunrise appears to “glide” up the left (north) side of the triangle about half-a-month before the Summer Solstice. Cultural astronomers call this a “predictive marker” on the horizon. On the summer solstice, the sunrise appears in a small notch further north (to the left) of triangle rock.</a:t>
              </a:r>
            </a:p>
          </p:txBody>
        </p:sp>
      </p:grpSp>
      <p:sp>
        <p:nvSpPr>
          <p:cNvPr id="23" name="TextBox 22">
            <a:extLst>
              <a:ext uri="{FF2B5EF4-FFF2-40B4-BE49-F238E27FC236}">
                <a16:creationId xmlns:a16="http://schemas.microsoft.com/office/drawing/2014/main" id="{2D27D17F-D9D8-4A3A-AD05-82E82280E76D}"/>
              </a:ext>
            </a:extLst>
          </p:cNvPr>
          <p:cNvSpPr txBox="1"/>
          <p:nvPr/>
        </p:nvSpPr>
        <p:spPr>
          <a:xfrm>
            <a:off x="214305" y="82324"/>
            <a:ext cx="11873948" cy="892552"/>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a:ea typeface="+mn-ea"/>
                <a:cs typeface="+mn-cs"/>
                <a:sym typeface="Calibri"/>
              </a:rPr>
              <a:t>The Three Sun Watching Facets of 29SJ514: </a:t>
            </a:r>
            <a:r>
              <a:rPr kumimoji="0" lang="en-US" sz="3200" b="0" i="1" u="none" strike="noStrike" kern="0" cap="none" spc="0" normalizeH="0" baseline="0" noProof="0" dirty="0">
                <a:ln>
                  <a:noFill/>
                </a:ln>
                <a:solidFill>
                  <a:srgbClr val="FFE48F"/>
                </a:solidFill>
                <a:effectLst/>
                <a:uLnTx/>
                <a:uFillTx/>
                <a:latin typeface="Calibri"/>
                <a:ea typeface="+mn-ea"/>
                <a:cs typeface="+mn-cs"/>
                <a:sym typeface="Calibri"/>
              </a:rPr>
              <a:t>WESTERN</a:t>
            </a:r>
            <a:r>
              <a:rPr kumimoji="0" lang="en-US" sz="3200" b="0" i="0" u="none" strike="noStrike" kern="0" cap="none" spc="0" normalizeH="0" baseline="0" noProof="0" dirty="0">
                <a:ln>
                  <a:noFill/>
                </a:ln>
                <a:solidFill>
                  <a:prstClr val="white"/>
                </a:solidFill>
                <a:effectLst/>
                <a:uLnTx/>
                <a:uFillTx/>
                <a:latin typeface="Calibri"/>
                <a:ea typeface="+mn-ea"/>
                <a:cs typeface="+mn-cs"/>
                <a:sym typeface="Calibri"/>
              </a:rPr>
              <a:t>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a:ea typeface="+mn-ea"/>
                <a:cs typeface="+mn-cs"/>
                <a:sym typeface="Calibri"/>
              </a:rPr>
              <a:t>an Ancestral Puebloan solar observing site in Chaco Canyon, NM</a:t>
            </a:r>
          </a:p>
        </p:txBody>
      </p:sp>
      <p:sp>
        <p:nvSpPr>
          <p:cNvPr id="24" name="TextBox 23">
            <a:extLst>
              <a:ext uri="{FF2B5EF4-FFF2-40B4-BE49-F238E27FC236}">
                <a16:creationId xmlns:a16="http://schemas.microsoft.com/office/drawing/2014/main" id="{F965A231-E389-4579-8110-C62FF5BB58C7}"/>
              </a:ext>
            </a:extLst>
          </p:cNvPr>
          <p:cNvSpPr txBox="1"/>
          <p:nvPr/>
        </p:nvSpPr>
        <p:spPr>
          <a:xfrm>
            <a:off x="246258" y="6554586"/>
            <a:ext cx="3735434"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PUNCH Outreach Plan – Self Directed Summary Overview</a:t>
            </a:r>
          </a:p>
        </p:txBody>
      </p:sp>
      <p:sp>
        <p:nvSpPr>
          <p:cNvPr id="26" name="TextBox 25">
            <a:extLst>
              <a:ext uri="{FF2B5EF4-FFF2-40B4-BE49-F238E27FC236}">
                <a16:creationId xmlns:a16="http://schemas.microsoft.com/office/drawing/2014/main" id="{F1D1FBE5-3B33-4246-B8BF-99B5B7F31297}"/>
              </a:ext>
            </a:extLst>
          </p:cNvPr>
          <p:cNvSpPr txBox="1"/>
          <p:nvPr/>
        </p:nvSpPr>
        <p:spPr>
          <a:xfrm>
            <a:off x="8076850" y="6544468"/>
            <a:ext cx="2902857"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Dr. Cherilynn Morrow   8 April 2021</a:t>
            </a:r>
          </a:p>
        </p:txBody>
      </p:sp>
      <p:sp>
        <p:nvSpPr>
          <p:cNvPr id="27" name="TextBox 26">
            <a:extLst>
              <a:ext uri="{FF2B5EF4-FFF2-40B4-BE49-F238E27FC236}">
                <a16:creationId xmlns:a16="http://schemas.microsoft.com/office/drawing/2014/main" id="{B546030B-97BF-4194-B9F5-D30A78368AD8}"/>
              </a:ext>
            </a:extLst>
          </p:cNvPr>
          <p:cNvSpPr txBox="1"/>
          <p:nvPr/>
        </p:nvSpPr>
        <p:spPr>
          <a:xfrm>
            <a:off x="4435930" y="6554585"/>
            <a:ext cx="3180442"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cherilynn.morrow@gmail.com</a:t>
            </a:r>
          </a:p>
        </p:txBody>
      </p:sp>
      <p:sp>
        <p:nvSpPr>
          <p:cNvPr id="28" name="TextBox 3">
            <a:extLst>
              <a:ext uri="{FF2B5EF4-FFF2-40B4-BE49-F238E27FC236}">
                <a16:creationId xmlns:a16="http://schemas.microsoft.com/office/drawing/2014/main" id="{311D79CC-B30F-4A74-B46F-77269672F2A2}"/>
              </a:ext>
            </a:extLst>
          </p:cNvPr>
          <p:cNvSpPr txBox="1">
            <a:spLocks/>
          </p:cNvSpPr>
          <p:nvPr/>
        </p:nvSpPr>
        <p:spPr>
          <a:xfrm>
            <a:off x="11399586" y="6475834"/>
            <a:ext cx="451755" cy="276997"/>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prstClr val="white"/>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49</a:t>
            </a:fld>
            <a:endParaRPr kumimoji="0" lang="en-US" sz="1400" b="0" i="0" u="none" strike="noStrike" kern="0" cap="none" spc="0" normalizeH="0" baseline="0" noProof="0" dirty="0">
              <a:ln>
                <a:noFill/>
              </a:ln>
              <a:solidFill>
                <a:prstClr val="white"/>
              </a:solidFill>
              <a:effectLst/>
              <a:uLnTx/>
              <a:uFillTx/>
              <a:latin typeface="Calibri"/>
              <a:ea typeface="+mn-ea"/>
              <a:cs typeface="Calibri"/>
              <a:sym typeface="Calibri"/>
            </a:endParaRPr>
          </a:p>
        </p:txBody>
      </p:sp>
    </p:spTree>
    <p:extLst>
      <p:ext uri="{BB962C8B-B14F-4D97-AF65-F5344CB8AC3E}">
        <p14:creationId xmlns:p14="http://schemas.microsoft.com/office/powerpoint/2010/main" val="4092660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ontent Placeholder 4"/>
          <p:cNvSpPr txBox="1">
            <a:spLocks noGrp="1"/>
          </p:cNvSpPr>
          <p:nvPr>
            <p:ph type="body" idx="1"/>
          </p:nvPr>
        </p:nvSpPr>
        <p:spPr>
          <a:xfrm>
            <a:off x="224836" y="1142117"/>
            <a:ext cx="6582364" cy="4766314"/>
          </a:xfrm>
          <a:prstGeom prst="rect">
            <a:avLst/>
          </a:prstGeom>
        </p:spPr>
        <p:txBody>
          <a:bodyPr>
            <a:noAutofit/>
          </a:bodyPr>
          <a:lstStyle/>
          <a:p>
            <a:pPr>
              <a:spcBef>
                <a:spcPts val="0"/>
              </a:spcBef>
              <a:spcAft>
                <a:spcPts val="1200"/>
              </a:spcAft>
              <a:buFont typeface="Courier New" panose="02070309020205020404" pitchFamily="49" charset="0"/>
              <a:buChar char="o"/>
              <a:defRPr sz="2400"/>
            </a:pPr>
            <a:r>
              <a:rPr lang="en-US" sz="1600" dirty="0">
                <a:latin typeface="Arial Narrow" panose="020B0606020202030204" pitchFamily="34" charset="0"/>
              </a:rPr>
              <a:t>Began Phase B planning process in March 2020</a:t>
            </a:r>
          </a:p>
          <a:p>
            <a:pPr>
              <a:spcBef>
                <a:spcPts val="0"/>
              </a:spcBef>
              <a:spcAft>
                <a:spcPts val="1200"/>
              </a:spcAft>
              <a:buFont typeface="Courier New" panose="02070309020205020404" pitchFamily="49" charset="0"/>
              <a:buChar char="o"/>
              <a:defRPr sz="2400"/>
            </a:pPr>
            <a:r>
              <a:rPr lang="en-US" sz="1600" dirty="0">
                <a:latin typeface="Arial Narrow" panose="020B0606020202030204" pitchFamily="34" charset="0"/>
              </a:rPr>
              <a:t>Surveyed Science Team regarding outreach interests and experience in June 2020</a:t>
            </a:r>
          </a:p>
          <a:p>
            <a:pPr>
              <a:spcBef>
                <a:spcPts val="0"/>
              </a:spcBef>
              <a:spcAft>
                <a:spcPts val="1200"/>
              </a:spcAft>
              <a:buFont typeface="Courier New" panose="02070309020205020404" pitchFamily="49" charset="0"/>
              <a:buChar char="o"/>
              <a:defRPr sz="2400"/>
            </a:pPr>
            <a:r>
              <a:rPr lang="en-US" sz="1600" dirty="0">
                <a:latin typeface="Arial Narrow" panose="020B0606020202030204" pitchFamily="34" charset="0"/>
              </a:rPr>
              <a:t>Built a strong regional team with connections to national partners</a:t>
            </a:r>
          </a:p>
          <a:p>
            <a:pPr>
              <a:spcBef>
                <a:spcPts val="0"/>
              </a:spcBef>
              <a:spcAft>
                <a:spcPts val="1200"/>
              </a:spcAft>
              <a:buFont typeface="Courier New" panose="02070309020205020404" pitchFamily="49" charset="0"/>
              <a:buChar char="o"/>
              <a:defRPr sz="2400"/>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cs typeface="Calibri"/>
                <a:sym typeface="Calibri"/>
              </a:rPr>
              <a:t>Chose an </a:t>
            </a: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cs typeface="Calibri"/>
                <a:sym typeface="Calibri"/>
              </a:rPr>
              <a:t>Ancient &amp; Modern Sun Watching Theme </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cs typeface="Calibri"/>
                <a:sym typeface="Calibri"/>
              </a:rPr>
              <a:t>to broaden participation        [The theme is both cross-culturally relevant in the US Southwest as well as more universally appealing as a hook to NASA heliophysics.]</a:t>
            </a:r>
          </a:p>
          <a:p>
            <a:pPr>
              <a:spcBef>
                <a:spcPts val="0"/>
              </a:spcBef>
              <a:spcAft>
                <a:spcPts val="1200"/>
              </a:spcAft>
              <a:buFont typeface="Courier New" panose="02070309020205020404" pitchFamily="49" charset="0"/>
              <a:buChar char="o"/>
              <a:defRPr sz="2400"/>
            </a:pPr>
            <a:r>
              <a:rPr lang="en-US" sz="1600" dirty="0">
                <a:latin typeface="Arial Narrow" panose="020B0606020202030204" pitchFamily="34" charset="0"/>
              </a:rPr>
              <a:t>Proposed products and events that take full advantage of the upcoming eclipses as “hooks to heliophysics” yet are also of </a:t>
            </a:r>
            <a:r>
              <a:rPr lang="en-US" sz="1600" b="1" dirty="0">
                <a:latin typeface="Arial Narrow" panose="020B0606020202030204" pitchFamily="34" charset="0"/>
              </a:rPr>
              <a:t>enduring value</a:t>
            </a:r>
            <a:endParaRPr lang="en-US" sz="1600" dirty="0">
              <a:latin typeface="Arial Narrow" panose="020B0606020202030204" pitchFamily="34" charset="0"/>
            </a:endParaRPr>
          </a:p>
          <a:p>
            <a:pPr>
              <a:spcBef>
                <a:spcPts val="0"/>
              </a:spcBef>
              <a:spcAft>
                <a:spcPts val="1200"/>
              </a:spcAft>
              <a:buFont typeface="Courier New" panose="02070309020205020404" pitchFamily="49" charset="0"/>
              <a:buChar char="o"/>
              <a:defRPr sz="2400"/>
            </a:pPr>
            <a:r>
              <a:rPr lang="en-US" sz="1600" dirty="0">
                <a:latin typeface="Arial Narrow" panose="020B0606020202030204" pitchFamily="34" charset="0"/>
              </a:rPr>
              <a:t>Emphasized the benefits of an outreach project closely </a:t>
            </a:r>
            <a:r>
              <a:rPr lang="en-US" sz="1600" b="1" dirty="0">
                <a:latin typeface="Arial Narrow" panose="020B0606020202030204" pitchFamily="34" charset="0"/>
              </a:rPr>
              <a:t>integrated with a mission </a:t>
            </a:r>
            <a:r>
              <a:rPr lang="en-US" sz="1600" i="1" dirty="0">
                <a:latin typeface="Arial Narrow" panose="020B0606020202030204" pitchFamily="34" charset="0"/>
              </a:rPr>
              <a:t>but not focused exclusively on a single mission</a:t>
            </a:r>
            <a:r>
              <a:rPr lang="en-US" sz="1600" dirty="0">
                <a:latin typeface="Arial Narrow" panose="020B0606020202030204" pitchFamily="34" charset="0"/>
              </a:rPr>
              <a:t>. [The plan calls for evaluation &amp; documentation of how well we accomplish this for </a:t>
            </a:r>
            <a:r>
              <a:rPr lang="en-US" sz="1600" b="1" dirty="0">
                <a:latin typeface="Arial Narrow" panose="020B0606020202030204" pitchFamily="34" charset="0"/>
              </a:rPr>
              <a:t>peer review</a:t>
            </a:r>
            <a:r>
              <a:rPr lang="en-US" sz="1600" dirty="0">
                <a:latin typeface="Arial Narrow" panose="020B0606020202030204" pitchFamily="34" charset="0"/>
              </a:rPr>
              <a:t>].</a:t>
            </a:r>
          </a:p>
          <a:p>
            <a:pPr>
              <a:spcBef>
                <a:spcPts val="0"/>
              </a:spcBef>
              <a:spcAft>
                <a:spcPts val="1200"/>
              </a:spcAft>
              <a:buFont typeface="Courier New" panose="02070309020205020404" pitchFamily="49" charset="0"/>
              <a:buChar char="o"/>
              <a:defRPr sz="2400"/>
            </a:pPr>
            <a:r>
              <a:rPr lang="en-US" sz="1600" dirty="0">
                <a:latin typeface="Arial Narrow" panose="020B0606020202030204" pitchFamily="34" charset="0"/>
              </a:rPr>
              <a:t>Submitted a </a:t>
            </a:r>
            <a:r>
              <a:rPr lang="en-US" sz="1600" b="1" dirty="0">
                <a:latin typeface="Arial Narrow" panose="020B0606020202030204" pitchFamily="34" charset="0"/>
              </a:rPr>
              <a:t>5-year plan </a:t>
            </a:r>
            <a:r>
              <a:rPr lang="en-US" sz="1600" dirty="0">
                <a:latin typeface="Arial Narrow" panose="020B0606020202030204" pitchFamily="34" charset="0"/>
              </a:rPr>
              <a:t>to NASA in November 2020 proposing to execute an outreach plan in sync with the Phases of the PUNCH mission</a:t>
            </a:r>
          </a:p>
          <a:p>
            <a:pPr>
              <a:spcBef>
                <a:spcPts val="0"/>
              </a:spcBef>
              <a:spcAft>
                <a:spcPts val="1200"/>
              </a:spcAft>
              <a:buFont typeface="Courier New" panose="02070309020205020404" pitchFamily="49" charset="0"/>
              <a:buChar char="o"/>
              <a:defRPr sz="2400"/>
            </a:pPr>
            <a:r>
              <a:rPr lang="en-US" sz="1600" dirty="0">
                <a:latin typeface="Arial Narrow" panose="020B0606020202030204" pitchFamily="34" charset="0"/>
              </a:rPr>
              <a:t>Received NASA </a:t>
            </a:r>
            <a:r>
              <a:rPr lang="en-US" sz="1600" b="1" dirty="0">
                <a:latin typeface="Arial Narrow" panose="020B0606020202030204" pitchFamily="34" charset="0"/>
              </a:rPr>
              <a:t>approval of the plan in late January 2021</a:t>
            </a:r>
            <a:endPar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cs typeface="Calibri"/>
              <a:sym typeface="Calibri"/>
            </a:endParaRPr>
          </a:p>
          <a:p>
            <a:pPr>
              <a:spcBef>
                <a:spcPts val="0"/>
              </a:spcBef>
              <a:spcAft>
                <a:spcPts val="1200"/>
              </a:spcAft>
              <a:buFont typeface="Courier New" panose="02070309020205020404" pitchFamily="49" charset="0"/>
              <a:buChar char="o"/>
              <a:defRPr sz="2400"/>
            </a:pPr>
            <a:endParaRPr lang="en-US" sz="1600" dirty="0">
              <a:latin typeface="Arial Narrow" panose="020B0606020202030204" pitchFamily="34" charset="0"/>
            </a:endParaRPr>
          </a:p>
          <a:p>
            <a:pPr>
              <a:spcBef>
                <a:spcPts val="500"/>
              </a:spcBef>
              <a:spcAft>
                <a:spcPts val="1200"/>
              </a:spcAft>
              <a:buFont typeface="Courier New" panose="02070309020205020404" pitchFamily="49" charset="0"/>
              <a:buChar char="o"/>
              <a:defRPr sz="2400"/>
            </a:pPr>
            <a:endParaRPr lang="en-US" sz="1600" dirty="0">
              <a:latin typeface="Arial Narrow" panose="020B0606020202030204" pitchFamily="34" charset="0"/>
            </a:endParaRPr>
          </a:p>
        </p:txBody>
      </p:sp>
      <p:sp>
        <p:nvSpPr>
          <p:cNvPr id="171" name="Title 2"/>
          <p:cNvSpPr txBox="1">
            <a:spLocks noGrp="1"/>
          </p:cNvSpPr>
          <p:nvPr>
            <p:ph type="title"/>
          </p:nvPr>
        </p:nvSpPr>
        <p:spPr>
          <a:prstGeom prst="rect">
            <a:avLst/>
          </a:prstGeom>
        </p:spPr>
        <p:txBody>
          <a:bodyPr/>
          <a:lstStyle/>
          <a:p>
            <a:r>
              <a:rPr lang="en-US" dirty="0"/>
              <a:t>PUNCH Outreach Plan – A Thematic Approach</a:t>
            </a:r>
            <a:endParaRPr dirty="0"/>
          </a:p>
        </p:txBody>
      </p:sp>
      <p:sp>
        <p:nvSpPr>
          <p:cNvPr id="5" name="TextBox 4">
            <a:extLst>
              <a:ext uri="{FF2B5EF4-FFF2-40B4-BE49-F238E27FC236}">
                <a16:creationId xmlns:a16="http://schemas.microsoft.com/office/drawing/2014/main" id="{51F4D710-A091-294F-92A0-34672846E357}"/>
              </a:ext>
            </a:extLst>
          </p:cNvPr>
          <p:cNvSpPr txBox="1"/>
          <p:nvPr/>
        </p:nvSpPr>
        <p:spPr>
          <a:xfrm>
            <a:off x="0" y="6125867"/>
            <a:ext cx="12192000" cy="341630"/>
          </a:xfrm>
          <a:prstGeom prst="rect">
            <a:avLst/>
          </a:prstGeom>
          <a:solidFill>
            <a:srgbClr val="61ECFF">
              <a:alpha val="47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cs typeface="Calibri"/>
                <a:sym typeface="Calibri"/>
              </a:rPr>
              <a:t>Integrating an Outreach program within a NASA mission is not a new idea, but our plan offers a powerful new approach to it.</a:t>
            </a:r>
          </a:p>
        </p:txBody>
      </p:sp>
      <p:sp>
        <p:nvSpPr>
          <p:cNvPr id="6" name="TextBox 5">
            <a:extLst>
              <a:ext uri="{FF2B5EF4-FFF2-40B4-BE49-F238E27FC236}">
                <a16:creationId xmlns:a16="http://schemas.microsoft.com/office/drawing/2014/main" id="{24825B6E-1D31-4242-AC4D-0F112792880F}"/>
              </a:ext>
            </a:extLst>
          </p:cNvPr>
          <p:cNvSpPr txBox="1"/>
          <p:nvPr/>
        </p:nvSpPr>
        <p:spPr>
          <a:xfrm>
            <a:off x="7199132" y="5187153"/>
            <a:ext cx="4088977"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cs typeface="Calibri"/>
                <a:sym typeface="Calibri"/>
              </a:rPr>
              <a:t>The composite graphic represents the Ancient &amp; Modern Sun Watching Theme for PUNCH Outreach.</a:t>
            </a:r>
          </a:p>
        </p:txBody>
      </p:sp>
      <p:sp>
        <p:nvSpPr>
          <p:cNvPr id="11" name="TextBox 10">
            <a:extLst>
              <a:ext uri="{FF2B5EF4-FFF2-40B4-BE49-F238E27FC236}">
                <a16:creationId xmlns:a16="http://schemas.microsoft.com/office/drawing/2014/main" id="{2FF32696-C6BB-45A8-925B-968EFE58C709}"/>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PUNCH Outreach Plan – Self Directed Summary Overview</a:t>
            </a:r>
          </a:p>
        </p:txBody>
      </p:sp>
      <p:sp>
        <p:nvSpPr>
          <p:cNvPr id="12" name="TextBox 11">
            <a:extLst>
              <a:ext uri="{FF2B5EF4-FFF2-40B4-BE49-F238E27FC236}">
                <a16:creationId xmlns:a16="http://schemas.microsoft.com/office/drawing/2014/main" id="{9DD71932-CD4C-4FC4-9A2C-792595B311F4}"/>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Dr. Cherilynn Morrow   8 April 2021</a:t>
            </a:r>
          </a:p>
        </p:txBody>
      </p:sp>
      <p:sp>
        <p:nvSpPr>
          <p:cNvPr id="13" name="TextBox 12">
            <a:extLst>
              <a:ext uri="{FF2B5EF4-FFF2-40B4-BE49-F238E27FC236}">
                <a16:creationId xmlns:a16="http://schemas.microsoft.com/office/drawing/2014/main" id="{795D30D1-1BE4-4AF1-BAE0-C2A16ECAB4A1}"/>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cherilynn.morrow@gmail.com</a:t>
            </a:r>
          </a:p>
        </p:txBody>
      </p:sp>
      <p:sp>
        <p:nvSpPr>
          <p:cNvPr id="14" name="TextBox 3">
            <a:extLst>
              <a:ext uri="{FF2B5EF4-FFF2-40B4-BE49-F238E27FC236}">
                <a16:creationId xmlns:a16="http://schemas.microsoft.com/office/drawing/2014/main" id="{73E37106-E9F4-4BBC-938F-24EACC2882CE}"/>
              </a:ext>
            </a:extLst>
          </p:cNvPr>
          <p:cNvSpPr txBox="1">
            <a:spLocks/>
          </p:cNvSpPr>
          <p:nvPr/>
        </p:nvSpPr>
        <p:spPr>
          <a:xfrm>
            <a:off x="11399586" y="6505978"/>
            <a:ext cx="451755" cy="276997"/>
          </a:xfrm>
          <a:prstGeom prst="rect">
            <a:avLst/>
          </a:prstGeom>
          <a:solidFill>
            <a:schemeClr val="bg1"/>
          </a:solidFill>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000000"/>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5</a:t>
            </a:fld>
            <a:endParaRPr kumimoji="0" lang="en-US" sz="1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pic>
        <p:nvPicPr>
          <p:cNvPr id="15" name="Picture 14" descr="A picture containing indoor, looking, sitting, face&#10;&#10;Description automatically generated">
            <a:extLst>
              <a:ext uri="{FF2B5EF4-FFF2-40B4-BE49-F238E27FC236}">
                <a16:creationId xmlns:a16="http://schemas.microsoft.com/office/drawing/2014/main" id="{E7C7069A-81B8-4949-B7A7-D56FDFD4314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99132" y="1211798"/>
            <a:ext cx="3962853" cy="39628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72321253"/>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991D6A-1251-4836-A404-249FFD6B4820}"/>
              </a:ext>
            </a:extLst>
          </p:cNvPr>
          <p:cNvSpPr txBox="1"/>
          <p:nvPr/>
        </p:nvSpPr>
        <p:spPr>
          <a:xfrm>
            <a:off x="229018" y="2413337"/>
            <a:ext cx="2502045" cy="1015663"/>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Narrow" panose="020B0606020202030204" pitchFamily="34" charset="0"/>
                <a:sym typeface="Calibri"/>
              </a:rPr>
              <a:t>A closer view of the alcove on the western facet of 29SJ514</a:t>
            </a:r>
          </a:p>
        </p:txBody>
      </p:sp>
      <p:grpSp>
        <p:nvGrpSpPr>
          <p:cNvPr id="7" name="Group 6">
            <a:extLst>
              <a:ext uri="{FF2B5EF4-FFF2-40B4-BE49-F238E27FC236}">
                <a16:creationId xmlns:a16="http://schemas.microsoft.com/office/drawing/2014/main" id="{2A36FB19-13F4-4ADC-88CC-6E7139D11510}"/>
              </a:ext>
            </a:extLst>
          </p:cNvPr>
          <p:cNvGrpSpPr/>
          <p:nvPr/>
        </p:nvGrpSpPr>
        <p:grpSpPr>
          <a:xfrm>
            <a:off x="3052701" y="720715"/>
            <a:ext cx="8713914" cy="5795280"/>
            <a:chOff x="3052701" y="911627"/>
            <a:chExt cx="8713914" cy="5795280"/>
          </a:xfrm>
        </p:grpSpPr>
        <p:pic>
          <p:nvPicPr>
            <p:cNvPr id="134146" name="Picture 2" descr="p d sol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2701" y="911627"/>
              <a:ext cx="8713914" cy="579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8D4B144-E7A8-461A-BFD0-A1462EF18D6D}"/>
                </a:ext>
              </a:extLst>
            </p:cNvPr>
            <p:cNvSpPr txBox="1"/>
            <p:nvPr/>
          </p:nvSpPr>
          <p:spPr>
            <a:xfrm>
              <a:off x="3326000" y="4893823"/>
              <a:ext cx="2247790" cy="738664"/>
            </a:xfrm>
            <a:prstGeom prst="rect">
              <a:avLst/>
            </a:prstGeom>
            <a:solidFill>
              <a:schemeClr val="tx1"/>
            </a:solidFill>
            <a:ln>
              <a:solidFill>
                <a:schemeClr val="bg1"/>
              </a:solidFill>
            </a:ln>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Arial Narrow" panose="020B0606020202030204" pitchFamily="34" charset="0"/>
                  <a:sym typeface="Calibri"/>
                </a:rPr>
                <a:t>A petroglyph of a “reptile” is around this corner on the rock surface facing inside the alcove</a:t>
              </a:r>
            </a:p>
          </p:txBody>
        </p:sp>
        <p:sp>
          <p:nvSpPr>
            <p:cNvPr id="2" name="Arc 1">
              <a:extLst>
                <a:ext uri="{FF2B5EF4-FFF2-40B4-BE49-F238E27FC236}">
                  <a16:creationId xmlns:a16="http://schemas.microsoft.com/office/drawing/2014/main" id="{C6650B00-8ED9-4302-9F3A-9141686E0939}"/>
                </a:ext>
              </a:extLst>
            </p:cNvPr>
            <p:cNvSpPr/>
            <p:nvPr/>
          </p:nvSpPr>
          <p:spPr>
            <a:xfrm flipV="1">
              <a:off x="4555864" y="4026004"/>
              <a:ext cx="2055946" cy="1098652"/>
            </a:xfrm>
            <a:prstGeom prst="arc">
              <a:avLst>
                <a:gd name="adj1" fmla="val 16200000"/>
                <a:gd name="adj2" fmla="val 21130415"/>
              </a:avLst>
            </a:prstGeom>
            <a:ln w="28575">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 name="TextBox 5">
            <a:extLst>
              <a:ext uri="{FF2B5EF4-FFF2-40B4-BE49-F238E27FC236}">
                <a16:creationId xmlns:a16="http://schemas.microsoft.com/office/drawing/2014/main" id="{E59CD469-C1DD-4B3B-A400-FEE4CED59829}"/>
              </a:ext>
            </a:extLst>
          </p:cNvPr>
          <p:cNvSpPr txBox="1"/>
          <p:nvPr/>
        </p:nvSpPr>
        <p:spPr>
          <a:xfrm>
            <a:off x="229018" y="30144"/>
            <a:ext cx="11873948" cy="584775"/>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a:ea typeface="+mn-ea"/>
                <a:cs typeface="+mn-cs"/>
                <a:sym typeface="Calibri"/>
              </a:rPr>
              <a:t>The Three Sun Watching Facets of 29SJ514: </a:t>
            </a:r>
            <a:r>
              <a:rPr kumimoji="0" lang="en-US" sz="3200" b="0" i="1" u="none" strike="noStrike" kern="0" cap="none" spc="0" normalizeH="0" baseline="0" noProof="0" dirty="0">
                <a:ln>
                  <a:noFill/>
                </a:ln>
                <a:solidFill>
                  <a:srgbClr val="FFE48F"/>
                </a:solidFill>
                <a:effectLst/>
                <a:uLnTx/>
                <a:uFillTx/>
                <a:latin typeface="Calibri"/>
                <a:ea typeface="+mn-ea"/>
                <a:cs typeface="+mn-cs"/>
                <a:sym typeface="Calibri"/>
              </a:rPr>
              <a:t>WESTERN</a:t>
            </a:r>
            <a:r>
              <a:rPr kumimoji="0" lang="en-US" sz="3200" b="0" i="0" u="none" strike="noStrike" kern="0" cap="none" spc="0" normalizeH="0" baseline="0" noProof="0" dirty="0">
                <a:ln>
                  <a:noFill/>
                </a:ln>
                <a:solidFill>
                  <a:prstClr val="white"/>
                </a:solidFill>
                <a:effectLst/>
                <a:uLnTx/>
                <a:uFillTx/>
                <a:latin typeface="Calibri"/>
                <a:ea typeface="+mn-ea"/>
                <a:cs typeface="+mn-cs"/>
                <a:sym typeface="Calibri"/>
              </a:rPr>
              <a:t> </a:t>
            </a:r>
          </a:p>
        </p:txBody>
      </p:sp>
      <p:sp>
        <p:nvSpPr>
          <p:cNvPr id="9" name="TextBox 8">
            <a:extLst>
              <a:ext uri="{FF2B5EF4-FFF2-40B4-BE49-F238E27FC236}">
                <a16:creationId xmlns:a16="http://schemas.microsoft.com/office/drawing/2014/main" id="{33A6D806-FEC8-4D41-AA26-7946BA87E8F4}"/>
              </a:ext>
            </a:extLst>
          </p:cNvPr>
          <p:cNvSpPr txBox="1"/>
          <p:nvPr/>
        </p:nvSpPr>
        <p:spPr>
          <a:xfrm>
            <a:off x="246258" y="6554586"/>
            <a:ext cx="3735434"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PUNCH Outreach Plan – Self Directed Summary Overview</a:t>
            </a:r>
          </a:p>
        </p:txBody>
      </p:sp>
      <p:sp>
        <p:nvSpPr>
          <p:cNvPr id="10" name="TextBox 9">
            <a:extLst>
              <a:ext uri="{FF2B5EF4-FFF2-40B4-BE49-F238E27FC236}">
                <a16:creationId xmlns:a16="http://schemas.microsoft.com/office/drawing/2014/main" id="{BFE2E5C3-29B1-47E7-BA5C-C7B1120A83DC}"/>
              </a:ext>
            </a:extLst>
          </p:cNvPr>
          <p:cNvSpPr txBox="1"/>
          <p:nvPr/>
        </p:nvSpPr>
        <p:spPr>
          <a:xfrm>
            <a:off x="8076850" y="6544468"/>
            <a:ext cx="2902857"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Dr. Cherilynn Morrow   8 April 2021</a:t>
            </a:r>
          </a:p>
        </p:txBody>
      </p:sp>
      <p:sp>
        <p:nvSpPr>
          <p:cNvPr id="11" name="TextBox 10">
            <a:extLst>
              <a:ext uri="{FF2B5EF4-FFF2-40B4-BE49-F238E27FC236}">
                <a16:creationId xmlns:a16="http://schemas.microsoft.com/office/drawing/2014/main" id="{8D1176D2-4A92-4CE1-8F89-4464EE3A9118}"/>
              </a:ext>
            </a:extLst>
          </p:cNvPr>
          <p:cNvSpPr txBox="1"/>
          <p:nvPr/>
        </p:nvSpPr>
        <p:spPr>
          <a:xfrm>
            <a:off x="4435930" y="6554585"/>
            <a:ext cx="3180442"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cherilynn.morrow@gmail.com</a:t>
            </a:r>
          </a:p>
        </p:txBody>
      </p:sp>
      <p:sp>
        <p:nvSpPr>
          <p:cNvPr id="12" name="TextBox 3">
            <a:extLst>
              <a:ext uri="{FF2B5EF4-FFF2-40B4-BE49-F238E27FC236}">
                <a16:creationId xmlns:a16="http://schemas.microsoft.com/office/drawing/2014/main" id="{FB1AF538-33A7-41E1-80C7-AB68D99E07DD}"/>
              </a:ext>
            </a:extLst>
          </p:cNvPr>
          <p:cNvSpPr txBox="1">
            <a:spLocks/>
          </p:cNvSpPr>
          <p:nvPr/>
        </p:nvSpPr>
        <p:spPr>
          <a:xfrm>
            <a:off x="11399586" y="6475834"/>
            <a:ext cx="451755" cy="276997"/>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prstClr val="white"/>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50</a:t>
            </a:fld>
            <a:endParaRPr kumimoji="0" lang="en-US" sz="1400" b="0" i="0" u="none" strike="noStrike" kern="0" cap="none" spc="0" normalizeH="0" baseline="0" noProof="0" dirty="0">
              <a:ln>
                <a:noFill/>
              </a:ln>
              <a:solidFill>
                <a:prstClr val="white"/>
              </a:solidFill>
              <a:effectLst/>
              <a:uLnTx/>
              <a:uFillTx/>
              <a:latin typeface="Calibri"/>
              <a:ea typeface="+mn-ea"/>
              <a:cs typeface="Calibri"/>
              <a:sym typeface="Calibri"/>
            </a:endParaRPr>
          </a:p>
        </p:txBody>
      </p:sp>
    </p:spTree>
    <p:extLst>
      <p:ext uri="{BB962C8B-B14F-4D97-AF65-F5344CB8AC3E}">
        <p14:creationId xmlns:p14="http://schemas.microsoft.com/office/powerpoint/2010/main" val="1908003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14593" y="748273"/>
            <a:ext cx="7636748" cy="572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FF2B5EF4-FFF2-40B4-BE49-F238E27FC236}">
                <a16:creationId xmlns:a16="http://schemas.microsoft.com/office/drawing/2014/main" id="{8E19B1BE-0183-4203-A5D2-C155911126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917870">
            <a:off x="377419" y="3590881"/>
            <a:ext cx="3895796" cy="292184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a:extLst>
              <a:ext uri="{FF2B5EF4-FFF2-40B4-BE49-F238E27FC236}">
                <a16:creationId xmlns:a16="http://schemas.microsoft.com/office/drawing/2014/main" id="{9FD3DB13-7942-4851-B712-5FB285FF5768}"/>
              </a:ext>
            </a:extLst>
          </p:cNvPr>
          <p:cNvCxnSpPr>
            <a:cxnSpLocks/>
          </p:cNvCxnSpPr>
          <p:nvPr/>
        </p:nvCxnSpPr>
        <p:spPr>
          <a:xfrm flipV="1">
            <a:off x="9053565" y="2888759"/>
            <a:ext cx="1125415" cy="844622"/>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F7DA2213-5118-40F5-9B82-4EC78A7CAC6C}"/>
              </a:ext>
            </a:extLst>
          </p:cNvPr>
          <p:cNvSpPr/>
          <p:nvPr/>
        </p:nvSpPr>
        <p:spPr>
          <a:xfrm rot="20612815">
            <a:off x="4160017" y="4260502"/>
            <a:ext cx="1517301" cy="10048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0E042D8-AF66-4A78-BB33-30F03AA4D10D}"/>
              </a:ext>
            </a:extLst>
          </p:cNvPr>
          <p:cNvSpPr txBox="1"/>
          <p:nvPr/>
        </p:nvSpPr>
        <p:spPr>
          <a:xfrm>
            <a:off x="1155018" y="3933937"/>
            <a:ext cx="2528794" cy="584775"/>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Narrow" panose="020B0606020202030204" pitchFamily="34" charset="0"/>
                <a:sym typeface="Calibri"/>
              </a:rPr>
              <a:t>Close up of the oval grinding area circled in red (at right)</a:t>
            </a:r>
          </a:p>
        </p:txBody>
      </p:sp>
      <p:sp>
        <p:nvSpPr>
          <p:cNvPr id="9" name="TextBox 8">
            <a:extLst>
              <a:ext uri="{FF2B5EF4-FFF2-40B4-BE49-F238E27FC236}">
                <a16:creationId xmlns:a16="http://schemas.microsoft.com/office/drawing/2014/main" id="{A4C3048B-A67D-4A96-99DA-E4EF8BC90314}"/>
              </a:ext>
            </a:extLst>
          </p:cNvPr>
          <p:cNvSpPr txBox="1"/>
          <p:nvPr/>
        </p:nvSpPr>
        <p:spPr>
          <a:xfrm>
            <a:off x="8581292" y="2399330"/>
            <a:ext cx="3205424" cy="461665"/>
          </a:xfrm>
          <a:prstGeom prst="rect">
            <a:avLst/>
          </a:prstGeom>
          <a:solidFill>
            <a:schemeClr val="tx1"/>
          </a:solidFill>
          <a:ln>
            <a:solidFill>
              <a:schemeClr val="bg1"/>
            </a:solidFill>
          </a:ln>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Arial Narrow" panose="020B0606020202030204" pitchFamily="34" charset="0"/>
                <a:sym typeface="Calibri"/>
              </a:rPr>
              <a:t>Sight line to the sunset interaction with a winter solstice predictive marker on the southwestern horizon</a:t>
            </a:r>
          </a:p>
        </p:txBody>
      </p:sp>
      <p:sp>
        <p:nvSpPr>
          <p:cNvPr id="15" name="TextBox 14">
            <a:extLst>
              <a:ext uri="{FF2B5EF4-FFF2-40B4-BE49-F238E27FC236}">
                <a16:creationId xmlns:a16="http://schemas.microsoft.com/office/drawing/2014/main" id="{DE3DA331-7E36-4F32-888B-A2ED4B5FF156}"/>
              </a:ext>
            </a:extLst>
          </p:cNvPr>
          <p:cNvSpPr txBox="1"/>
          <p:nvPr/>
        </p:nvSpPr>
        <p:spPr>
          <a:xfrm>
            <a:off x="9053565" y="3806365"/>
            <a:ext cx="2055947" cy="461665"/>
          </a:xfrm>
          <a:prstGeom prst="rect">
            <a:avLst/>
          </a:prstGeom>
          <a:solidFill>
            <a:schemeClr val="tx1"/>
          </a:solidFill>
          <a:ln>
            <a:solidFill>
              <a:schemeClr val="bg1"/>
            </a:solidFill>
          </a:ln>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Arial Narrow" panose="020B0606020202030204" pitchFamily="34" charset="0"/>
                <a:sym typeface="Calibri"/>
              </a:rPr>
              <a:t>Arrow extends from </a:t>
            </a:r>
            <a:r>
              <a:rPr lang="en-US" sz="1200" kern="0" dirty="0">
                <a:solidFill>
                  <a:schemeClr val="bg1"/>
                </a:solidFill>
                <a:latin typeface="Arial Narrow" panose="020B0606020202030204" pitchFamily="34" charset="0"/>
                <a:sym typeface="Calibri"/>
              </a:rPr>
              <a:t>a </a:t>
            </a:r>
            <a:r>
              <a:rPr kumimoji="0" lang="en-US" sz="1200" b="0" i="0" u="none" strike="noStrike" kern="0" cap="none" spc="0" normalizeH="0" baseline="0" noProof="0" dirty="0">
                <a:ln>
                  <a:noFill/>
                </a:ln>
                <a:solidFill>
                  <a:schemeClr val="bg1"/>
                </a:solidFill>
                <a:effectLst/>
                <a:uLnTx/>
                <a:uFillTx/>
                <a:latin typeface="Arial Narrow" panose="020B0606020202030204" pitchFamily="34" charset="0"/>
                <a:sym typeface="Calibri"/>
              </a:rPr>
              <a:t>small,</a:t>
            </a:r>
            <a:r>
              <a:rPr lang="en-US" sz="1200" kern="0" dirty="0">
                <a:solidFill>
                  <a:schemeClr val="bg1"/>
                </a:solidFill>
                <a:latin typeface="Arial Narrow" panose="020B0606020202030204" pitchFamily="34" charset="0"/>
                <a:sym typeface="Calibri"/>
              </a:rPr>
              <a:t> round</a:t>
            </a:r>
            <a:r>
              <a:rPr kumimoji="0" lang="en-US" sz="1200" b="0" i="0" u="none" strike="noStrike" kern="0" cap="none" spc="0" normalizeH="0" baseline="0" noProof="0" dirty="0">
                <a:ln>
                  <a:noFill/>
                </a:ln>
                <a:solidFill>
                  <a:schemeClr val="bg1"/>
                </a:solidFill>
                <a:effectLst/>
                <a:uLnTx/>
                <a:uFillTx/>
                <a:latin typeface="Arial Narrow" panose="020B0606020202030204" pitchFamily="34" charset="0"/>
                <a:sym typeface="Calibri"/>
              </a:rPr>
              <a:t> basin pecked into the rock</a:t>
            </a:r>
          </a:p>
        </p:txBody>
      </p:sp>
      <p:sp>
        <p:nvSpPr>
          <p:cNvPr id="16" name="TextBox 15">
            <a:extLst>
              <a:ext uri="{FF2B5EF4-FFF2-40B4-BE49-F238E27FC236}">
                <a16:creationId xmlns:a16="http://schemas.microsoft.com/office/drawing/2014/main" id="{57C82FBB-1D76-42E4-AA60-454B7C207FC3}"/>
              </a:ext>
            </a:extLst>
          </p:cNvPr>
          <p:cNvSpPr txBox="1"/>
          <p:nvPr/>
        </p:nvSpPr>
        <p:spPr>
          <a:xfrm>
            <a:off x="993383" y="1242132"/>
            <a:ext cx="2420377" cy="2062103"/>
          </a:xfrm>
          <a:prstGeom prst="rect">
            <a:avLst/>
          </a:prstGeom>
          <a:noFill/>
        </p:spPr>
        <p:txBody>
          <a:bodyPr wrap="square" rtlCol="0">
            <a:spAutoFit/>
          </a:bodyPr>
          <a:lstStyle/>
          <a:p>
            <a:pPr marL="0" marR="0" lvl="0" indent="0"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Narrow" panose="020B0606020202030204" pitchFamily="34" charset="0"/>
                <a:sym typeface="Calibri"/>
              </a:rPr>
              <a:t>Inside the alcove on the western facet of 29SJ514</a:t>
            </a:r>
          </a:p>
          <a:p>
            <a:pPr marL="0" marR="0" lvl="0" indent="0" defTabSz="914400" rtl="0" eaLnBrk="1" fontAlgn="auto" latinLnBrk="0" hangingPunct="0">
              <a:lnSpc>
                <a:spcPct val="100000"/>
              </a:lnSpc>
              <a:spcBef>
                <a:spcPts val="0"/>
              </a:spcBef>
              <a:spcAft>
                <a:spcPts val="0"/>
              </a:spcAft>
              <a:buClrTx/>
              <a:buSzTx/>
              <a:buFontTx/>
              <a:buNone/>
              <a:tabLst/>
              <a:defRPr/>
            </a:pPr>
            <a:endParaRPr lang="en-US" sz="1600" kern="0" dirty="0">
              <a:solidFill>
                <a:prstClr val="white"/>
              </a:solidFill>
              <a:latin typeface="Arial Narrow" panose="020B0606020202030204" pitchFamily="34" charset="0"/>
              <a:sym typeface="Calibri"/>
            </a:endParaRPr>
          </a:p>
          <a:p>
            <a:pPr marL="0" marR="0" lvl="0" indent="0" defTabSz="914400" rtl="0" eaLnBrk="1" fontAlgn="auto" latinLnBrk="0" hangingPunct="0">
              <a:lnSpc>
                <a:spcPct val="100000"/>
              </a:lnSpc>
              <a:spcBef>
                <a:spcPts val="0"/>
              </a:spcBef>
              <a:spcAft>
                <a:spcPts val="0"/>
              </a:spcAft>
              <a:buClrTx/>
              <a:buSzTx/>
              <a:buFontTx/>
              <a:buNone/>
              <a:tabLst/>
              <a:defRPr/>
            </a:pPr>
            <a:r>
              <a:rPr lang="en-US" sz="1600" kern="0" dirty="0">
                <a:solidFill>
                  <a:prstClr val="white"/>
                </a:solidFill>
                <a:latin typeface="Arial Narrow" panose="020B0606020202030204" pitchFamily="34" charset="0"/>
                <a:sym typeface="Calibri"/>
              </a:rPr>
              <a:t>Oval grinding areas and round basins pecked into the rock are sometimes associated with Sun-watching sites in the 4-Corners region.</a:t>
            </a:r>
            <a:endParaRPr kumimoji="0" lang="en-US" sz="1600" b="0" i="0" u="none" strike="noStrike" kern="0" cap="none" spc="0" normalizeH="0" baseline="0" noProof="0" dirty="0">
              <a:ln>
                <a:noFill/>
              </a:ln>
              <a:solidFill>
                <a:prstClr val="white"/>
              </a:solidFill>
              <a:effectLst/>
              <a:uLnTx/>
              <a:uFillTx/>
              <a:latin typeface="Arial Narrow" panose="020B0606020202030204" pitchFamily="34" charset="0"/>
              <a:sym typeface="Calibri"/>
            </a:endParaRPr>
          </a:p>
        </p:txBody>
      </p:sp>
      <p:sp>
        <p:nvSpPr>
          <p:cNvPr id="17" name="TextBox 16">
            <a:extLst>
              <a:ext uri="{FF2B5EF4-FFF2-40B4-BE49-F238E27FC236}">
                <a16:creationId xmlns:a16="http://schemas.microsoft.com/office/drawing/2014/main" id="{F8415098-12FA-49B9-8A90-2DD108F4608E}"/>
              </a:ext>
            </a:extLst>
          </p:cNvPr>
          <p:cNvSpPr txBox="1"/>
          <p:nvPr/>
        </p:nvSpPr>
        <p:spPr>
          <a:xfrm>
            <a:off x="229018" y="30144"/>
            <a:ext cx="11873948" cy="584775"/>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a:ea typeface="+mn-ea"/>
                <a:cs typeface="+mn-cs"/>
                <a:sym typeface="Calibri"/>
              </a:rPr>
              <a:t>The Three Sun Watching Facets of 29SJ514: </a:t>
            </a:r>
            <a:r>
              <a:rPr kumimoji="0" lang="en-US" sz="3200" b="0" i="1" u="none" strike="noStrike" kern="0" cap="none" spc="0" normalizeH="0" baseline="0" noProof="0" dirty="0">
                <a:ln>
                  <a:noFill/>
                </a:ln>
                <a:solidFill>
                  <a:srgbClr val="FFE48F"/>
                </a:solidFill>
                <a:effectLst/>
                <a:uLnTx/>
                <a:uFillTx/>
                <a:latin typeface="Calibri"/>
                <a:ea typeface="+mn-ea"/>
                <a:cs typeface="+mn-cs"/>
                <a:sym typeface="Calibri"/>
              </a:rPr>
              <a:t>WESTERN</a:t>
            </a:r>
            <a:r>
              <a:rPr kumimoji="0" lang="en-US" sz="3200" b="0" i="0" u="none" strike="noStrike" kern="0" cap="none" spc="0" normalizeH="0" baseline="0" noProof="0" dirty="0">
                <a:ln>
                  <a:noFill/>
                </a:ln>
                <a:solidFill>
                  <a:prstClr val="white"/>
                </a:solidFill>
                <a:effectLst/>
                <a:uLnTx/>
                <a:uFillTx/>
                <a:latin typeface="Calibri"/>
                <a:ea typeface="+mn-ea"/>
                <a:cs typeface="+mn-cs"/>
                <a:sym typeface="Calibri"/>
              </a:rPr>
              <a:t> </a:t>
            </a:r>
          </a:p>
        </p:txBody>
      </p:sp>
      <p:pic>
        <p:nvPicPr>
          <p:cNvPr id="18" name="Picture 2" descr="13b">
            <a:extLst>
              <a:ext uri="{FF2B5EF4-FFF2-40B4-BE49-F238E27FC236}">
                <a16:creationId xmlns:a16="http://schemas.microsoft.com/office/drawing/2014/main" id="{A6605ACD-5ACA-43DA-81D2-1FE97B7ED6C7}"/>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p:blipFill>
        <p:spPr bwMode="auto">
          <a:xfrm>
            <a:off x="10317962" y="1085780"/>
            <a:ext cx="1612272" cy="13491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3952488C-7C8A-42C4-9EA7-BC9461193772}"/>
              </a:ext>
            </a:extLst>
          </p:cNvPr>
          <p:cNvSpPr txBox="1"/>
          <p:nvPr/>
        </p:nvSpPr>
        <p:spPr>
          <a:xfrm>
            <a:off x="246258" y="6554586"/>
            <a:ext cx="3735434"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PUNCH Outreach Plan – Self Directed Summary Overview</a:t>
            </a:r>
          </a:p>
        </p:txBody>
      </p:sp>
      <p:sp>
        <p:nvSpPr>
          <p:cNvPr id="20" name="TextBox 19">
            <a:extLst>
              <a:ext uri="{FF2B5EF4-FFF2-40B4-BE49-F238E27FC236}">
                <a16:creationId xmlns:a16="http://schemas.microsoft.com/office/drawing/2014/main" id="{88248073-3C89-43AA-9BF3-A7F7125EAD51}"/>
              </a:ext>
            </a:extLst>
          </p:cNvPr>
          <p:cNvSpPr txBox="1"/>
          <p:nvPr/>
        </p:nvSpPr>
        <p:spPr>
          <a:xfrm>
            <a:off x="8076850" y="6544468"/>
            <a:ext cx="2902857"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Dr. Cherilynn Morrow   8 April 2021</a:t>
            </a:r>
          </a:p>
        </p:txBody>
      </p:sp>
      <p:sp>
        <p:nvSpPr>
          <p:cNvPr id="21" name="TextBox 20">
            <a:extLst>
              <a:ext uri="{FF2B5EF4-FFF2-40B4-BE49-F238E27FC236}">
                <a16:creationId xmlns:a16="http://schemas.microsoft.com/office/drawing/2014/main" id="{F7F1E43A-6FDE-4FF6-A0F1-B83C00E090E4}"/>
              </a:ext>
            </a:extLst>
          </p:cNvPr>
          <p:cNvSpPr txBox="1"/>
          <p:nvPr/>
        </p:nvSpPr>
        <p:spPr>
          <a:xfrm>
            <a:off x="4435930" y="6554585"/>
            <a:ext cx="3180442"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cherilynn.morrow@gmail.com</a:t>
            </a:r>
          </a:p>
        </p:txBody>
      </p:sp>
      <p:sp>
        <p:nvSpPr>
          <p:cNvPr id="22" name="TextBox 3">
            <a:extLst>
              <a:ext uri="{FF2B5EF4-FFF2-40B4-BE49-F238E27FC236}">
                <a16:creationId xmlns:a16="http://schemas.microsoft.com/office/drawing/2014/main" id="{E442F008-9E2A-4774-A2AD-AF05AB24B74E}"/>
              </a:ext>
            </a:extLst>
          </p:cNvPr>
          <p:cNvSpPr txBox="1">
            <a:spLocks/>
          </p:cNvSpPr>
          <p:nvPr/>
        </p:nvSpPr>
        <p:spPr>
          <a:xfrm>
            <a:off x="11399586" y="6475834"/>
            <a:ext cx="451755" cy="276997"/>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prstClr val="white"/>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51</a:t>
            </a:fld>
            <a:endParaRPr kumimoji="0" lang="en-US" sz="1400" b="0" i="0" u="none" strike="noStrike" kern="0" cap="none" spc="0" normalizeH="0" baseline="0" noProof="0" dirty="0">
              <a:ln>
                <a:noFill/>
              </a:ln>
              <a:solidFill>
                <a:prstClr val="white"/>
              </a:solidFill>
              <a:effectLst/>
              <a:uLnTx/>
              <a:uFillTx/>
              <a:latin typeface="Calibri"/>
              <a:ea typeface="+mn-ea"/>
              <a:cs typeface="Calibri"/>
              <a:sym typeface="Calibri"/>
            </a:endParaRPr>
          </a:p>
        </p:txBody>
      </p:sp>
    </p:spTree>
    <p:extLst>
      <p:ext uri="{BB962C8B-B14F-4D97-AF65-F5344CB8AC3E}">
        <p14:creationId xmlns:p14="http://schemas.microsoft.com/office/powerpoint/2010/main" val="14969894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13b"/>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727938" y="1127515"/>
            <a:ext cx="7933630" cy="423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3D75D62-BE85-4173-AC75-8D8FB8F66A6C}"/>
              </a:ext>
            </a:extLst>
          </p:cNvPr>
          <p:cNvSpPr txBox="1"/>
          <p:nvPr/>
        </p:nvSpPr>
        <p:spPr>
          <a:xfrm>
            <a:off x="256839" y="860817"/>
            <a:ext cx="3028901" cy="5509200"/>
          </a:xfrm>
          <a:prstGeom prst="rect">
            <a:avLst/>
          </a:prstGeom>
          <a:noFill/>
          <a:ln>
            <a:solidFill>
              <a:srgbClr val="FFC000"/>
            </a:solidFill>
          </a:ln>
        </p:spPr>
        <p:txBody>
          <a:bodyPr wrap="square" rtlCol="0">
            <a:spAutoFit/>
          </a:bodyPr>
          <a:lstStyle/>
          <a:p>
            <a:pPr marL="0" marR="0" lvl="0" indent="0"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Narrow" panose="020B0606020202030204" pitchFamily="34" charset="0"/>
                <a:sym typeface="Calibri"/>
              </a:rPr>
              <a:t>From the alcove on the western facet of “514” the sunset interacts with a “step-like” horizon feature to the southwest about a half-month before the Winter Solstice</a:t>
            </a:r>
            <a:r>
              <a:rPr lang="en-US" sz="1600" kern="0" dirty="0">
                <a:solidFill>
                  <a:prstClr val="white"/>
                </a:solidFill>
                <a:latin typeface="Arial Narrow" panose="020B0606020202030204" pitchFamily="34" charset="0"/>
                <a:sym typeface="Calibri"/>
              </a:rPr>
              <a:t> (on or about 7 December).  </a:t>
            </a:r>
          </a:p>
          <a:p>
            <a:pPr marL="0" marR="0" lvl="0" indent="0" defTabSz="914400" rtl="0" eaLnBrk="1" fontAlgn="auto" latinLnBrk="0" hangingPunct="0">
              <a:lnSpc>
                <a:spcPct val="100000"/>
              </a:lnSpc>
              <a:spcBef>
                <a:spcPts val="0"/>
              </a:spcBef>
              <a:spcAft>
                <a:spcPts val="0"/>
              </a:spcAft>
              <a:buClrTx/>
              <a:buSzTx/>
              <a:buFontTx/>
              <a:buNone/>
              <a:tabLst/>
              <a:defRPr/>
            </a:pPr>
            <a:endParaRPr lang="en-US" sz="1600" kern="0" dirty="0">
              <a:solidFill>
                <a:prstClr val="white"/>
              </a:solidFill>
              <a:latin typeface="Arial Narrow" panose="020B0606020202030204" pitchFamily="34" charset="0"/>
              <a:sym typeface="Calibri"/>
            </a:endParaRPr>
          </a:p>
          <a:p>
            <a:pPr marL="0" marR="0" lvl="0" indent="0" defTabSz="914400" rtl="0" eaLnBrk="1" fontAlgn="auto" latinLnBrk="0" hangingPunct="0">
              <a:lnSpc>
                <a:spcPct val="100000"/>
              </a:lnSpc>
              <a:spcBef>
                <a:spcPts val="0"/>
              </a:spcBef>
              <a:spcAft>
                <a:spcPts val="0"/>
              </a:spcAft>
              <a:buClrTx/>
              <a:buSzTx/>
              <a:buFontTx/>
              <a:buNone/>
              <a:tabLst/>
              <a:defRPr/>
            </a:pPr>
            <a:r>
              <a:rPr lang="en-US" sz="1600" kern="0" dirty="0">
                <a:solidFill>
                  <a:prstClr val="white"/>
                </a:solidFill>
                <a:latin typeface="Arial Narrow" panose="020B0606020202030204" pitchFamily="34" charset="0"/>
                <a:sym typeface="Calibri"/>
              </a:rPr>
              <a:t>On the actual solstice the Sun appears to set further to the left (south) on the flat and featureless horizon. This is the </a:t>
            </a:r>
            <a:r>
              <a:rPr lang="en-US" sz="1600" i="1" kern="0" dirty="0">
                <a:solidFill>
                  <a:prstClr val="white"/>
                </a:solidFill>
                <a:latin typeface="Arial Narrow" panose="020B0606020202030204" pitchFamily="34" charset="0"/>
                <a:sym typeface="Calibri"/>
              </a:rPr>
              <a:t>southernmost</a:t>
            </a:r>
            <a:r>
              <a:rPr lang="en-US" sz="1600" kern="0" dirty="0">
                <a:solidFill>
                  <a:prstClr val="white"/>
                </a:solidFill>
                <a:latin typeface="Arial Narrow" panose="020B0606020202030204" pitchFamily="34" charset="0"/>
                <a:sym typeface="Calibri"/>
              </a:rPr>
              <a:t> sunset during the year.</a:t>
            </a:r>
          </a:p>
          <a:p>
            <a:pPr marL="0" marR="0" lvl="0" indent="0" defTabSz="91440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Arial Narrow" panose="020B0606020202030204" pitchFamily="34" charset="0"/>
              <a:sym typeface="Calibri"/>
            </a:endParaRPr>
          </a:p>
          <a:p>
            <a:pPr marL="0" marR="0" lvl="0" indent="0" defTabSz="914400" rtl="0" eaLnBrk="1" fontAlgn="auto" latinLnBrk="0" hangingPunct="0">
              <a:lnSpc>
                <a:spcPct val="100000"/>
              </a:lnSpc>
              <a:spcBef>
                <a:spcPts val="0"/>
              </a:spcBef>
              <a:spcAft>
                <a:spcPts val="0"/>
              </a:spcAft>
              <a:buClrTx/>
              <a:buSzTx/>
              <a:buFontTx/>
              <a:buNone/>
              <a:tabLst/>
              <a:defRPr/>
            </a:pPr>
            <a:r>
              <a:rPr lang="en-US" sz="1600" kern="0" dirty="0">
                <a:solidFill>
                  <a:prstClr val="white"/>
                </a:solidFill>
                <a:latin typeface="Arial Narrow" panose="020B0606020202030204" pitchFamily="34" charset="0"/>
                <a:sym typeface="Calibri"/>
              </a:rPr>
              <a:t>The sunset returns to the “step” about a half-month </a:t>
            </a:r>
            <a:r>
              <a:rPr lang="en-US" sz="1600" i="1" kern="0" dirty="0">
                <a:solidFill>
                  <a:prstClr val="white"/>
                </a:solidFill>
                <a:latin typeface="Arial Narrow" panose="020B0606020202030204" pitchFamily="34" charset="0"/>
                <a:sym typeface="Calibri"/>
              </a:rPr>
              <a:t>after</a:t>
            </a:r>
            <a:r>
              <a:rPr lang="en-US" sz="1600" kern="0" dirty="0">
                <a:solidFill>
                  <a:prstClr val="white"/>
                </a:solidFill>
                <a:latin typeface="Arial Narrow" panose="020B0606020202030204" pitchFamily="34" charset="0"/>
                <a:sym typeface="Calibri"/>
              </a:rPr>
              <a:t> the Winter solstice in early January in keeping with the natural cycle of the seasons. </a:t>
            </a:r>
          </a:p>
          <a:p>
            <a:pPr marL="0" marR="0" lvl="0" indent="0" defTabSz="914400" rtl="0" eaLnBrk="1" fontAlgn="auto" latinLnBrk="0" hangingPunct="0">
              <a:lnSpc>
                <a:spcPct val="100000"/>
              </a:lnSpc>
              <a:spcBef>
                <a:spcPts val="0"/>
              </a:spcBef>
              <a:spcAft>
                <a:spcPts val="0"/>
              </a:spcAft>
              <a:buClrTx/>
              <a:buSzTx/>
              <a:buFontTx/>
              <a:buNone/>
              <a:tabLst/>
              <a:defRPr/>
            </a:pPr>
            <a:endParaRPr lang="en-US" sz="1600" kern="0" dirty="0">
              <a:solidFill>
                <a:prstClr val="white"/>
              </a:solidFill>
              <a:latin typeface="Arial Narrow" panose="020B0606020202030204" pitchFamily="34" charset="0"/>
              <a:sym typeface="Calibri"/>
            </a:endParaRPr>
          </a:p>
          <a:p>
            <a:pPr marL="0" marR="0" lvl="0" indent="0" defTabSz="914400" rtl="0" eaLnBrk="1" fontAlgn="auto" latinLnBrk="0" hangingPunct="0">
              <a:lnSpc>
                <a:spcPct val="100000"/>
              </a:lnSpc>
              <a:spcBef>
                <a:spcPts val="0"/>
              </a:spcBef>
              <a:spcAft>
                <a:spcPts val="0"/>
              </a:spcAft>
              <a:buClrTx/>
              <a:buSzTx/>
              <a:buFontTx/>
              <a:buNone/>
              <a:tabLst/>
              <a:defRPr/>
            </a:pPr>
            <a:r>
              <a:rPr lang="en-US" sz="1600" kern="0" dirty="0">
                <a:solidFill>
                  <a:prstClr val="white"/>
                </a:solidFill>
                <a:latin typeface="Arial Narrow" panose="020B0606020202030204" pitchFamily="34" charset="0"/>
                <a:sym typeface="Calibri"/>
              </a:rPr>
              <a:t>The sunset position continues northward for six months until the </a:t>
            </a:r>
            <a:r>
              <a:rPr lang="en-US" sz="1600" i="1" kern="0" dirty="0">
                <a:solidFill>
                  <a:prstClr val="white"/>
                </a:solidFill>
                <a:latin typeface="Arial Narrow" panose="020B0606020202030204" pitchFamily="34" charset="0"/>
                <a:sym typeface="Calibri"/>
              </a:rPr>
              <a:t>northernmost</a:t>
            </a:r>
            <a:r>
              <a:rPr lang="en-US" sz="1600" kern="0" dirty="0">
                <a:solidFill>
                  <a:prstClr val="white"/>
                </a:solidFill>
                <a:latin typeface="Arial Narrow" panose="020B0606020202030204" pitchFamily="34" charset="0"/>
                <a:sym typeface="Calibri"/>
              </a:rPr>
              <a:t> sunset occurs during summer solstice.</a:t>
            </a:r>
            <a:endParaRPr kumimoji="0" lang="en-US" sz="1600" b="0" i="0" u="none" strike="noStrike" kern="0" cap="none" spc="0" normalizeH="0" baseline="0" noProof="0" dirty="0">
              <a:ln>
                <a:noFill/>
              </a:ln>
              <a:solidFill>
                <a:prstClr val="white"/>
              </a:solidFill>
              <a:effectLst/>
              <a:uLnTx/>
              <a:uFillTx/>
              <a:latin typeface="Arial Narrow" panose="020B0606020202030204" pitchFamily="34" charset="0"/>
              <a:sym typeface="Calibri"/>
            </a:endParaRPr>
          </a:p>
        </p:txBody>
      </p:sp>
      <p:sp>
        <p:nvSpPr>
          <p:cNvPr id="5" name="TextBox 4">
            <a:extLst>
              <a:ext uri="{FF2B5EF4-FFF2-40B4-BE49-F238E27FC236}">
                <a16:creationId xmlns:a16="http://schemas.microsoft.com/office/drawing/2014/main" id="{71246E0D-11F2-4E6D-9E9B-1421FF49F4DB}"/>
              </a:ext>
            </a:extLst>
          </p:cNvPr>
          <p:cNvSpPr txBox="1"/>
          <p:nvPr/>
        </p:nvSpPr>
        <p:spPr>
          <a:xfrm>
            <a:off x="256839" y="153028"/>
            <a:ext cx="11873948" cy="523220"/>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libri"/>
                <a:ea typeface="+mn-ea"/>
                <a:cs typeface="+mn-cs"/>
                <a:sym typeface="Calibri"/>
              </a:rPr>
              <a:t>From the alcove on the western facet of 29SJ514 on or about 7 December</a:t>
            </a:r>
          </a:p>
        </p:txBody>
      </p:sp>
      <p:pic>
        <p:nvPicPr>
          <p:cNvPr id="6" name="Picture 5">
            <a:extLst>
              <a:ext uri="{FF2B5EF4-FFF2-40B4-BE49-F238E27FC236}">
                <a16:creationId xmlns:a16="http://schemas.microsoft.com/office/drawing/2014/main" id="{5D60B132-9633-42F4-B4B4-EE6975B6EF0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l="28719" t="16703" r="17216" b="39341"/>
          <a:stretch/>
        </p:blipFill>
        <p:spPr>
          <a:xfrm>
            <a:off x="5179925" y="759597"/>
            <a:ext cx="3346099" cy="2040305"/>
          </a:xfrm>
          <a:prstGeom prst="ellipse">
            <a:avLst/>
          </a:prstGeom>
        </p:spPr>
      </p:pic>
      <p:sp>
        <p:nvSpPr>
          <p:cNvPr id="7" name="TextBox 6">
            <a:extLst>
              <a:ext uri="{FF2B5EF4-FFF2-40B4-BE49-F238E27FC236}">
                <a16:creationId xmlns:a16="http://schemas.microsoft.com/office/drawing/2014/main" id="{0C1132EF-9781-489A-ACF2-F73284C0BEAE}"/>
              </a:ext>
            </a:extLst>
          </p:cNvPr>
          <p:cNvSpPr txBox="1"/>
          <p:nvPr/>
        </p:nvSpPr>
        <p:spPr>
          <a:xfrm>
            <a:off x="7579429" y="2030050"/>
            <a:ext cx="1607733" cy="307777"/>
          </a:xfrm>
          <a:prstGeom prst="rect">
            <a:avLst/>
          </a:prstGeom>
          <a:solidFill>
            <a:schemeClr val="tx1"/>
          </a:solidFill>
          <a:ln>
            <a:solidFill>
              <a:schemeClr val="bg1"/>
            </a:solidFill>
          </a:ln>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Arial Narrow" panose="020B0606020202030204" pitchFamily="34" charset="0"/>
                <a:sym typeface="Calibri"/>
              </a:rPr>
              <a:t>Zoomed and filtered</a:t>
            </a:r>
          </a:p>
        </p:txBody>
      </p:sp>
      <p:sp>
        <p:nvSpPr>
          <p:cNvPr id="8" name="TextBox 7">
            <a:extLst>
              <a:ext uri="{FF2B5EF4-FFF2-40B4-BE49-F238E27FC236}">
                <a16:creationId xmlns:a16="http://schemas.microsoft.com/office/drawing/2014/main" id="{BE802346-A7B3-40BE-AF54-9370C8A4CAEF}"/>
              </a:ext>
            </a:extLst>
          </p:cNvPr>
          <p:cNvSpPr txBox="1"/>
          <p:nvPr/>
        </p:nvSpPr>
        <p:spPr>
          <a:xfrm>
            <a:off x="246258" y="6554586"/>
            <a:ext cx="3735434"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PUNCH Outreach Plan – Self Directed Summary Overview</a:t>
            </a:r>
          </a:p>
        </p:txBody>
      </p:sp>
      <p:sp>
        <p:nvSpPr>
          <p:cNvPr id="9" name="TextBox 8">
            <a:extLst>
              <a:ext uri="{FF2B5EF4-FFF2-40B4-BE49-F238E27FC236}">
                <a16:creationId xmlns:a16="http://schemas.microsoft.com/office/drawing/2014/main" id="{8F075FE4-C12B-42EB-A59B-D3130708F8F1}"/>
              </a:ext>
            </a:extLst>
          </p:cNvPr>
          <p:cNvSpPr txBox="1"/>
          <p:nvPr/>
        </p:nvSpPr>
        <p:spPr>
          <a:xfrm>
            <a:off x="8076850" y="6544468"/>
            <a:ext cx="2902857"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Dr. Cherilynn Morrow   8 April 2021</a:t>
            </a:r>
          </a:p>
        </p:txBody>
      </p:sp>
      <p:sp>
        <p:nvSpPr>
          <p:cNvPr id="10" name="TextBox 9">
            <a:extLst>
              <a:ext uri="{FF2B5EF4-FFF2-40B4-BE49-F238E27FC236}">
                <a16:creationId xmlns:a16="http://schemas.microsoft.com/office/drawing/2014/main" id="{59AB9033-8C42-41B8-AF03-17D1B31A1BBC}"/>
              </a:ext>
            </a:extLst>
          </p:cNvPr>
          <p:cNvSpPr txBox="1"/>
          <p:nvPr/>
        </p:nvSpPr>
        <p:spPr>
          <a:xfrm>
            <a:off x="4435930" y="6554585"/>
            <a:ext cx="3180442"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cherilynn.morrow@gmail.com</a:t>
            </a:r>
          </a:p>
        </p:txBody>
      </p:sp>
      <p:sp>
        <p:nvSpPr>
          <p:cNvPr id="11" name="TextBox 3">
            <a:extLst>
              <a:ext uri="{FF2B5EF4-FFF2-40B4-BE49-F238E27FC236}">
                <a16:creationId xmlns:a16="http://schemas.microsoft.com/office/drawing/2014/main" id="{FC970395-5BB5-4276-83B2-8E8A3E7D3F13}"/>
              </a:ext>
            </a:extLst>
          </p:cNvPr>
          <p:cNvSpPr txBox="1">
            <a:spLocks/>
          </p:cNvSpPr>
          <p:nvPr/>
        </p:nvSpPr>
        <p:spPr>
          <a:xfrm>
            <a:off x="11399586" y="6475834"/>
            <a:ext cx="451755" cy="276997"/>
          </a:xfrm>
          <a:prstGeom prst="rect">
            <a:avLst/>
          </a:prstGeom>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prstClr val="white"/>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52</a:t>
            </a:fld>
            <a:endParaRPr kumimoji="0" lang="en-US" sz="1400" b="0" i="0" u="none" strike="noStrike" kern="0" cap="none" spc="0" normalizeH="0" baseline="0" noProof="0" dirty="0">
              <a:ln>
                <a:noFill/>
              </a:ln>
              <a:solidFill>
                <a:prstClr val="white"/>
              </a:solidFill>
              <a:effectLst/>
              <a:uLnTx/>
              <a:uFillTx/>
              <a:latin typeface="Calibri"/>
              <a:ea typeface="+mn-ea"/>
              <a:cs typeface="Calibri"/>
              <a:sym typeface="Calibri"/>
            </a:endParaRPr>
          </a:p>
        </p:txBody>
      </p:sp>
    </p:spTree>
    <p:extLst>
      <p:ext uri="{BB962C8B-B14F-4D97-AF65-F5344CB8AC3E}">
        <p14:creationId xmlns:p14="http://schemas.microsoft.com/office/powerpoint/2010/main" val="20907823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90000"/>
          </a:schemeClr>
        </a:solidFill>
        <a:effectLst/>
      </p:bgPr>
    </p:bg>
    <p:spTree>
      <p:nvGrpSpPr>
        <p:cNvPr id="1" name=""/>
        <p:cNvGrpSpPr/>
        <p:nvPr/>
      </p:nvGrpSpPr>
      <p:grpSpPr>
        <a:xfrm>
          <a:off x="0" y="0"/>
          <a:ext cx="0" cy="0"/>
          <a:chOff x="0" y="0"/>
          <a:chExt cx="0" cy="0"/>
        </a:xfrm>
      </p:grpSpPr>
      <p:sp>
        <p:nvSpPr>
          <p:cNvPr id="10" name="Rectangle 9"/>
          <p:cNvSpPr/>
          <p:nvPr/>
        </p:nvSpPr>
        <p:spPr>
          <a:xfrm>
            <a:off x="103239" y="74564"/>
            <a:ext cx="11975690" cy="6432530"/>
          </a:xfrm>
          <a:prstGeom prst="rect">
            <a:avLst/>
          </a:prstGeom>
          <a:blipFill>
            <a:blip r:embed="rId3">
              <a:extLst>
                <a:ext uri="{28A0092B-C50C-407E-A947-70E740481C1C}">
                  <a14:useLocalDpi xmlns:a14="http://schemas.microsoft.com/office/drawing/2010/main"/>
                </a:ext>
              </a:extLst>
            </a:blip>
            <a:tile tx="0" ty="0" sx="100000" sy="100000" flip="none" algn="tl"/>
          </a:blipFill>
          <a:ln w="12700">
            <a:solidFill>
              <a:srgbClr val="C00000"/>
            </a:solidFill>
            <a:prstDash val="lgDashDotDot"/>
          </a:ln>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DADADA">
                    <a:lumMod val="10000"/>
                  </a:srgbClr>
                </a:solidFill>
                <a:effectLst/>
                <a:uLnTx/>
                <a:uFillTx/>
                <a:latin typeface="Arial Narrow" panose="020B0606020202030204" pitchFamily="34" charset="0"/>
                <a:cs typeface="Arial"/>
              </a:rPr>
              <a:t>Why I Support the Punch Outreach Effort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DADADA">
                    <a:lumMod val="10000"/>
                  </a:srgbClr>
                </a:solidFill>
                <a:effectLst/>
                <a:uLnTx/>
                <a:uFillTx/>
                <a:latin typeface="Arial Narrow" panose="020B0606020202030204" pitchFamily="34" charset="0"/>
                <a:cs typeface="Arial"/>
              </a:rPr>
              <a:t>As a member of the Hopi Tribe, I strongly support the PUNCH Outreach effort.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DADADA">
                    <a:lumMod val="10000"/>
                  </a:srgbClr>
                </a:solidFill>
                <a:effectLst/>
                <a:uLnTx/>
                <a:uFillTx/>
                <a:latin typeface="Arial Narrow" panose="020B0606020202030204" pitchFamily="34" charset="0"/>
                <a:cs typeface="Arial"/>
              </a:rPr>
              <a:t>In 1984, I became involved in Anna Sofaer’s Solstice Project to document and publicize the Sun Dagger Site on Fajada Butte in Chaco Canyon. My reasons today, in supporting Dr. Morrow and her colleagues, run parallel to my earlier commitment to the Solstice Project: I want Native People to know their ancestors were deeply committed to understanding the science of the Sun’s movements and to using that knowledge to bring order to their lives.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DADADA">
                    <a:lumMod val="10000"/>
                  </a:srgbClr>
                </a:solidFill>
                <a:effectLst/>
                <a:uLnTx/>
                <a:uFillTx/>
                <a:latin typeface="Arial Narrow" panose="020B0606020202030204" pitchFamily="34" charset="0"/>
                <a:cs typeface="Arial"/>
              </a:rPr>
              <a:t>Native People today avidly follow the Sun’s daily, monthly, and yearly passages. The Sun tells us when to plant. It sets our ceremonial cycle. We offer prayers at sunrise. We name the newborn, holding the baby to see the Sun showing its forehead on the horizon. We bury the dead facing the Western Sun. We know, as the Sun approaches its Winter House, it is the “quiet time,” stopping noisy activities, a time to tell stories. Following the Sun’s [seasonal] cycle is a continuous, essential, and integral part of the daily lives for all of the Southwestern Indians.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DADADA">
                    <a:lumMod val="10000"/>
                  </a:srgbClr>
                </a:solidFill>
                <a:effectLst/>
                <a:uLnTx/>
                <a:uFillTx/>
                <a:latin typeface="Arial Narrow" panose="020B0606020202030204" pitchFamily="34" charset="0"/>
                <a:cs typeface="Arial"/>
              </a:rPr>
              <a:t>The sun was a mysterious and powerful force to the Ancestors. Today, our scientific knowledge of the Sun has made quantum leaps in helping us understand our stellar neighbor. In time, what we know today will seem basic to what we will know in the future.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DADADA">
                    <a:lumMod val="10000"/>
                  </a:srgbClr>
                </a:solidFill>
                <a:effectLst/>
                <a:uLnTx/>
                <a:uFillTx/>
                <a:latin typeface="Arial Narrow" panose="020B0606020202030204" pitchFamily="34" charset="0"/>
                <a:cs typeface="Arial"/>
              </a:rPr>
              <a:t>I applaud the work of the solar scientists for many reasons, but</a:t>
            </a:r>
            <a:r>
              <a:rPr lang="en-US" b="1" dirty="0">
                <a:solidFill>
                  <a:srgbClr val="DADADA">
                    <a:lumMod val="10000"/>
                  </a:srgbClr>
                </a:solidFill>
                <a:latin typeface="Arial Narrow" panose="020B0606020202030204" pitchFamily="34" charset="0"/>
                <a:cs typeface="Arial"/>
              </a:rPr>
              <a:t> </a:t>
            </a:r>
            <a:r>
              <a:rPr kumimoji="0" lang="en-US" sz="1800" b="1" i="0" u="none" strike="noStrike" kern="1200" cap="none" spc="0" normalizeH="0" baseline="0" noProof="0" dirty="0">
                <a:ln>
                  <a:noFill/>
                </a:ln>
                <a:solidFill>
                  <a:srgbClr val="DADADA">
                    <a:lumMod val="10000"/>
                  </a:srgbClr>
                </a:solidFill>
                <a:effectLst/>
                <a:uLnTx/>
                <a:uFillTx/>
                <a:latin typeface="Arial Narrow" panose="020B0606020202030204" pitchFamily="34" charset="0"/>
                <a:cs typeface="Arial"/>
              </a:rPr>
              <a:t>in particular because I know their work will augment and enhance Native Traditional Knowledge. It will expand and complement the mystery explored by our Puebloan Ancestors.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DADADA">
                    <a:lumMod val="10000"/>
                  </a:srgbClr>
                </a:solidFill>
                <a:effectLst/>
                <a:uLnTx/>
                <a:uFillTx/>
                <a:latin typeface="Arial Narrow" panose="020B0606020202030204" pitchFamily="34" charset="0"/>
                <a:cs typeface="Arial"/>
              </a:rPr>
              <a:t>Thank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ADADA">
                    <a:lumMod val="10000"/>
                  </a:srgbClr>
                </a:solidFill>
                <a:effectLst/>
                <a:uLnTx/>
                <a:uFillTx/>
                <a:latin typeface="Arial Narrow" panose="020B0606020202030204" pitchFamily="34" charset="0"/>
                <a:cs typeface="Arial"/>
              </a:rPr>
              <a:t>Phillip Tuwaletstiwa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ADADA">
                    <a:lumMod val="10000"/>
                  </a:srgbClr>
                </a:solidFill>
                <a:effectLst/>
                <a:uLnTx/>
                <a:uFillTx/>
                <a:latin typeface="Arial Narrow" panose="020B0606020202030204" pitchFamily="34" charset="0"/>
                <a:cs typeface="Arial"/>
              </a:rPr>
              <a:t>Galisteo, NM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ADADA">
                    <a:lumMod val="10000"/>
                  </a:srgbClr>
                </a:solidFill>
                <a:effectLst/>
                <a:uLnTx/>
                <a:uFillTx/>
                <a:latin typeface="Arial Narrow" panose="020B0606020202030204" pitchFamily="34" charset="0"/>
                <a:cs typeface="Arial"/>
              </a:rPr>
              <a:t>24 May 2020</a:t>
            </a:r>
          </a:p>
        </p:txBody>
      </p:sp>
      <p:sp>
        <p:nvSpPr>
          <p:cNvPr id="7" name="TextBox 6">
            <a:extLst>
              <a:ext uri="{FF2B5EF4-FFF2-40B4-BE49-F238E27FC236}">
                <a16:creationId xmlns:a16="http://schemas.microsoft.com/office/drawing/2014/main" id="{F14DAFA8-B663-4A1B-86A6-0BBF68E4EDAC}"/>
              </a:ext>
            </a:extLst>
          </p:cNvPr>
          <p:cNvSpPr txBox="1"/>
          <p:nvPr/>
        </p:nvSpPr>
        <p:spPr>
          <a:xfrm>
            <a:off x="0" y="6554585"/>
            <a:ext cx="3735434" cy="276997"/>
          </a:xfrm>
          <a:prstGeom prst="rect">
            <a:avLst/>
          </a:prstGeom>
          <a:solidFill>
            <a:srgbClr val="FFFF9E"/>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cs typeface="Calibri"/>
                <a:sym typeface="Calibri"/>
              </a:rPr>
              <a:t>PUNCH Outreach Plan – Self Directed Summary Overview</a:t>
            </a:r>
          </a:p>
        </p:txBody>
      </p:sp>
      <p:sp>
        <p:nvSpPr>
          <p:cNvPr id="8" name="TextBox 7">
            <a:extLst>
              <a:ext uri="{FF2B5EF4-FFF2-40B4-BE49-F238E27FC236}">
                <a16:creationId xmlns:a16="http://schemas.microsoft.com/office/drawing/2014/main" id="{402D0673-A7FA-43CF-A826-A10C994235CE}"/>
              </a:ext>
            </a:extLst>
          </p:cNvPr>
          <p:cNvSpPr txBox="1"/>
          <p:nvPr/>
        </p:nvSpPr>
        <p:spPr>
          <a:xfrm>
            <a:off x="8076850" y="6544468"/>
            <a:ext cx="2902857" cy="276997"/>
          </a:xfrm>
          <a:prstGeom prst="rect">
            <a:avLst/>
          </a:prstGeom>
          <a:solidFill>
            <a:srgbClr val="FFFF9E"/>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cs typeface="Calibri"/>
                <a:sym typeface="Calibri"/>
              </a:rPr>
              <a:t>Dr. Cherilynn Morrow   8 April 2021</a:t>
            </a:r>
          </a:p>
        </p:txBody>
      </p:sp>
      <p:sp>
        <p:nvSpPr>
          <p:cNvPr id="9" name="TextBox 8">
            <a:extLst>
              <a:ext uri="{FF2B5EF4-FFF2-40B4-BE49-F238E27FC236}">
                <a16:creationId xmlns:a16="http://schemas.microsoft.com/office/drawing/2014/main" id="{98C0C624-0FCE-41F5-AB78-431266621689}"/>
              </a:ext>
            </a:extLst>
          </p:cNvPr>
          <p:cNvSpPr txBox="1"/>
          <p:nvPr/>
        </p:nvSpPr>
        <p:spPr>
          <a:xfrm>
            <a:off x="4466074" y="6554585"/>
            <a:ext cx="3180442" cy="276997"/>
          </a:xfrm>
          <a:prstGeom prst="rect">
            <a:avLst/>
          </a:prstGeom>
          <a:solidFill>
            <a:srgbClr val="FFFF9E"/>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cs typeface="Calibri"/>
                <a:sym typeface="Calibri"/>
              </a:rPr>
              <a:t>cherilynn.morrow@gmail.com</a:t>
            </a:r>
          </a:p>
        </p:txBody>
      </p:sp>
      <p:sp>
        <p:nvSpPr>
          <p:cNvPr id="11" name="TextBox 3">
            <a:extLst>
              <a:ext uri="{FF2B5EF4-FFF2-40B4-BE49-F238E27FC236}">
                <a16:creationId xmlns:a16="http://schemas.microsoft.com/office/drawing/2014/main" id="{9CE14706-1E55-490A-933A-B79446BEF02D}"/>
              </a:ext>
            </a:extLst>
          </p:cNvPr>
          <p:cNvSpPr txBox="1">
            <a:spLocks/>
          </p:cNvSpPr>
          <p:nvPr/>
        </p:nvSpPr>
        <p:spPr>
          <a:xfrm>
            <a:off x="11399586" y="6505978"/>
            <a:ext cx="451755" cy="276997"/>
          </a:xfrm>
          <a:prstGeom prst="rect">
            <a:avLst/>
          </a:prstGeom>
          <a:solidFill>
            <a:srgbClr val="FFFF9E"/>
          </a:solidFill>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000000"/>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53</a:t>
            </a:fld>
            <a:endParaRPr kumimoji="0" lang="en-US" sz="14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34968982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ontent Placeholder 4"/>
          <p:cNvSpPr txBox="1">
            <a:spLocks noGrp="1"/>
          </p:cNvSpPr>
          <p:nvPr>
            <p:ph type="body" idx="1"/>
          </p:nvPr>
        </p:nvSpPr>
        <p:spPr>
          <a:xfrm>
            <a:off x="995081" y="1407512"/>
            <a:ext cx="10769600" cy="3908378"/>
          </a:xfrm>
          <a:prstGeom prst="rect">
            <a:avLst/>
          </a:prstGeom>
        </p:spPr>
        <p:txBody>
          <a:bodyPr>
            <a:normAutofit/>
          </a:bodyPr>
          <a:lstStyle/>
          <a:p>
            <a:pPr marL="457200" indent="-457200">
              <a:spcBef>
                <a:spcPts val="500"/>
              </a:spcBef>
              <a:buFont typeface="+mj-lt"/>
              <a:buAutoNum type="arabicPeriod"/>
              <a:defRPr sz="2400"/>
            </a:pPr>
            <a:r>
              <a:rPr lang="en-US" dirty="0"/>
              <a:t>Engaging outreach expertise in collaboration with mission leadership</a:t>
            </a:r>
          </a:p>
          <a:p>
            <a:pPr marL="457200" indent="-457200">
              <a:spcBef>
                <a:spcPts val="500"/>
              </a:spcBef>
              <a:buFont typeface="+mj-lt"/>
              <a:buAutoNum type="arabicPeriod"/>
              <a:defRPr sz="2400"/>
            </a:pPr>
            <a:r>
              <a:rPr lang="en-US" dirty="0"/>
              <a:t>Synergizing the Science, Outreach, and Communication Teams (e.g., on website)</a:t>
            </a:r>
          </a:p>
          <a:p>
            <a:pPr marL="457200" indent="-457200">
              <a:spcBef>
                <a:spcPts val="500"/>
              </a:spcBef>
              <a:buFont typeface="+mj-lt"/>
              <a:buAutoNum type="arabicPeriod"/>
              <a:defRPr sz="2400"/>
            </a:pPr>
            <a:r>
              <a:rPr lang="en-US" dirty="0"/>
              <a:t>Coordinating &amp; synergizing with allied NASA groups &amp; missions </a:t>
            </a:r>
          </a:p>
          <a:p>
            <a:pPr marL="457200" indent="-457200">
              <a:spcBef>
                <a:spcPts val="500"/>
              </a:spcBef>
              <a:buFont typeface="+mj-lt"/>
              <a:buAutoNum type="arabicPeriod"/>
              <a:defRPr sz="2400"/>
            </a:pPr>
            <a:r>
              <a:rPr lang="en-US" dirty="0"/>
              <a:t>Enacting a thematic approach to broaden participation</a:t>
            </a:r>
          </a:p>
          <a:p>
            <a:pPr marL="457200" indent="-457200">
              <a:spcBef>
                <a:spcPts val="500"/>
              </a:spcBef>
              <a:buFont typeface="+mj-lt"/>
              <a:buAutoNum type="arabicPeriod"/>
              <a:defRPr sz="2400"/>
            </a:pPr>
            <a:r>
              <a:rPr lang="en-US" dirty="0"/>
              <a:t>Aligning mission attributes with outreach participants, partners, and products</a:t>
            </a:r>
          </a:p>
          <a:p>
            <a:pPr marL="457200" indent="-457200">
              <a:spcBef>
                <a:spcPts val="500"/>
              </a:spcBef>
              <a:buFont typeface="+mj-lt"/>
              <a:buAutoNum type="arabicPeriod"/>
              <a:defRPr sz="2400"/>
            </a:pPr>
            <a:r>
              <a:rPr lang="en-US" dirty="0"/>
              <a:t>Leveraging strengths &amp; partnerships among multiple institutions</a:t>
            </a:r>
          </a:p>
          <a:p>
            <a:pPr marL="457200" indent="-457200">
              <a:spcBef>
                <a:spcPts val="500"/>
              </a:spcBef>
              <a:buFont typeface="+mj-lt"/>
              <a:buAutoNum type="arabicPeriod"/>
              <a:defRPr sz="2400"/>
            </a:pPr>
            <a:r>
              <a:rPr lang="en-US" dirty="0"/>
              <a:t>Learning from those we intend to benefit from the start</a:t>
            </a:r>
          </a:p>
          <a:p>
            <a:pPr marL="457200" indent="-457200">
              <a:spcBef>
                <a:spcPts val="500"/>
              </a:spcBef>
              <a:buFont typeface="+mj-lt"/>
              <a:buAutoNum type="arabicPeriod"/>
              <a:defRPr sz="2400"/>
            </a:pPr>
            <a:r>
              <a:rPr lang="en-US" dirty="0"/>
              <a:t>Using evidence-based practices &amp; integrating evaluative processes</a:t>
            </a:r>
          </a:p>
        </p:txBody>
      </p:sp>
      <p:sp>
        <p:nvSpPr>
          <p:cNvPr id="171" name="Title 2"/>
          <p:cNvSpPr txBox="1">
            <a:spLocks noGrp="1"/>
          </p:cNvSpPr>
          <p:nvPr>
            <p:ph type="title"/>
          </p:nvPr>
        </p:nvSpPr>
        <p:spPr>
          <a:prstGeom prst="rect">
            <a:avLst/>
          </a:prstGeom>
        </p:spPr>
        <p:txBody>
          <a:bodyPr/>
          <a:lstStyle/>
          <a:p>
            <a:r>
              <a:rPr lang="en-US" dirty="0"/>
              <a:t>Eight Guiding Principles for the PUNCH Outreach Plan</a:t>
            </a:r>
            <a:endParaRPr dirty="0"/>
          </a:p>
        </p:txBody>
      </p:sp>
      <p:sp>
        <p:nvSpPr>
          <p:cNvPr id="5" name="TextBox 4">
            <a:extLst>
              <a:ext uri="{FF2B5EF4-FFF2-40B4-BE49-F238E27FC236}">
                <a16:creationId xmlns:a16="http://schemas.microsoft.com/office/drawing/2014/main" id="{51F4D710-A091-294F-92A0-34672846E357}"/>
              </a:ext>
            </a:extLst>
          </p:cNvPr>
          <p:cNvSpPr txBox="1"/>
          <p:nvPr/>
        </p:nvSpPr>
        <p:spPr>
          <a:xfrm>
            <a:off x="1404732" y="5943066"/>
            <a:ext cx="9144000" cy="341630"/>
          </a:xfrm>
          <a:prstGeom prst="rect">
            <a:avLst/>
          </a:prstGeom>
          <a:solidFill>
            <a:srgbClr val="61ECFF">
              <a:alpha val="47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cs typeface="Calibri"/>
                <a:sym typeface="Calibri"/>
              </a:rPr>
              <a:t>Eight KEY principles guide the development and implementation of the PUNCH Outreach plan.</a:t>
            </a:r>
          </a:p>
        </p:txBody>
      </p:sp>
      <p:sp>
        <p:nvSpPr>
          <p:cNvPr id="6" name="Oval 5">
            <a:extLst>
              <a:ext uri="{FF2B5EF4-FFF2-40B4-BE49-F238E27FC236}">
                <a16:creationId xmlns:a16="http://schemas.microsoft.com/office/drawing/2014/main" id="{8ACF699D-474F-457A-B0D4-2D8150C29071}"/>
              </a:ext>
            </a:extLst>
          </p:cNvPr>
          <p:cNvSpPr/>
          <p:nvPr/>
        </p:nvSpPr>
        <p:spPr>
          <a:xfrm>
            <a:off x="550621" y="3070299"/>
            <a:ext cx="10964789" cy="582804"/>
          </a:xfrm>
          <a:prstGeom prst="ellipse">
            <a:avLst/>
          </a:prstGeom>
          <a:noFill/>
          <a:ln w="25400" cap="flat">
            <a:solidFill>
              <a:srgbClr val="FFC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sym typeface="Calibri"/>
            </a:endParaRPr>
          </a:p>
        </p:txBody>
      </p:sp>
      <p:sp>
        <p:nvSpPr>
          <p:cNvPr id="13" name="TextBox 12">
            <a:extLst>
              <a:ext uri="{FF2B5EF4-FFF2-40B4-BE49-F238E27FC236}">
                <a16:creationId xmlns:a16="http://schemas.microsoft.com/office/drawing/2014/main" id="{EBA88F7F-3181-4DD7-8194-6FE2547EB97B}"/>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PUNCH Outreach Plan – Self Directed Summary Overview</a:t>
            </a:r>
          </a:p>
        </p:txBody>
      </p:sp>
      <p:sp>
        <p:nvSpPr>
          <p:cNvPr id="14" name="TextBox 13">
            <a:extLst>
              <a:ext uri="{FF2B5EF4-FFF2-40B4-BE49-F238E27FC236}">
                <a16:creationId xmlns:a16="http://schemas.microsoft.com/office/drawing/2014/main" id="{E01A6154-DA8B-4286-9433-E49BE92941DD}"/>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Dr. Cherilynn Morrow   8 April 2021</a:t>
            </a:r>
          </a:p>
        </p:txBody>
      </p:sp>
      <p:sp>
        <p:nvSpPr>
          <p:cNvPr id="15" name="TextBox 14">
            <a:extLst>
              <a:ext uri="{FF2B5EF4-FFF2-40B4-BE49-F238E27FC236}">
                <a16:creationId xmlns:a16="http://schemas.microsoft.com/office/drawing/2014/main" id="{C2A40926-63F4-40CE-A9E7-E5DE7610FFA3}"/>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cherilynn.morrow@gmail.com</a:t>
            </a:r>
          </a:p>
        </p:txBody>
      </p:sp>
      <p:sp>
        <p:nvSpPr>
          <p:cNvPr id="16" name="TextBox 3">
            <a:extLst>
              <a:ext uri="{FF2B5EF4-FFF2-40B4-BE49-F238E27FC236}">
                <a16:creationId xmlns:a16="http://schemas.microsoft.com/office/drawing/2014/main" id="{FAB82CBE-5CC6-45BD-9EAB-D8D3FF5390FD}"/>
              </a:ext>
            </a:extLst>
          </p:cNvPr>
          <p:cNvSpPr txBox="1">
            <a:spLocks/>
          </p:cNvSpPr>
          <p:nvPr/>
        </p:nvSpPr>
        <p:spPr>
          <a:xfrm>
            <a:off x="11399586" y="6505978"/>
            <a:ext cx="451755" cy="276997"/>
          </a:xfrm>
          <a:prstGeom prst="rect">
            <a:avLst/>
          </a:prstGeom>
          <a:solidFill>
            <a:schemeClr val="bg1"/>
          </a:solidFill>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54</a:t>
            </a:fld>
            <a:endParaRPr kumimoji="0" lang="en-US" sz="1400" b="0" i="0" u="none" strike="noStrike" kern="0" cap="none" spc="0" normalizeH="0" baseline="0" noProof="0" dirty="0">
              <a:ln>
                <a:noFill/>
              </a:ln>
              <a:effectLst/>
              <a:uLnTx/>
              <a:uFillTx/>
              <a:latin typeface="Calibri"/>
              <a:ea typeface="+mn-ea"/>
              <a:cs typeface="Calibri"/>
              <a:sym typeface="Calibri"/>
            </a:endParaRPr>
          </a:p>
        </p:txBody>
      </p:sp>
    </p:spTree>
    <p:extLst>
      <p:ext uri="{BB962C8B-B14F-4D97-AF65-F5344CB8AC3E}">
        <p14:creationId xmlns:p14="http://schemas.microsoft.com/office/powerpoint/2010/main" val="21454814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4A754138-A39F-4376-A381-1DC5E8CA70A0}"/>
              </a:ext>
            </a:extLst>
          </p:cNvPr>
          <p:cNvGraphicFramePr>
            <a:graphicFrameLocks noChangeAspect="1"/>
          </p:cNvGraphicFramePr>
          <p:nvPr>
            <p:extLst>
              <p:ext uri="{D42A27DB-BD31-4B8C-83A1-F6EECF244321}">
                <p14:modId xmlns:p14="http://schemas.microsoft.com/office/powerpoint/2010/main" val="787605238"/>
              </p:ext>
            </p:extLst>
          </p:nvPr>
        </p:nvGraphicFramePr>
        <p:xfrm>
          <a:off x="203200" y="80963"/>
          <a:ext cx="9164638" cy="9794875"/>
        </p:xfrm>
        <a:graphic>
          <a:graphicData uri="http://schemas.openxmlformats.org/presentationml/2006/ole">
            <mc:AlternateContent xmlns:mc="http://schemas.openxmlformats.org/markup-compatibility/2006">
              <mc:Choice xmlns:v="urn:schemas-microsoft-com:vml" Requires="v">
                <p:oleObj name="Document" r:id="rId2" imgW="6743024" imgH="7259365" progId="Word.Document.12">
                  <p:embed/>
                </p:oleObj>
              </mc:Choice>
              <mc:Fallback>
                <p:oleObj name="Document" r:id="rId2" imgW="6743024" imgH="7259365" progId="Word.Document.12">
                  <p:embed/>
                  <p:pic>
                    <p:nvPicPr>
                      <p:cNvPr id="4" name="Object 3">
                        <a:extLst>
                          <a:ext uri="{FF2B5EF4-FFF2-40B4-BE49-F238E27FC236}">
                            <a16:creationId xmlns:a16="http://schemas.microsoft.com/office/drawing/2014/main" id="{4A754138-A39F-4376-A381-1DC5E8CA70A0}"/>
                          </a:ext>
                        </a:extLst>
                      </p:cNvPr>
                      <p:cNvPicPr/>
                      <p:nvPr/>
                    </p:nvPicPr>
                    <p:blipFill>
                      <a:blip r:embed="rId3"/>
                      <a:stretch>
                        <a:fillRect/>
                      </a:stretch>
                    </p:blipFill>
                    <p:spPr>
                      <a:xfrm>
                        <a:off x="203200" y="80963"/>
                        <a:ext cx="9164638" cy="9794875"/>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1F893DB7-90EE-44CF-A66A-5C12774C6112}"/>
              </a:ext>
            </a:extLst>
          </p:cNvPr>
          <p:cNvSpPr txBox="1"/>
          <p:nvPr/>
        </p:nvSpPr>
        <p:spPr>
          <a:xfrm>
            <a:off x="8943400" y="1618278"/>
            <a:ext cx="2562478" cy="2800767"/>
          </a:xfrm>
          <a:prstGeom prst="rect">
            <a:avLst/>
          </a:prstGeom>
          <a:solidFill>
            <a:schemeClr val="accent1">
              <a:lumMod val="20000"/>
              <a:lumOff val="80000"/>
            </a:schemeClr>
          </a:solidFill>
          <a:ln w="28575">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choices of outreach </a:t>
            </a:r>
            <a:r>
              <a:rPr kumimoji="0" lang="en-US" sz="1600" b="1" i="0" u="none" strike="noStrike" kern="1200" cap="none" spc="0" normalizeH="0" baseline="0" noProof="0" dirty="0">
                <a:ln>
                  <a:noFill/>
                </a:ln>
                <a:solidFill>
                  <a:prstClr val="black"/>
                </a:solidFill>
                <a:effectLst/>
                <a:highlight>
                  <a:srgbClr val="FFFF00"/>
                </a:highlight>
                <a:uLnTx/>
                <a:uFillTx/>
                <a:latin typeface="Arial Narrow" panose="020B0606020202030204" pitchFamily="34" charset="0"/>
                <a:ea typeface="+mn-ea"/>
                <a:cs typeface="+mn-cs"/>
              </a:rPr>
              <a:t>participants</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r>
              <a:rPr kumimoji="0" lang="en-US" sz="1600" b="1" i="0" u="none" strike="noStrike" kern="1200" cap="none" spc="0" normalizeH="0" baseline="0" noProof="0" dirty="0">
                <a:ln>
                  <a:noFill/>
                </a:ln>
                <a:solidFill>
                  <a:prstClr val="black"/>
                </a:solidFill>
                <a:effectLst/>
                <a:highlight>
                  <a:srgbClr val="00FFFF"/>
                </a:highlight>
                <a:uLnTx/>
                <a:uFillTx/>
                <a:latin typeface="Arial Narrow" panose="020B0606020202030204" pitchFamily="34" charset="0"/>
                <a:ea typeface="+mn-ea"/>
                <a:cs typeface="+mn-cs"/>
              </a:rPr>
              <a:t>partners</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and </a:t>
            </a:r>
            <a:r>
              <a:rPr kumimoji="0" lang="en-US" sz="1600" b="1" i="0" u="none" strike="noStrike" kern="1200" cap="none" spc="0" normalizeH="0" baseline="0" noProof="0" dirty="0">
                <a:ln>
                  <a:noFill/>
                </a:ln>
                <a:solidFill>
                  <a:prstClr val="black"/>
                </a:solidFill>
                <a:effectLst/>
                <a:highlight>
                  <a:srgbClr val="00FF00"/>
                </a:highlight>
                <a:uLnTx/>
                <a:uFillTx/>
                <a:latin typeface="Arial Narrow" panose="020B0606020202030204" pitchFamily="34" charset="0"/>
                <a:ea typeface="+mn-ea"/>
                <a:cs typeface="+mn-cs"/>
              </a:rPr>
              <a:t>products</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for the PUNCH Outreach Plan have been strongly influenced by the attributes of the PUNCH mission: </a:t>
            </a: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science</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data</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and </a:t>
            </a: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people</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as well as the strengths and interests of the Outreach &amp; Communications Lead (OCL) and the Principal Investigator.</a:t>
            </a:r>
          </a:p>
        </p:txBody>
      </p:sp>
      <p:sp>
        <p:nvSpPr>
          <p:cNvPr id="9" name="TextBox 8">
            <a:extLst>
              <a:ext uri="{FF2B5EF4-FFF2-40B4-BE49-F238E27FC236}">
                <a16:creationId xmlns:a16="http://schemas.microsoft.com/office/drawing/2014/main" id="{E000D9EA-95FE-44C6-A9EB-B69BA18FF0A3}"/>
              </a:ext>
            </a:extLst>
          </p:cNvPr>
          <p:cNvSpPr txBox="1"/>
          <p:nvPr/>
        </p:nvSpPr>
        <p:spPr>
          <a:xfrm>
            <a:off x="0" y="6585065"/>
            <a:ext cx="3735434" cy="276997"/>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PUNCH Outreach Plan – Self Directed Summary Overview</a:t>
            </a:r>
          </a:p>
        </p:txBody>
      </p:sp>
      <p:sp>
        <p:nvSpPr>
          <p:cNvPr id="10" name="TextBox 9">
            <a:extLst>
              <a:ext uri="{FF2B5EF4-FFF2-40B4-BE49-F238E27FC236}">
                <a16:creationId xmlns:a16="http://schemas.microsoft.com/office/drawing/2014/main" id="{02A41A36-8FF2-411F-BEDA-F799CD089366}"/>
              </a:ext>
            </a:extLst>
          </p:cNvPr>
          <p:cNvSpPr txBox="1"/>
          <p:nvPr/>
        </p:nvSpPr>
        <p:spPr>
          <a:xfrm>
            <a:off x="8076850" y="6574948"/>
            <a:ext cx="2902857" cy="276997"/>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Dr. Cherilynn Morrow   8 April 2021</a:t>
            </a:r>
          </a:p>
        </p:txBody>
      </p:sp>
      <p:sp>
        <p:nvSpPr>
          <p:cNvPr id="11" name="TextBox 10">
            <a:extLst>
              <a:ext uri="{FF2B5EF4-FFF2-40B4-BE49-F238E27FC236}">
                <a16:creationId xmlns:a16="http://schemas.microsoft.com/office/drawing/2014/main" id="{78B9F945-BD08-467D-AD12-578B14CC7784}"/>
              </a:ext>
            </a:extLst>
          </p:cNvPr>
          <p:cNvSpPr txBox="1"/>
          <p:nvPr/>
        </p:nvSpPr>
        <p:spPr>
          <a:xfrm>
            <a:off x="4466074" y="6585065"/>
            <a:ext cx="3180442" cy="276997"/>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cherilynn.morrow@gmail.com</a:t>
            </a:r>
          </a:p>
        </p:txBody>
      </p:sp>
      <p:sp>
        <p:nvSpPr>
          <p:cNvPr id="12" name="TextBox 3">
            <a:extLst>
              <a:ext uri="{FF2B5EF4-FFF2-40B4-BE49-F238E27FC236}">
                <a16:creationId xmlns:a16="http://schemas.microsoft.com/office/drawing/2014/main" id="{CBE2D817-BC34-4DD8-A257-185734271F1E}"/>
              </a:ext>
            </a:extLst>
          </p:cNvPr>
          <p:cNvSpPr txBox="1">
            <a:spLocks/>
          </p:cNvSpPr>
          <p:nvPr/>
        </p:nvSpPr>
        <p:spPr>
          <a:xfrm>
            <a:off x="11399586" y="6536458"/>
            <a:ext cx="451755" cy="276997"/>
          </a:xfrm>
          <a:prstGeom prst="rect">
            <a:avLst/>
          </a:prstGeom>
          <a:noFill/>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55</a:t>
            </a:fld>
            <a:endParaRPr kumimoji="0" lang="en-US" sz="1400" b="0" i="0" u="none" strike="noStrike" kern="0" cap="none" spc="0" normalizeH="0" baseline="0" noProof="0" dirty="0">
              <a:ln>
                <a:noFill/>
              </a:ln>
              <a:effectLst/>
              <a:uLnTx/>
              <a:uFillTx/>
              <a:latin typeface="Calibri"/>
              <a:ea typeface="+mn-ea"/>
              <a:cs typeface="Calibri"/>
              <a:sym typeface="Calibri"/>
            </a:endParaRPr>
          </a:p>
        </p:txBody>
      </p:sp>
    </p:spTree>
    <p:extLst>
      <p:ext uri="{BB962C8B-B14F-4D97-AF65-F5344CB8AC3E}">
        <p14:creationId xmlns:p14="http://schemas.microsoft.com/office/powerpoint/2010/main" val="28128964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ontent Placeholder 4"/>
          <p:cNvSpPr txBox="1">
            <a:spLocks noGrp="1"/>
          </p:cNvSpPr>
          <p:nvPr>
            <p:ph type="body" idx="1"/>
          </p:nvPr>
        </p:nvSpPr>
        <p:spPr>
          <a:xfrm>
            <a:off x="995081" y="1407512"/>
            <a:ext cx="10769600" cy="3908378"/>
          </a:xfrm>
          <a:prstGeom prst="rect">
            <a:avLst/>
          </a:prstGeom>
        </p:spPr>
        <p:txBody>
          <a:bodyPr>
            <a:normAutofit/>
          </a:bodyPr>
          <a:lstStyle/>
          <a:p>
            <a:pPr marL="457200" indent="-457200">
              <a:spcBef>
                <a:spcPts val="500"/>
              </a:spcBef>
              <a:buFont typeface="+mj-lt"/>
              <a:buAutoNum type="arabicPeriod"/>
              <a:defRPr sz="2400"/>
            </a:pPr>
            <a:r>
              <a:rPr lang="en-US" dirty="0"/>
              <a:t>Engaging outreach expertise in collaboration with mission leadership</a:t>
            </a:r>
          </a:p>
          <a:p>
            <a:pPr marL="457200" indent="-457200">
              <a:spcBef>
                <a:spcPts val="500"/>
              </a:spcBef>
              <a:buFont typeface="+mj-lt"/>
              <a:buAutoNum type="arabicPeriod"/>
              <a:defRPr sz="2400"/>
            </a:pPr>
            <a:r>
              <a:rPr lang="en-US" dirty="0"/>
              <a:t>Synergizing the Science, Outreach, and Communication Teams (e.g., on website)</a:t>
            </a:r>
          </a:p>
          <a:p>
            <a:pPr marL="457200" indent="-457200">
              <a:spcBef>
                <a:spcPts val="500"/>
              </a:spcBef>
              <a:buFont typeface="+mj-lt"/>
              <a:buAutoNum type="arabicPeriod"/>
              <a:defRPr sz="2400"/>
            </a:pPr>
            <a:r>
              <a:rPr lang="en-US" dirty="0"/>
              <a:t>Coordinating &amp; synergizing with allied NASA groups &amp; missions </a:t>
            </a:r>
          </a:p>
          <a:p>
            <a:pPr marL="457200" indent="-457200">
              <a:spcBef>
                <a:spcPts val="500"/>
              </a:spcBef>
              <a:buFont typeface="+mj-lt"/>
              <a:buAutoNum type="arabicPeriod"/>
              <a:defRPr sz="2400"/>
            </a:pPr>
            <a:r>
              <a:rPr lang="en-US" dirty="0"/>
              <a:t>Enacting a thematic approach to broaden participation</a:t>
            </a:r>
          </a:p>
          <a:p>
            <a:pPr marL="457200" indent="-457200">
              <a:spcBef>
                <a:spcPts val="500"/>
              </a:spcBef>
              <a:buFont typeface="+mj-lt"/>
              <a:buAutoNum type="arabicPeriod"/>
              <a:defRPr sz="2400"/>
            </a:pPr>
            <a:r>
              <a:rPr lang="en-US" dirty="0"/>
              <a:t>Aligning mission attributes with outreach participants, partners, and products</a:t>
            </a:r>
          </a:p>
          <a:p>
            <a:pPr marL="457200" indent="-457200">
              <a:spcBef>
                <a:spcPts val="500"/>
              </a:spcBef>
              <a:buFont typeface="+mj-lt"/>
              <a:buAutoNum type="arabicPeriod"/>
              <a:defRPr sz="2400"/>
            </a:pPr>
            <a:r>
              <a:rPr lang="en-US" dirty="0"/>
              <a:t>Leveraging strengths &amp; partnerships among multiple institutions</a:t>
            </a:r>
          </a:p>
          <a:p>
            <a:pPr marL="457200" indent="-457200">
              <a:spcBef>
                <a:spcPts val="500"/>
              </a:spcBef>
              <a:buFont typeface="+mj-lt"/>
              <a:buAutoNum type="arabicPeriod"/>
              <a:defRPr sz="2400"/>
            </a:pPr>
            <a:r>
              <a:rPr lang="en-US" dirty="0"/>
              <a:t>Learning from those we intend to benefit from the start</a:t>
            </a:r>
          </a:p>
          <a:p>
            <a:pPr marL="457200" indent="-457200">
              <a:spcBef>
                <a:spcPts val="500"/>
              </a:spcBef>
              <a:buFont typeface="+mj-lt"/>
              <a:buAutoNum type="arabicPeriod"/>
              <a:defRPr sz="2400"/>
            </a:pPr>
            <a:r>
              <a:rPr lang="en-US" dirty="0"/>
              <a:t>Using evidence-based practices &amp; integrating evaluative processes</a:t>
            </a:r>
          </a:p>
        </p:txBody>
      </p:sp>
      <p:sp>
        <p:nvSpPr>
          <p:cNvPr id="171" name="Title 2"/>
          <p:cNvSpPr txBox="1">
            <a:spLocks noGrp="1"/>
          </p:cNvSpPr>
          <p:nvPr>
            <p:ph type="title"/>
          </p:nvPr>
        </p:nvSpPr>
        <p:spPr>
          <a:prstGeom prst="rect">
            <a:avLst/>
          </a:prstGeom>
        </p:spPr>
        <p:txBody>
          <a:bodyPr/>
          <a:lstStyle/>
          <a:p>
            <a:r>
              <a:rPr lang="en-US" dirty="0"/>
              <a:t>Eight Guiding Principles for the PUNCH Outreach Plan</a:t>
            </a:r>
            <a:endParaRPr dirty="0"/>
          </a:p>
        </p:txBody>
      </p:sp>
      <p:sp>
        <p:nvSpPr>
          <p:cNvPr id="6" name="Oval 5">
            <a:extLst>
              <a:ext uri="{FF2B5EF4-FFF2-40B4-BE49-F238E27FC236}">
                <a16:creationId xmlns:a16="http://schemas.microsoft.com/office/drawing/2014/main" id="{8ACF699D-474F-457A-B0D4-2D8150C29071}"/>
              </a:ext>
            </a:extLst>
          </p:cNvPr>
          <p:cNvSpPr/>
          <p:nvPr/>
        </p:nvSpPr>
        <p:spPr>
          <a:xfrm>
            <a:off x="331596" y="3502378"/>
            <a:ext cx="9867481" cy="582804"/>
          </a:xfrm>
          <a:prstGeom prst="ellipse">
            <a:avLst/>
          </a:prstGeom>
          <a:noFill/>
          <a:ln w="25400" cap="flat">
            <a:solidFill>
              <a:srgbClr val="FFC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sym typeface="Calibri"/>
            </a:endParaRPr>
          </a:p>
        </p:txBody>
      </p:sp>
      <p:sp>
        <p:nvSpPr>
          <p:cNvPr id="13" name="TextBox 12">
            <a:extLst>
              <a:ext uri="{FF2B5EF4-FFF2-40B4-BE49-F238E27FC236}">
                <a16:creationId xmlns:a16="http://schemas.microsoft.com/office/drawing/2014/main" id="{EBA88F7F-3181-4DD7-8194-6FE2547EB97B}"/>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PUNCH Outreach Plan – Self Directed Summary Overview</a:t>
            </a:r>
          </a:p>
        </p:txBody>
      </p:sp>
      <p:sp>
        <p:nvSpPr>
          <p:cNvPr id="14" name="TextBox 13">
            <a:extLst>
              <a:ext uri="{FF2B5EF4-FFF2-40B4-BE49-F238E27FC236}">
                <a16:creationId xmlns:a16="http://schemas.microsoft.com/office/drawing/2014/main" id="{E01A6154-DA8B-4286-9433-E49BE92941DD}"/>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Dr. Cherilynn Morrow   8 April 2021</a:t>
            </a:r>
          </a:p>
        </p:txBody>
      </p:sp>
      <p:sp>
        <p:nvSpPr>
          <p:cNvPr id="15" name="TextBox 14">
            <a:extLst>
              <a:ext uri="{FF2B5EF4-FFF2-40B4-BE49-F238E27FC236}">
                <a16:creationId xmlns:a16="http://schemas.microsoft.com/office/drawing/2014/main" id="{C2A40926-63F4-40CE-A9E7-E5DE7610FFA3}"/>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cherilynn.morrow@gmail.com</a:t>
            </a:r>
          </a:p>
        </p:txBody>
      </p:sp>
      <p:sp>
        <p:nvSpPr>
          <p:cNvPr id="16" name="TextBox 3">
            <a:extLst>
              <a:ext uri="{FF2B5EF4-FFF2-40B4-BE49-F238E27FC236}">
                <a16:creationId xmlns:a16="http://schemas.microsoft.com/office/drawing/2014/main" id="{FAB82CBE-5CC6-45BD-9EAB-D8D3FF5390FD}"/>
              </a:ext>
            </a:extLst>
          </p:cNvPr>
          <p:cNvSpPr txBox="1">
            <a:spLocks/>
          </p:cNvSpPr>
          <p:nvPr/>
        </p:nvSpPr>
        <p:spPr>
          <a:xfrm>
            <a:off x="11399586" y="6505978"/>
            <a:ext cx="451755" cy="276997"/>
          </a:xfrm>
          <a:prstGeom prst="rect">
            <a:avLst/>
          </a:prstGeom>
          <a:solidFill>
            <a:schemeClr val="bg1"/>
          </a:solidFill>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000000"/>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56</a:t>
            </a:fld>
            <a:endParaRPr kumimoji="0" lang="en-US" sz="1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10" name="TextBox 9">
            <a:extLst>
              <a:ext uri="{FF2B5EF4-FFF2-40B4-BE49-F238E27FC236}">
                <a16:creationId xmlns:a16="http://schemas.microsoft.com/office/drawing/2014/main" id="{6D8F3A47-AC4A-4076-B709-2DACF737EB23}"/>
              </a:ext>
            </a:extLst>
          </p:cNvPr>
          <p:cNvSpPr txBox="1"/>
          <p:nvPr/>
        </p:nvSpPr>
        <p:spPr>
          <a:xfrm>
            <a:off x="1404732" y="5943066"/>
            <a:ext cx="9144000" cy="341630"/>
          </a:xfrm>
          <a:prstGeom prst="rect">
            <a:avLst/>
          </a:prstGeom>
          <a:solidFill>
            <a:srgbClr val="61ECFF">
              <a:alpha val="47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cs typeface="Calibri"/>
                <a:sym typeface="Calibri"/>
              </a:rPr>
              <a:t>Eight KEY principles guide the development and implementation of the PUNCH Outreach plan.</a:t>
            </a:r>
          </a:p>
        </p:txBody>
      </p:sp>
    </p:spTree>
    <p:extLst>
      <p:ext uri="{BB962C8B-B14F-4D97-AF65-F5344CB8AC3E}">
        <p14:creationId xmlns:p14="http://schemas.microsoft.com/office/powerpoint/2010/main" val="41114848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7772400" y="422250"/>
            <a:ext cx="3436834" cy="2185214"/>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Tahoma"/>
                <a:ea typeface="+mn-ea"/>
                <a:cs typeface="Arial"/>
                <a:sym typeface="Calibri"/>
              </a:rPr>
              <a:t>The PUNCH Outreach Core Consortium</a:t>
            </a:r>
          </a:p>
          <a:p>
            <a:pPr marL="0" marR="0" lvl="0" indent="0" algn="ctr" defTabSz="914400" rtl="0" eaLnBrk="1" fontAlgn="auto" latinLnBrk="0" hangingPunct="0">
              <a:lnSpc>
                <a:spcPct val="100000"/>
              </a:lnSpc>
              <a:spcBef>
                <a:spcPts val="0"/>
              </a:spcBef>
              <a:spcAft>
                <a:spcPts val="120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Tahoma"/>
                <a:ea typeface="+mn-ea"/>
                <a:cs typeface="Arial"/>
                <a:sym typeface="Calibri"/>
              </a:rPr>
              <a:t> [</a:t>
            </a:r>
            <a:r>
              <a:rPr kumimoji="0" lang="en-US" sz="1800" b="0" i="0" u="none" strike="noStrike" kern="0" cap="none" spc="0" normalizeH="0" baseline="0" noProof="0" dirty="0">
                <a:ln>
                  <a:noFill/>
                </a:ln>
                <a:solidFill>
                  <a:prstClr val="black"/>
                </a:solidFill>
                <a:effectLst/>
                <a:uLnTx/>
                <a:uFillTx/>
                <a:latin typeface="Tahoma"/>
                <a:ea typeface="+mn-ea"/>
                <a:cs typeface="Arial"/>
                <a:sym typeface="Calibri"/>
              </a:rPr>
              <a:t>POCC, </a:t>
            </a:r>
            <a:r>
              <a:rPr kumimoji="0" lang="en-US" sz="1800" b="1" i="0" u="none" strike="noStrike" kern="0" cap="none" spc="0" normalizeH="0" baseline="0" noProof="0" dirty="0">
                <a:ln>
                  <a:noFill/>
                </a:ln>
                <a:solidFill>
                  <a:prstClr val="black"/>
                </a:solidFill>
                <a:effectLst/>
                <a:uLnTx/>
                <a:uFillTx/>
                <a:latin typeface="Tahoma"/>
                <a:ea typeface="+mn-ea"/>
                <a:cs typeface="Arial"/>
                <a:sym typeface="Calibri"/>
              </a:rPr>
              <a:t>pronounced “pock”</a:t>
            </a:r>
            <a:r>
              <a:rPr kumimoji="0" lang="en-US" sz="1800" b="0" i="0" u="none" strike="noStrike" kern="0" cap="none" spc="0" normalizeH="0" baseline="0" noProof="0" dirty="0">
                <a:ln>
                  <a:noFill/>
                </a:ln>
                <a:solidFill>
                  <a:prstClr val="black"/>
                </a:solidFill>
                <a:effectLst/>
                <a:uLnTx/>
                <a:uFillTx/>
                <a:latin typeface="Tahoma"/>
                <a:ea typeface="+mn-ea"/>
                <a:cs typeface="Arial"/>
                <a:sym typeface="Calibri"/>
              </a:rPr>
              <a:t>]</a:t>
            </a:r>
            <a:endParaRPr kumimoji="0" lang="en-US" sz="2400" b="0" i="0" u="none" strike="noStrike" kern="0" cap="none" spc="0" normalizeH="0" baseline="0" noProof="0" dirty="0">
              <a:ln>
                <a:noFill/>
              </a:ln>
              <a:solidFill>
                <a:prstClr val="black"/>
              </a:solidFill>
              <a:effectLst/>
              <a:uLnTx/>
              <a:uFillTx/>
              <a:latin typeface="Tahoma"/>
              <a:ea typeface="+mn-ea"/>
              <a:cs typeface="Arial"/>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Narrow" panose="020B0606020202030204" pitchFamily="34" charset="0"/>
                <a:cs typeface="Arial"/>
                <a:sym typeface="Calibri"/>
              </a:rPr>
              <a:t>SWRI + Five Outstanding Outreach institutions in the 4-Corners states of the US Southwest</a:t>
            </a:r>
          </a:p>
        </p:txBody>
      </p:sp>
      <p:pic>
        <p:nvPicPr>
          <p:cNvPr id="29" name="Picture 28">
            <a:extLst>
              <a:ext uri="{FF2B5EF4-FFF2-40B4-BE49-F238E27FC236}">
                <a16:creationId xmlns:a16="http://schemas.microsoft.com/office/drawing/2014/main" id="{5CA8B7F9-D7FD-45FB-B779-B7BC39AD61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3315" t="19570" r="14215" b="9069"/>
          <a:stretch/>
        </p:blipFill>
        <p:spPr>
          <a:xfrm>
            <a:off x="349721" y="181083"/>
            <a:ext cx="6371771" cy="6371769"/>
          </a:xfrm>
          <a:prstGeom prst="rect">
            <a:avLst/>
          </a:prstGeom>
          <a:ln>
            <a:solidFill>
              <a:srgbClr val="002060"/>
            </a:solidFill>
          </a:ln>
        </p:spPr>
      </p:pic>
      <p:cxnSp>
        <p:nvCxnSpPr>
          <p:cNvPr id="32" name="Straight Arrow Connector 31">
            <a:extLst>
              <a:ext uri="{FF2B5EF4-FFF2-40B4-BE49-F238E27FC236}">
                <a16:creationId xmlns:a16="http://schemas.microsoft.com/office/drawing/2014/main" id="{C16EF785-9BBE-4198-9039-1B78D17E0424}"/>
              </a:ext>
            </a:extLst>
          </p:cNvPr>
          <p:cNvCxnSpPr/>
          <p:nvPr/>
        </p:nvCxnSpPr>
        <p:spPr>
          <a:xfrm flipH="1">
            <a:off x="3444889" y="3591937"/>
            <a:ext cx="475348" cy="358"/>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0C340DF-4B53-4630-B115-032B77739A9F}"/>
              </a:ext>
            </a:extLst>
          </p:cNvPr>
          <p:cNvCxnSpPr>
            <a:cxnSpLocks/>
            <a:stCxn id="34" idx="2"/>
          </p:cNvCxnSpPr>
          <p:nvPr/>
        </p:nvCxnSpPr>
        <p:spPr>
          <a:xfrm>
            <a:off x="1445549" y="3226709"/>
            <a:ext cx="74303" cy="310127"/>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1E850AF-CBE6-482F-A684-95836FA2B19D}"/>
              </a:ext>
            </a:extLst>
          </p:cNvPr>
          <p:cNvSpPr txBox="1"/>
          <p:nvPr/>
        </p:nvSpPr>
        <p:spPr>
          <a:xfrm>
            <a:off x="774264" y="2801977"/>
            <a:ext cx="1342569" cy="424732"/>
          </a:xfrm>
          <a:prstGeom prst="rect">
            <a:avLst/>
          </a:prstGeom>
          <a:solidFill>
            <a:srgbClr val="37FF91"/>
          </a:solidFill>
          <a:ln>
            <a:solidFill>
              <a:srgbClr val="002060"/>
            </a:solidFill>
          </a:ln>
        </p:spPr>
        <p:txBody>
          <a:bodyPr wrap="square" rtlCol="0">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Tahoma"/>
                <a:ea typeface="+mn-ea"/>
                <a:cs typeface="Arial"/>
                <a:sym typeface="Calibri"/>
              </a:rPr>
              <a:t>Lowell Observatory</a:t>
            </a:r>
          </a:p>
        </p:txBody>
      </p:sp>
      <p:cxnSp>
        <p:nvCxnSpPr>
          <p:cNvPr id="35" name="Straight Arrow Connector 34">
            <a:extLst>
              <a:ext uri="{FF2B5EF4-FFF2-40B4-BE49-F238E27FC236}">
                <a16:creationId xmlns:a16="http://schemas.microsoft.com/office/drawing/2014/main" id="{C3E6C34E-2F95-4A5A-B28F-FD26034A56F5}"/>
              </a:ext>
            </a:extLst>
          </p:cNvPr>
          <p:cNvCxnSpPr>
            <a:cxnSpLocks/>
          </p:cNvCxnSpPr>
          <p:nvPr/>
        </p:nvCxnSpPr>
        <p:spPr>
          <a:xfrm flipH="1">
            <a:off x="1467325" y="720822"/>
            <a:ext cx="333102" cy="244029"/>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3F22F71-4168-4B75-AB4D-38BD926763E0}"/>
              </a:ext>
            </a:extLst>
          </p:cNvPr>
          <p:cNvSpPr txBox="1"/>
          <p:nvPr/>
        </p:nvSpPr>
        <p:spPr>
          <a:xfrm>
            <a:off x="1692296" y="539445"/>
            <a:ext cx="1843310" cy="276999"/>
          </a:xfrm>
          <a:prstGeom prst="rect">
            <a:avLst/>
          </a:prstGeom>
          <a:solidFill>
            <a:srgbClr val="37FF91"/>
          </a:solidFill>
          <a:ln w="12700">
            <a:solidFill>
              <a:schemeClr val="tx1"/>
            </a:solidFill>
          </a:ln>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Tahoma"/>
                <a:ea typeface="+mn-ea"/>
                <a:cs typeface="Arial"/>
                <a:sym typeface="Calibri"/>
              </a:rPr>
              <a:t>Clark Planetarium</a:t>
            </a:r>
          </a:p>
        </p:txBody>
      </p:sp>
      <p:sp>
        <p:nvSpPr>
          <p:cNvPr id="38" name="TextBox 37">
            <a:extLst>
              <a:ext uri="{FF2B5EF4-FFF2-40B4-BE49-F238E27FC236}">
                <a16:creationId xmlns:a16="http://schemas.microsoft.com/office/drawing/2014/main" id="{1E004EDB-27EC-4C43-ADA7-C03CF9B7BF37}"/>
              </a:ext>
            </a:extLst>
          </p:cNvPr>
          <p:cNvSpPr txBox="1"/>
          <p:nvPr/>
        </p:nvSpPr>
        <p:spPr>
          <a:xfrm>
            <a:off x="3898467" y="3330684"/>
            <a:ext cx="2341559" cy="424732"/>
          </a:xfrm>
          <a:prstGeom prst="rect">
            <a:avLst/>
          </a:prstGeom>
          <a:solidFill>
            <a:srgbClr val="37FF91"/>
          </a:solidFill>
          <a:ln>
            <a:solidFill>
              <a:srgbClr val="002060"/>
            </a:solidFill>
          </a:ln>
        </p:spPr>
        <p:txBody>
          <a:bodyPr wrap="square" rtlCol="0">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Tahoma"/>
                <a:ea typeface="+mn-ea"/>
                <a:cs typeface="Arial"/>
                <a:sym typeface="Calibri"/>
              </a:rPr>
              <a:t>NM Museum of Natural History &amp; Science NMMNHS</a:t>
            </a:r>
          </a:p>
        </p:txBody>
      </p:sp>
      <p:cxnSp>
        <p:nvCxnSpPr>
          <p:cNvPr id="39" name="Straight Arrow Connector 38">
            <a:extLst>
              <a:ext uri="{FF2B5EF4-FFF2-40B4-BE49-F238E27FC236}">
                <a16:creationId xmlns:a16="http://schemas.microsoft.com/office/drawing/2014/main" id="{5560780E-7100-41DA-99F4-BD8E57761833}"/>
              </a:ext>
            </a:extLst>
          </p:cNvPr>
          <p:cNvCxnSpPr/>
          <p:nvPr/>
        </p:nvCxnSpPr>
        <p:spPr>
          <a:xfrm flipH="1">
            <a:off x="3898468" y="964851"/>
            <a:ext cx="326569" cy="362116"/>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4CE93B3-B8B1-4754-88A8-311DEB19920A}"/>
              </a:ext>
            </a:extLst>
          </p:cNvPr>
          <p:cNvSpPr txBox="1"/>
          <p:nvPr/>
        </p:nvSpPr>
        <p:spPr>
          <a:xfrm>
            <a:off x="4088966" y="720822"/>
            <a:ext cx="1907818" cy="600164"/>
          </a:xfrm>
          <a:prstGeom prst="rect">
            <a:avLst/>
          </a:prstGeom>
          <a:solidFill>
            <a:srgbClr val="37FF91"/>
          </a:solidFill>
          <a:ln>
            <a:solidFill>
              <a:srgbClr val="002060"/>
            </a:solidFill>
          </a:ln>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Tahoma"/>
                <a:ea typeface="+mn-ea"/>
                <a:cs typeface="Arial"/>
                <a:sym typeface="Calibri"/>
              </a:rPr>
              <a:t>Fiske Planetarium &amp;</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000000"/>
                </a:solidFill>
                <a:effectLst/>
                <a:uLnTx/>
                <a:uFillTx/>
                <a:latin typeface="Tahoma"/>
                <a:ea typeface="+mn-ea"/>
                <a:cs typeface="Arial"/>
                <a:sym typeface="Calibri"/>
              </a:rPr>
              <a:t>SWRI – Space Science both in Boulder, CO</a:t>
            </a:r>
          </a:p>
        </p:txBody>
      </p:sp>
      <p:sp>
        <p:nvSpPr>
          <p:cNvPr id="41" name="Oval 40">
            <a:extLst>
              <a:ext uri="{FF2B5EF4-FFF2-40B4-BE49-F238E27FC236}">
                <a16:creationId xmlns:a16="http://schemas.microsoft.com/office/drawing/2014/main" id="{5BDF97D3-2472-4D3A-81D5-EC55D70A43A4}"/>
              </a:ext>
            </a:extLst>
          </p:cNvPr>
          <p:cNvSpPr/>
          <p:nvPr/>
        </p:nvSpPr>
        <p:spPr>
          <a:xfrm>
            <a:off x="2661124" y="2758435"/>
            <a:ext cx="740220" cy="4920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ahoma"/>
              <a:ea typeface="+mn-ea"/>
              <a:cs typeface="Arial"/>
              <a:sym typeface="Calibri"/>
            </a:endParaRPr>
          </a:p>
        </p:txBody>
      </p:sp>
      <p:cxnSp>
        <p:nvCxnSpPr>
          <p:cNvPr id="42" name="Straight Arrow Connector 41">
            <a:extLst>
              <a:ext uri="{FF2B5EF4-FFF2-40B4-BE49-F238E27FC236}">
                <a16:creationId xmlns:a16="http://schemas.microsoft.com/office/drawing/2014/main" id="{792A5F0B-5326-4545-83F9-47CE211B96FF}"/>
              </a:ext>
            </a:extLst>
          </p:cNvPr>
          <p:cNvCxnSpPr/>
          <p:nvPr/>
        </p:nvCxnSpPr>
        <p:spPr>
          <a:xfrm flipH="1">
            <a:off x="3666232" y="4574045"/>
            <a:ext cx="475348" cy="358"/>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601C175-D175-49E0-ABFF-24669C17DCF6}"/>
              </a:ext>
            </a:extLst>
          </p:cNvPr>
          <p:cNvSpPr txBox="1"/>
          <p:nvPr/>
        </p:nvSpPr>
        <p:spPr>
          <a:xfrm>
            <a:off x="4065218" y="4149016"/>
            <a:ext cx="2628978" cy="586314"/>
          </a:xfrm>
          <a:prstGeom prst="rect">
            <a:avLst/>
          </a:prstGeom>
          <a:solidFill>
            <a:srgbClr val="37FF91"/>
          </a:solidFill>
          <a:ln>
            <a:solidFill>
              <a:srgbClr val="002060"/>
            </a:solidFill>
          </a:ln>
        </p:spPr>
        <p:txBody>
          <a:bodyPr wrap="square" rtlCol="0">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Tahoma"/>
                <a:ea typeface="+mn-ea"/>
                <a:cs typeface="Arial"/>
                <a:sym typeface="Calibri"/>
              </a:rPr>
              <a:t>NM Museum of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Tahoma"/>
                <a:ea typeface="+mn-ea"/>
                <a:cs typeface="Arial"/>
                <a:sym typeface="Calibri"/>
              </a:rPr>
              <a:t>Space History &amp; </a:t>
            </a:r>
            <a:r>
              <a:rPr kumimoji="0" lang="en-US" sz="1050" b="1" i="0" u="none" strike="noStrike" kern="0" cap="none" spc="0" normalizeH="0" baseline="0" noProof="0" dirty="0">
                <a:ln>
                  <a:noFill/>
                </a:ln>
                <a:solidFill>
                  <a:srgbClr val="000000"/>
                </a:solidFill>
                <a:effectLst/>
                <a:uLnTx/>
                <a:uFillTx/>
                <a:latin typeface="Tahoma"/>
                <a:ea typeface="+mn-ea"/>
                <a:cs typeface="Arial"/>
                <a:sym typeface="Calibri"/>
              </a:rPr>
              <a:t>the NM</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000000"/>
                </a:solidFill>
                <a:effectLst/>
                <a:uLnTx/>
                <a:uFillTx/>
                <a:latin typeface="Tahoma"/>
                <a:ea typeface="+mn-ea"/>
                <a:cs typeface="Arial"/>
                <a:sym typeface="Calibri"/>
              </a:rPr>
              <a:t>School for Blind &amp; Visually Impaired</a:t>
            </a:r>
          </a:p>
        </p:txBody>
      </p:sp>
      <p:sp>
        <p:nvSpPr>
          <p:cNvPr id="44" name="Oval 43">
            <a:extLst>
              <a:ext uri="{FF2B5EF4-FFF2-40B4-BE49-F238E27FC236}">
                <a16:creationId xmlns:a16="http://schemas.microsoft.com/office/drawing/2014/main" id="{A924E52C-1A1D-4496-AC11-EC81B6D7FA1E}"/>
              </a:ext>
            </a:extLst>
          </p:cNvPr>
          <p:cNvSpPr/>
          <p:nvPr/>
        </p:nvSpPr>
        <p:spPr>
          <a:xfrm>
            <a:off x="3590198" y="4542917"/>
            <a:ext cx="54694" cy="45719"/>
          </a:xfrm>
          <a:prstGeom prst="ellipse">
            <a:avLst/>
          </a:prstGeom>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Arial"/>
            </a:endParaRPr>
          </a:p>
        </p:txBody>
      </p:sp>
      <p:sp>
        <p:nvSpPr>
          <p:cNvPr id="46" name="TextBox 45">
            <a:extLst>
              <a:ext uri="{FF2B5EF4-FFF2-40B4-BE49-F238E27FC236}">
                <a16:creationId xmlns:a16="http://schemas.microsoft.com/office/drawing/2014/main" id="{1E9D0437-1BD3-4D37-A6D7-AFC59B46BFB9}"/>
              </a:ext>
            </a:extLst>
          </p:cNvPr>
          <p:cNvSpPr txBox="1"/>
          <p:nvPr/>
        </p:nvSpPr>
        <p:spPr>
          <a:xfrm>
            <a:off x="3082994" y="4280859"/>
            <a:ext cx="1069203"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DADADA">
                    <a:lumMod val="25000"/>
                  </a:srgbClr>
                </a:solidFill>
                <a:effectLst/>
                <a:uLnTx/>
                <a:uFillTx/>
                <a:latin typeface="Calibri Light" panose="020F0302020204030204" pitchFamily="34" charset="0"/>
                <a:ea typeface="+mn-ea"/>
                <a:cs typeface="Calibri Light" panose="020F0302020204030204" pitchFamily="34" charset="0"/>
              </a:rPr>
              <a:t>Alamogordo</a:t>
            </a:r>
          </a:p>
        </p:txBody>
      </p:sp>
      <p:sp>
        <p:nvSpPr>
          <p:cNvPr id="47" name="Text Box 2">
            <a:extLst>
              <a:ext uri="{FF2B5EF4-FFF2-40B4-BE49-F238E27FC236}">
                <a16:creationId xmlns:a16="http://schemas.microsoft.com/office/drawing/2014/main" id="{9831D9AA-6789-42F7-B11F-893BE0DD2D33}"/>
              </a:ext>
            </a:extLst>
          </p:cNvPr>
          <p:cNvSpPr txBox="1">
            <a:spLocks noChangeArrowheads="1"/>
          </p:cNvSpPr>
          <p:nvPr/>
        </p:nvSpPr>
        <p:spPr bwMode="auto">
          <a:xfrm>
            <a:off x="7097052" y="2751648"/>
            <a:ext cx="4922227" cy="3567290"/>
          </a:xfrm>
          <a:prstGeom prst="rect">
            <a:avLst/>
          </a:prstGeom>
          <a:solidFill>
            <a:srgbClr val="FFFFFF"/>
          </a:solidFill>
          <a:ln w="19050">
            <a:solidFill>
              <a:schemeClr val="accent1">
                <a:lumMod val="75000"/>
              </a:schemeClr>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PUNCH partners with the POCC (“pock”) institutions to leverage its people, data, milestones, and discoveries for high-impact public engagement. </a:t>
            </a:r>
          </a:p>
          <a:p>
            <a:pPr marL="0" marR="0" lvl="0" indent="0" algn="l" defTabSz="914400" rtl="0" eaLnBrk="1" fontAlgn="auto" latinLnBrk="0" hangingPunct="1">
              <a:spcBef>
                <a:spcPts val="0"/>
              </a:spcBef>
              <a:spcAft>
                <a:spcPts val="0"/>
              </a:spcAft>
              <a:buClrTx/>
              <a:buSzTx/>
              <a:buFontTx/>
              <a:buNone/>
              <a:tabLst/>
              <a:defRPr/>
            </a:pPr>
            <a:endParaRPr lang="en-US" sz="1600" kern="0" dirty="0">
              <a:solidFill>
                <a:sysClr val="windowText" lastClr="000000"/>
              </a:solidFill>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The POCC institutions (</a:t>
            </a:r>
            <a:r>
              <a:rPr kumimoji="0" lang="en-US" sz="1600" b="1" i="0" u="none" strike="noStrike" kern="0" cap="none" spc="0" normalizeH="0" baseline="0" noProof="0" dirty="0">
                <a:ln>
                  <a:noFill/>
                </a:ln>
                <a:solidFill>
                  <a:srgbClr val="00B05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green boxes</a:t>
            </a:r>
            <a:r>
              <a:rPr kumimoji="0" lang="en-US" sz="1600" b="0" i="0" u="none" strike="noStrike" kern="0" cap="none" spc="0" normalizeH="0" baseline="0" noProof="0" dirty="0">
                <a:ln>
                  <a:noFill/>
                </a:ln>
                <a:solidFill>
                  <a:sysClr val="windowText" lastClr="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are highly experienced in convening public events. </a:t>
            </a:r>
            <a:r>
              <a:rPr lang="en-US" sz="1600" dirty="0">
                <a:solidFill>
                  <a:srgbClr val="000000"/>
                </a:solidFill>
                <a:effectLst/>
                <a:latin typeface="Arial Narrow" panose="020B0606020202030204" pitchFamily="34" charset="0"/>
                <a:ea typeface="Times New Roman" panose="02020603050405020304" pitchFamily="18" charset="0"/>
              </a:rPr>
              <a:t>Our partners have a combined annual visitorship of about 750,000. Of these, over 225,000 participate in a full-dome planetarium experience during their visit.</a:t>
            </a:r>
            <a:endParaRPr kumimoji="0" lang="en-US" sz="1600" b="0" i="0" u="none" strike="noStrike" kern="0" cap="none" spc="0" normalizeH="0" baseline="0" noProof="0" dirty="0">
              <a:ln>
                <a:noFill/>
              </a:ln>
              <a:solidFill>
                <a:sysClr val="windowText" lastClr="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tabLst/>
              <a:defRPr/>
            </a:pPr>
            <a:endParaRPr lang="en-US" sz="1600" kern="0" dirty="0">
              <a:solidFill>
                <a:sysClr val="windowText" lastClr="000000"/>
              </a:solidFill>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The </a:t>
            </a:r>
            <a:r>
              <a:rPr kumimoji="0" lang="en-US" sz="1600" b="1" i="0" u="none" strike="noStrike" kern="0" cap="none" spc="0" normalizeH="0" baseline="0" noProof="0" dirty="0">
                <a:ln>
                  <a:noFill/>
                </a:ln>
                <a:solidFill>
                  <a:srgbClr val="FF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red circle </a:t>
            </a:r>
            <a:r>
              <a:rPr kumimoji="0" lang="en-US" sz="1600" b="0" i="0" u="none" strike="noStrike" kern="0" cap="none" spc="0" normalizeH="0" baseline="0" noProof="0" dirty="0">
                <a:ln>
                  <a:noFill/>
                </a:ln>
                <a:solidFill>
                  <a:sysClr val="windowText" lastClr="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shows the location of Chaco Culture National Historical Park (NHP).</a:t>
            </a:r>
          </a:p>
          <a:p>
            <a:pPr marL="0" marR="0" lvl="0" indent="0" algn="l" defTabSz="914400" rtl="0" eaLnBrk="1" fontAlgn="auto" latinLnBrk="0" hangingPunct="1">
              <a:spcBef>
                <a:spcPts val="0"/>
              </a:spcBef>
              <a:spcAft>
                <a:spcPts val="0"/>
              </a:spcAft>
              <a:buClrTx/>
              <a:buSzTx/>
              <a:buFontTx/>
              <a:buNone/>
              <a:tabLst/>
              <a:defRPr/>
            </a:pPr>
            <a:endParaRPr lang="en-US" sz="1600" kern="0" dirty="0">
              <a:solidFill>
                <a:sysClr val="windowText" lastClr="000000"/>
              </a:solidFill>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tabLst/>
              <a:defRPr/>
            </a:pPr>
            <a:r>
              <a:rPr lang="en-US" sz="1600" kern="0" dirty="0">
                <a:solidFill>
                  <a:sysClr val="windowText" lastClr="000000"/>
                </a:solidFill>
                <a:latin typeface="Arial Narrow" panose="020B0606020202030204" pitchFamily="34" charset="0"/>
                <a:ea typeface="Calibri" panose="020F0502020204030204" pitchFamily="34" charset="0"/>
                <a:cs typeface="Times New Roman" panose="02020603050405020304" pitchFamily="18" charset="0"/>
              </a:rPr>
              <a:t>Our e</a:t>
            </a:r>
            <a:r>
              <a:rPr kumimoji="0" lang="en-US" sz="1600" b="0" i="0" u="none" strike="noStrike" kern="0"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cs typeface="Times New Roman" panose="02020603050405020304" pitchFamily="18" charset="0"/>
              </a:rPr>
              <a:t>valuator is from the Planetary Science Institute (</a:t>
            </a:r>
            <a:r>
              <a:rPr kumimoji="0" lang="en-US" sz="1600" b="1" i="0" u="none" strike="noStrike" kern="0" cap="none" spc="0" normalizeH="0" baseline="0" noProof="0" dirty="0">
                <a:ln>
                  <a:noFill/>
                </a:ln>
                <a:solidFill>
                  <a:srgbClr val="0070C0"/>
                </a:solidFill>
                <a:effectLst/>
                <a:uLnTx/>
                <a:uFillTx/>
                <a:latin typeface="Arial Narrow" panose="020B0606020202030204" pitchFamily="34" charset="0"/>
                <a:ea typeface="Calibri" panose="020F0502020204030204" pitchFamily="34" charset="0"/>
                <a:cs typeface="Times New Roman" panose="02020603050405020304" pitchFamily="18" charset="0"/>
              </a:rPr>
              <a:t>blue box</a:t>
            </a:r>
            <a:r>
              <a:rPr kumimoji="0" lang="en-US" sz="1600" b="0" i="0" u="none" strike="noStrike" kern="0"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cs typeface="Times New Roman" panose="02020603050405020304" pitchFamily="18" charset="0"/>
              </a:rPr>
              <a:t>).</a:t>
            </a:r>
          </a:p>
        </p:txBody>
      </p:sp>
      <p:sp>
        <p:nvSpPr>
          <p:cNvPr id="23" name="TextBox 22">
            <a:extLst>
              <a:ext uri="{FF2B5EF4-FFF2-40B4-BE49-F238E27FC236}">
                <a16:creationId xmlns:a16="http://schemas.microsoft.com/office/drawing/2014/main" id="{029AE77B-1464-42D3-AA3C-117188B3CD93}"/>
              </a:ext>
            </a:extLst>
          </p:cNvPr>
          <p:cNvSpPr txBox="1"/>
          <p:nvPr/>
        </p:nvSpPr>
        <p:spPr>
          <a:xfrm>
            <a:off x="844167" y="5139225"/>
            <a:ext cx="2238827" cy="424732"/>
          </a:xfrm>
          <a:prstGeom prst="rect">
            <a:avLst/>
          </a:prstGeom>
          <a:solidFill>
            <a:srgbClr val="9FE6FF"/>
          </a:solidFill>
          <a:ln>
            <a:solidFill>
              <a:srgbClr val="002060"/>
            </a:solidFill>
          </a:ln>
        </p:spPr>
        <p:txBody>
          <a:bodyPr wrap="square" rtlCol="0">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Tahoma"/>
                <a:ea typeface="+mn-ea"/>
                <a:cs typeface="Arial"/>
                <a:sym typeface="Calibri"/>
              </a:rPr>
              <a:t>Planetary Science Institute (Our Evaluator)</a:t>
            </a:r>
          </a:p>
        </p:txBody>
      </p:sp>
      <p:cxnSp>
        <p:nvCxnSpPr>
          <p:cNvPr id="27" name="Straight Arrow Connector 26">
            <a:extLst>
              <a:ext uri="{FF2B5EF4-FFF2-40B4-BE49-F238E27FC236}">
                <a16:creationId xmlns:a16="http://schemas.microsoft.com/office/drawing/2014/main" id="{69B116B7-4D27-4CAC-9075-0AE644598F58}"/>
              </a:ext>
            </a:extLst>
          </p:cNvPr>
          <p:cNvCxnSpPr>
            <a:cxnSpLocks/>
            <a:stCxn id="23" idx="0"/>
          </p:cNvCxnSpPr>
          <p:nvPr/>
        </p:nvCxnSpPr>
        <p:spPr>
          <a:xfrm flipH="1" flipV="1">
            <a:off x="1839469" y="4911613"/>
            <a:ext cx="124112" cy="22761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BFB1EDC-16A1-4DB3-9295-4572201F1A7D}"/>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Calibri"/>
                <a:ea typeface="+mn-ea"/>
                <a:cs typeface="+mn-cs"/>
                <a:sym typeface="Calibri"/>
              </a:rPr>
              <a:t>PUNCH Outreach Plan – Self Directed Summary Overview</a:t>
            </a:r>
          </a:p>
        </p:txBody>
      </p:sp>
      <p:sp>
        <p:nvSpPr>
          <p:cNvPr id="28" name="TextBox 27">
            <a:extLst>
              <a:ext uri="{FF2B5EF4-FFF2-40B4-BE49-F238E27FC236}">
                <a16:creationId xmlns:a16="http://schemas.microsoft.com/office/drawing/2014/main" id="{F9BDB054-D030-4491-B67B-809DE409558B}"/>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Calibri"/>
                <a:ea typeface="+mn-ea"/>
                <a:cs typeface="+mn-cs"/>
                <a:sym typeface="Calibri"/>
              </a:rPr>
              <a:t>Dr. Cherilynn Morrow   8 April 2021</a:t>
            </a:r>
          </a:p>
        </p:txBody>
      </p:sp>
      <p:sp>
        <p:nvSpPr>
          <p:cNvPr id="45" name="TextBox 44">
            <a:extLst>
              <a:ext uri="{FF2B5EF4-FFF2-40B4-BE49-F238E27FC236}">
                <a16:creationId xmlns:a16="http://schemas.microsoft.com/office/drawing/2014/main" id="{3C6186F3-A195-47E8-B8E2-3F375DA76BD5}"/>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Calibri"/>
                <a:ea typeface="+mn-ea"/>
                <a:cs typeface="+mn-cs"/>
                <a:sym typeface="Calibri"/>
              </a:rPr>
              <a:t>cherilynn.morrow@gmail.com</a:t>
            </a:r>
          </a:p>
        </p:txBody>
      </p:sp>
      <p:sp>
        <p:nvSpPr>
          <p:cNvPr id="48" name="TextBox 3">
            <a:extLst>
              <a:ext uri="{FF2B5EF4-FFF2-40B4-BE49-F238E27FC236}">
                <a16:creationId xmlns:a16="http://schemas.microsoft.com/office/drawing/2014/main" id="{973DB295-68A9-436F-A87E-99C5D88CF753}"/>
              </a:ext>
            </a:extLst>
          </p:cNvPr>
          <p:cNvSpPr txBox="1">
            <a:spLocks/>
          </p:cNvSpPr>
          <p:nvPr/>
        </p:nvSpPr>
        <p:spPr>
          <a:xfrm>
            <a:off x="11399586" y="6505978"/>
            <a:ext cx="451755" cy="276997"/>
          </a:xfrm>
          <a:prstGeom prst="rect">
            <a:avLst/>
          </a:prstGeom>
          <a:solidFill>
            <a:schemeClr val="bg1"/>
          </a:solidFill>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prstClr val="black"/>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57</a:t>
            </a:fld>
            <a:endParaRPr kumimoji="0" lang="en-US" sz="1400" b="0" i="0" u="none" strike="noStrike" kern="0" cap="none" spc="0" normalizeH="0" baseline="0" noProof="0" dirty="0">
              <a:ln>
                <a:noFill/>
              </a:ln>
              <a:solidFill>
                <a:prstClr val="black"/>
              </a:solidFill>
              <a:effectLst/>
              <a:uLnTx/>
              <a:uFillTx/>
              <a:latin typeface="Calibri"/>
              <a:ea typeface="+mn-ea"/>
              <a:cs typeface="Calibri"/>
              <a:sym typeface="Calibri"/>
            </a:endParaRPr>
          </a:p>
        </p:txBody>
      </p:sp>
    </p:spTree>
    <p:extLst>
      <p:ext uri="{BB962C8B-B14F-4D97-AF65-F5344CB8AC3E}">
        <p14:creationId xmlns:p14="http://schemas.microsoft.com/office/powerpoint/2010/main" val="40225019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DF0822A0-CFE0-4865-AFBF-773F3A26D6EF}"/>
              </a:ext>
            </a:extLst>
          </p:cNvPr>
          <p:cNvSpPr txBox="1"/>
          <p:nvPr/>
        </p:nvSpPr>
        <p:spPr>
          <a:xfrm>
            <a:off x="0" y="6646025"/>
            <a:ext cx="3735434" cy="276997"/>
          </a:xfrm>
          <a:prstGeom prst="rect">
            <a:avLst/>
          </a:prstGeom>
          <a:solidFill>
            <a:srgbClr val="FFFFFF"/>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PUNCH Outreach Plan – Self Directed Summary Overview</a:t>
            </a:r>
          </a:p>
        </p:txBody>
      </p:sp>
      <p:sp>
        <p:nvSpPr>
          <p:cNvPr id="19" name="TextBox 18">
            <a:extLst>
              <a:ext uri="{FF2B5EF4-FFF2-40B4-BE49-F238E27FC236}">
                <a16:creationId xmlns:a16="http://schemas.microsoft.com/office/drawing/2014/main" id="{58A5731F-4A2B-47E6-B198-EA8E0BD3A82A}"/>
              </a:ext>
            </a:extLst>
          </p:cNvPr>
          <p:cNvSpPr txBox="1"/>
          <p:nvPr/>
        </p:nvSpPr>
        <p:spPr>
          <a:xfrm>
            <a:off x="8076850" y="6635908"/>
            <a:ext cx="2902857" cy="276997"/>
          </a:xfrm>
          <a:prstGeom prst="rect">
            <a:avLst/>
          </a:prstGeom>
          <a:solidFill>
            <a:srgbClr val="FFFFFF"/>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Dr. Cherilynn Morrow   8 April 2021</a:t>
            </a:r>
          </a:p>
        </p:txBody>
      </p:sp>
      <p:sp>
        <p:nvSpPr>
          <p:cNvPr id="20" name="TextBox 19">
            <a:extLst>
              <a:ext uri="{FF2B5EF4-FFF2-40B4-BE49-F238E27FC236}">
                <a16:creationId xmlns:a16="http://schemas.microsoft.com/office/drawing/2014/main" id="{F8E6FB8E-1FA5-4E81-BEE8-1DA10CB31AAE}"/>
              </a:ext>
            </a:extLst>
          </p:cNvPr>
          <p:cNvSpPr txBox="1"/>
          <p:nvPr/>
        </p:nvSpPr>
        <p:spPr>
          <a:xfrm>
            <a:off x="4466074" y="6646025"/>
            <a:ext cx="3180442" cy="276997"/>
          </a:xfrm>
          <a:prstGeom prst="rect">
            <a:avLst/>
          </a:prstGeom>
          <a:solidFill>
            <a:srgbClr val="FFFFFF"/>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cherilynn.morrow@gmail.com</a:t>
            </a:r>
          </a:p>
        </p:txBody>
      </p:sp>
      <p:sp>
        <p:nvSpPr>
          <p:cNvPr id="21" name="TextBox 3">
            <a:extLst>
              <a:ext uri="{FF2B5EF4-FFF2-40B4-BE49-F238E27FC236}">
                <a16:creationId xmlns:a16="http://schemas.microsoft.com/office/drawing/2014/main" id="{5FBC80E4-EFD9-47C2-8964-F6EE474942C3}"/>
              </a:ext>
            </a:extLst>
          </p:cNvPr>
          <p:cNvSpPr txBox="1">
            <a:spLocks/>
          </p:cNvSpPr>
          <p:nvPr/>
        </p:nvSpPr>
        <p:spPr>
          <a:xfrm>
            <a:off x="11399586" y="6597418"/>
            <a:ext cx="451755" cy="276997"/>
          </a:xfrm>
          <a:prstGeom prst="rect">
            <a:avLst/>
          </a:prstGeom>
          <a:solidFill>
            <a:srgbClr val="FFFFFF"/>
          </a:solidFill>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000000"/>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58</a:t>
            </a:fld>
            <a:endParaRPr kumimoji="0" lang="en-US" sz="1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4" name="TextBox 3"/>
          <p:cNvSpPr txBox="1"/>
          <p:nvPr/>
        </p:nvSpPr>
        <p:spPr>
          <a:xfrm>
            <a:off x="1220869" y="108702"/>
            <a:ext cx="10630472"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Calibri"/>
                <a:cs typeface="Calibri"/>
                <a:sym typeface="Calibri"/>
              </a:rPr>
              <a:t>POCC Institutions – Relevant Strengths &amp; Assets Summary (from 2020 Survey data &amp; team meetings) </a:t>
            </a:r>
          </a:p>
        </p:txBody>
      </p:sp>
      <p:grpSp>
        <p:nvGrpSpPr>
          <p:cNvPr id="2" name="Group 1">
            <a:extLst>
              <a:ext uri="{FF2B5EF4-FFF2-40B4-BE49-F238E27FC236}">
                <a16:creationId xmlns:a16="http://schemas.microsoft.com/office/drawing/2014/main" id="{394CE3BA-88E8-40F9-ACCB-0F347D118615}"/>
              </a:ext>
            </a:extLst>
          </p:cNvPr>
          <p:cNvGrpSpPr/>
          <p:nvPr/>
        </p:nvGrpSpPr>
        <p:grpSpPr>
          <a:xfrm>
            <a:off x="182194" y="996674"/>
            <a:ext cx="11859222" cy="5667043"/>
            <a:chOff x="80594" y="996674"/>
            <a:chExt cx="11859222" cy="5667043"/>
          </a:xfrm>
        </p:grpSpPr>
        <p:sp>
          <p:nvSpPr>
            <p:cNvPr id="5" name="Freeform: Shape 4">
              <a:extLst>
                <a:ext uri="{FF2B5EF4-FFF2-40B4-BE49-F238E27FC236}">
                  <a16:creationId xmlns:a16="http://schemas.microsoft.com/office/drawing/2014/main" id="{C4958D4D-26E0-4648-BDA2-47E1F69EE483}"/>
                </a:ext>
              </a:extLst>
            </p:cNvPr>
            <p:cNvSpPr/>
            <p:nvPr/>
          </p:nvSpPr>
          <p:spPr>
            <a:xfrm>
              <a:off x="80594" y="996674"/>
              <a:ext cx="2163590" cy="865436"/>
            </a:xfrm>
            <a:custGeom>
              <a:avLst/>
              <a:gdLst>
                <a:gd name="connsiteX0" fmla="*/ 0 w 2163590"/>
                <a:gd name="connsiteY0" fmla="*/ 0 h 865436"/>
                <a:gd name="connsiteX1" fmla="*/ 2163590 w 2163590"/>
                <a:gd name="connsiteY1" fmla="*/ 0 h 865436"/>
                <a:gd name="connsiteX2" fmla="*/ 2163590 w 2163590"/>
                <a:gd name="connsiteY2" fmla="*/ 865436 h 865436"/>
                <a:gd name="connsiteX3" fmla="*/ 0 w 2163590"/>
                <a:gd name="connsiteY3" fmla="*/ 865436 h 865436"/>
                <a:gd name="connsiteX4" fmla="*/ 0 w 2163590"/>
                <a:gd name="connsiteY4" fmla="*/ 0 h 865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590" h="865436">
                  <a:moveTo>
                    <a:pt x="0" y="0"/>
                  </a:moveTo>
                  <a:lnTo>
                    <a:pt x="2163590" y="0"/>
                  </a:lnTo>
                  <a:lnTo>
                    <a:pt x="2163590" y="865436"/>
                  </a:lnTo>
                  <a:lnTo>
                    <a:pt x="0" y="865436"/>
                  </a:lnTo>
                  <a:lnTo>
                    <a:pt x="0" y="0"/>
                  </a:lnTo>
                  <a:close/>
                </a:path>
              </a:pathLst>
            </a:custGeom>
            <a:solidFill>
              <a:schemeClr val="accent5"/>
            </a:solidFill>
            <a:ln>
              <a:solidFill>
                <a:schemeClr val="tx1">
                  <a:alpha val="90000"/>
                </a:schemeClr>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marR="0" lvl="0" indent="0" algn="ctr" defTabSz="8001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panose="020B0606020202030204" pitchFamily="34" charset="0"/>
                  <a:cs typeface="Calibri"/>
                </a:rPr>
                <a:t>NEW MEXICO</a:t>
              </a:r>
            </a:p>
            <a:p>
              <a:pPr marL="0" marR="0" lvl="0" indent="0" algn="ctr" defTabSz="8001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panose="020B0606020202030204" pitchFamily="34" charset="0"/>
                  <a:cs typeface="Calibri"/>
                </a:rPr>
                <a:t>MNHS, MSH, SBVI</a:t>
              </a:r>
            </a:p>
            <a:p>
              <a:pPr marL="0" marR="0" lvl="0" indent="0" algn="ctr" defTabSz="8001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cs typeface="Calibri"/>
                </a:rPr>
                <a:t>(Albuquerque/Alamogordo)</a:t>
              </a:r>
            </a:p>
          </p:txBody>
        </p:sp>
        <p:sp>
          <p:nvSpPr>
            <p:cNvPr id="6" name="Freeform: Shape 5">
              <a:extLst>
                <a:ext uri="{FF2B5EF4-FFF2-40B4-BE49-F238E27FC236}">
                  <a16:creationId xmlns:a16="http://schemas.microsoft.com/office/drawing/2014/main" id="{083EAC97-FFDE-4C91-850C-4966DE9FFD65}"/>
                </a:ext>
              </a:extLst>
            </p:cNvPr>
            <p:cNvSpPr/>
            <p:nvPr/>
          </p:nvSpPr>
          <p:spPr>
            <a:xfrm>
              <a:off x="85116" y="1798785"/>
              <a:ext cx="2163590" cy="4864932"/>
            </a:xfrm>
            <a:custGeom>
              <a:avLst/>
              <a:gdLst>
                <a:gd name="connsiteX0" fmla="*/ 0 w 2163590"/>
                <a:gd name="connsiteY0" fmla="*/ 0 h 5007142"/>
                <a:gd name="connsiteX1" fmla="*/ 2163590 w 2163590"/>
                <a:gd name="connsiteY1" fmla="*/ 0 h 5007142"/>
                <a:gd name="connsiteX2" fmla="*/ 2163590 w 2163590"/>
                <a:gd name="connsiteY2" fmla="*/ 5007142 h 5007142"/>
                <a:gd name="connsiteX3" fmla="*/ 0 w 2163590"/>
                <a:gd name="connsiteY3" fmla="*/ 5007142 h 5007142"/>
                <a:gd name="connsiteX4" fmla="*/ 0 w 2163590"/>
                <a:gd name="connsiteY4" fmla="*/ 0 h 5007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590" h="5007142">
                  <a:moveTo>
                    <a:pt x="0" y="0"/>
                  </a:moveTo>
                  <a:lnTo>
                    <a:pt x="2163590" y="0"/>
                  </a:lnTo>
                  <a:lnTo>
                    <a:pt x="2163590" y="5007142"/>
                  </a:lnTo>
                  <a:lnTo>
                    <a:pt x="0" y="5007142"/>
                  </a:lnTo>
                  <a:lnTo>
                    <a:pt x="0" y="0"/>
                  </a:lnTo>
                  <a:close/>
                </a:path>
              </a:pathLst>
            </a:custGeom>
            <a:solidFill>
              <a:srgbClr val="D5E6EC"/>
            </a:solidFill>
            <a:ln>
              <a:solidFill>
                <a:schemeClr val="tx1">
                  <a:alpha val="90000"/>
                </a:schemeClr>
              </a:solidFill>
            </a:ln>
          </p:spPr>
          <p:style>
            <a:lnRef idx="2">
              <a:scrgbClr r="0" g="0" b="0"/>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marR="0" lvl="1" indent="-114300" algn="l" defTabSz="622300" rtl="0" eaLnBrk="1" fontAlgn="auto" latinLnBrk="0" hangingPunct="1">
                <a:lnSpc>
                  <a:spcPct val="80000"/>
                </a:lnSpc>
                <a:spcBef>
                  <a:spcPct val="0"/>
                </a:spcBef>
                <a:spcAft>
                  <a:spcPts val="6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MNHS: The </a:t>
              </a: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Museum of Natural History and Science (MNHS)</a:t>
              </a: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 is host of the only Sun Dagger exhibit; </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endParaRPr>
            </a:p>
            <a:p>
              <a:pPr marL="114300" marR="0" lvl="1" indent="-114300" algn="l" defTabSz="622300" rtl="0" eaLnBrk="1" fontAlgn="auto" latinLnBrk="0" hangingPunct="1">
                <a:lnSpc>
                  <a:spcPct val="80000"/>
                </a:lnSpc>
                <a:spcBef>
                  <a:spcPct val="0"/>
                </a:spcBef>
                <a:spcAft>
                  <a:spcPts val="6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MNHS: Strong relationships with Native American (Acoma &amp; Laguna) and Latinx communities (NHCC).</a:t>
              </a:r>
            </a:p>
            <a:p>
              <a:pPr marL="114300" marR="0" lvl="1" indent="-114300" algn="l" defTabSz="622300" rtl="0" eaLnBrk="1" fontAlgn="auto" latinLnBrk="0" hangingPunct="1">
                <a:lnSpc>
                  <a:spcPct val="80000"/>
                </a:lnSpc>
                <a:spcBef>
                  <a:spcPct val="0"/>
                </a:spcBef>
                <a:spcAft>
                  <a:spcPts val="6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MNHS: Strong experience supporting Girl Scouts</a:t>
              </a:r>
            </a:p>
            <a:p>
              <a:pPr marL="114300" marR="0" lvl="1" indent="-114300" algn="l" defTabSz="622300" rtl="0" eaLnBrk="1" fontAlgn="auto" latinLnBrk="0" hangingPunct="1">
                <a:lnSpc>
                  <a:spcPct val="80000"/>
                </a:lnSpc>
                <a:spcBef>
                  <a:spcPct val="0"/>
                </a:spcBef>
                <a:spcAft>
                  <a:spcPts val="6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MNHS: Experienced Meeting/conference hosts</a:t>
              </a:r>
            </a:p>
            <a:p>
              <a:pPr marL="114300" marR="0" lvl="1" indent="-114300" algn="l" defTabSz="622300" rtl="0" eaLnBrk="1" fontAlgn="auto" latinLnBrk="0" hangingPunct="1">
                <a:lnSpc>
                  <a:spcPct val="80000"/>
                </a:lnSpc>
                <a:spcBef>
                  <a:spcPct val="0"/>
                </a:spcBef>
                <a:spcAft>
                  <a:spcPts val="6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MSH: The </a:t>
              </a: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Museum of Space History</a:t>
              </a: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 </a:t>
              </a: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(MSH) </a:t>
              </a: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has strong record of building replicable spacecraft models for educational use </a:t>
              </a:r>
            </a:p>
            <a:p>
              <a:pPr marL="114300" marR="0" lvl="1" indent="-114300" algn="l" defTabSz="622300" rtl="0" eaLnBrk="1" fontAlgn="auto" latinLnBrk="0" hangingPunct="1">
                <a:lnSpc>
                  <a:spcPct val="80000"/>
                </a:lnSpc>
                <a:spcBef>
                  <a:spcPct val="0"/>
                </a:spcBef>
                <a:spcAft>
                  <a:spcPts val="6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MSH: strong connection to J. Killebrew – the science teacher</a:t>
              </a: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 </a:t>
              </a: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at the NM</a:t>
              </a: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 School for the Blind and Visually Impaired (SBVI). </a:t>
              </a:r>
            </a:p>
            <a:p>
              <a:pPr marL="114300" marR="0" lvl="1" indent="-114300" algn="l" defTabSz="622300" rtl="0" eaLnBrk="1" fontAlgn="auto" latinLnBrk="0" hangingPunct="1">
                <a:lnSpc>
                  <a:spcPct val="80000"/>
                </a:lnSpc>
                <a:spcBef>
                  <a:spcPct val="0"/>
                </a:spcBef>
                <a:spcAft>
                  <a:spcPts val="6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MNHS &amp; MSH: Portable planetarium use</a:t>
              </a:r>
            </a:p>
            <a:p>
              <a:pPr marL="114300" marR="0" lvl="1" indent="-114300" algn="l" defTabSz="622300" rtl="0" eaLnBrk="1" fontAlgn="auto" latinLnBrk="0" hangingPunct="1">
                <a:lnSpc>
                  <a:spcPct val="80000"/>
                </a:lnSpc>
                <a:spcBef>
                  <a:spcPct val="0"/>
                </a:spcBef>
                <a:spcAft>
                  <a:spcPts val="600"/>
                </a:spcAft>
                <a:buClrTx/>
                <a:buSzTx/>
                <a:buFontTx/>
                <a:buChar char="•"/>
                <a:tabLst/>
                <a:defRPr/>
              </a:pPr>
              <a:endPar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endParaRPr>
            </a:p>
          </p:txBody>
        </p:sp>
        <p:sp>
          <p:nvSpPr>
            <p:cNvPr id="7" name="Freeform: Shape 6">
              <a:extLst>
                <a:ext uri="{FF2B5EF4-FFF2-40B4-BE49-F238E27FC236}">
                  <a16:creationId xmlns:a16="http://schemas.microsoft.com/office/drawing/2014/main" id="{A9D5EB81-371E-4FC4-93F6-721D5D67320A}"/>
                </a:ext>
              </a:extLst>
            </p:cNvPr>
            <p:cNvSpPr/>
            <p:nvPr/>
          </p:nvSpPr>
          <p:spPr>
            <a:xfrm>
              <a:off x="2328362" y="996674"/>
              <a:ext cx="2163590" cy="875753"/>
            </a:xfrm>
            <a:custGeom>
              <a:avLst/>
              <a:gdLst>
                <a:gd name="connsiteX0" fmla="*/ 0 w 2163590"/>
                <a:gd name="connsiteY0" fmla="*/ 0 h 865436"/>
                <a:gd name="connsiteX1" fmla="*/ 2163590 w 2163590"/>
                <a:gd name="connsiteY1" fmla="*/ 0 h 865436"/>
                <a:gd name="connsiteX2" fmla="*/ 2163590 w 2163590"/>
                <a:gd name="connsiteY2" fmla="*/ 865436 h 865436"/>
                <a:gd name="connsiteX3" fmla="*/ 0 w 2163590"/>
                <a:gd name="connsiteY3" fmla="*/ 865436 h 865436"/>
                <a:gd name="connsiteX4" fmla="*/ 0 w 2163590"/>
                <a:gd name="connsiteY4" fmla="*/ 0 h 865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590" h="865436">
                  <a:moveTo>
                    <a:pt x="0" y="0"/>
                  </a:moveTo>
                  <a:lnTo>
                    <a:pt x="2163590" y="0"/>
                  </a:lnTo>
                  <a:lnTo>
                    <a:pt x="2163590" y="865436"/>
                  </a:lnTo>
                  <a:lnTo>
                    <a:pt x="0" y="865436"/>
                  </a:lnTo>
                  <a:lnTo>
                    <a:pt x="0" y="0"/>
                  </a:lnTo>
                  <a:close/>
                </a:path>
              </a:pathLst>
            </a:custGeom>
            <a:solidFill>
              <a:schemeClr val="accent6">
                <a:lumMod val="75000"/>
              </a:schemeClr>
            </a:solidFill>
            <a:ln>
              <a:solidFill>
                <a:schemeClr val="tx1">
                  <a:alpha val="90000"/>
                </a:schemeClr>
              </a:solid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marR="0" lvl="0" indent="0" algn="ctr" defTabSz="8890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panose="020B0606020202030204" pitchFamily="34" charset="0"/>
                  <a:cs typeface="Calibri"/>
                </a:rPr>
                <a:t>UTAH</a:t>
              </a:r>
            </a:p>
            <a:p>
              <a:pPr marL="0" marR="0" lvl="0" indent="0" algn="ctr" defTabSz="8890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panose="020B0606020202030204" pitchFamily="34" charset="0"/>
                  <a:cs typeface="Calibri"/>
                </a:rPr>
                <a:t>Clark Planetarium </a:t>
              </a:r>
            </a:p>
            <a:p>
              <a:pPr marL="0" marR="0" lvl="0" indent="0" algn="ctr" defTabSz="8890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cs typeface="Calibri"/>
                </a:rPr>
                <a:t>(Salt Lake City)</a:t>
              </a:r>
            </a:p>
          </p:txBody>
        </p:sp>
        <p:sp>
          <p:nvSpPr>
            <p:cNvPr id="8" name="Freeform: Shape 7">
              <a:extLst>
                <a:ext uri="{FF2B5EF4-FFF2-40B4-BE49-F238E27FC236}">
                  <a16:creationId xmlns:a16="http://schemas.microsoft.com/office/drawing/2014/main" id="{0C7AA23C-EA22-419F-8C90-CB5952A96FE0}"/>
                </a:ext>
              </a:extLst>
            </p:cNvPr>
            <p:cNvSpPr/>
            <p:nvPr/>
          </p:nvSpPr>
          <p:spPr>
            <a:xfrm>
              <a:off x="2328362" y="1798785"/>
              <a:ext cx="2163590" cy="4864931"/>
            </a:xfrm>
            <a:custGeom>
              <a:avLst/>
              <a:gdLst>
                <a:gd name="connsiteX0" fmla="*/ 0 w 2163590"/>
                <a:gd name="connsiteY0" fmla="*/ 0 h 5091975"/>
                <a:gd name="connsiteX1" fmla="*/ 2163590 w 2163590"/>
                <a:gd name="connsiteY1" fmla="*/ 0 h 5091975"/>
                <a:gd name="connsiteX2" fmla="*/ 2163590 w 2163590"/>
                <a:gd name="connsiteY2" fmla="*/ 5091975 h 5091975"/>
                <a:gd name="connsiteX3" fmla="*/ 0 w 2163590"/>
                <a:gd name="connsiteY3" fmla="*/ 5091975 h 5091975"/>
                <a:gd name="connsiteX4" fmla="*/ 0 w 2163590"/>
                <a:gd name="connsiteY4" fmla="*/ 0 h 509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590" h="5091975">
                  <a:moveTo>
                    <a:pt x="0" y="0"/>
                  </a:moveTo>
                  <a:lnTo>
                    <a:pt x="2163590" y="0"/>
                  </a:lnTo>
                  <a:lnTo>
                    <a:pt x="2163590" y="5091975"/>
                  </a:lnTo>
                  <a:lnTo>
                    <a:pt x="0" y="5091975"/>
                  </a:lnTo>
                  <a:lnTo>
                    <a:pt x="0" y="0"/>
                  </a:lnTo>
                  <a:close/>
                </a:path>
              </a:pathLst>
            </a:custGeom>
            <a:solidFill>
              <a:schemeClr val="accent6">
                <a:lumMod val="40000"/>
                <a:lumOff val="60000"/>
              </a:schemeClr>
            </a:solidFill>
            <a:ln>
              <a:solidFill>
                <a:schemeClr val="tx1">
                  <a:alpha val="90000"/>
                </a:schemeClr>
              </a:solidFill>
            </a:ln>
          </p:spPr>
          <p:style>
            <a:lnRef idx="2">
              <a:scrgbClr r="0" g="0" b="0"/>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marR="0" lvl="1" indent="-114300" algn="l" defTabSz="622300" rtl="0" eaLnBrk="1" fontAlgn="auto" latinLnBrk="0" hangingPunct="1">
                <a:lnSpc>
                  <a:spcPct val="85000"/>
                </a:lnSpc>
                <a:spcBef>
                  <a:spcPct val="0"/>
                </a:spcBef>
                <a:spcAft>
                  <a:spcPts val="6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Many years of experience in dome show development &amp; market research </a:t>
              </a:r>
            </a:p>
            <a:p>
              <a:pPr marL="114300" marR="0" lvl="1" indent="-114300" algn="l" defTabSz="622300" rtl="0" eaLnBrk="1" fontAlgn="auto" latinLnBrk="0" hangingPunct="1">
                <a:lnSpc>
                  <a:spcPct val="85000"/>
                </a:lnSpc>
                <a:spcBef>
                  <a:spcPct val="0"/>
                </a:spcBef>
                <a:spcAft>
                  <a:spcPts val="6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Extensive experience in field photography and asset planning for full-dome film development (D. Johnson)</a:t>
              </a:r>
            </a:p>
            <a:p>
              <a:pPr marL="114300" marR="0" lvl="1" indent="-114300" algn="l" defTabSz="622300" rtl="0" eaLnBrk="1" fontAlgn="auto" latinLnBrk="0" hangingPunct="1">
                <a:lnSpc>
                  <a:spcPct val="85000"/>
                </a:lnSpc>
                <a:spcBef>
                  <a:spcPct val="0"/>
                </a:spcBef>
                <a:spcAft>
                  <a:spcPts val="6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Strong duo of leading-edge animators on staff</a:t>
              </a:r>
            </a:p>
            <a:p>
              <a:pPr marL="114300" marR="0" lvl="1" indent="-114300" algn="l" defTabSz="622300" rtl="0" eaLnBrk="1" fontAlgn="auto" latinLnBrk="0" hangingPunct="1">
                <a:lnSpc>
                  <a:spcPct val="85000"/>
                </a:lnSpc>
                <a:spcBef>
                  <a:spcPct val="0"/>
                </a:spcBef>
                <a:spcAft>
                  <a:spcPts val="6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Renowned capacity for development of on-line and in-house digital interactives. </a:t>
              </a:r>
              <a:endParaRPr kumimoji="0" lang="en-US" sz="1400" b="1" i="0" u="none" strike="noStrike" kern="1200" cap="none" spc="0" normalizeH="0" baseline="0" noProof="0" dirty="0">
                <a:ln>
                  <a:noFill/>
                </a:ln>
                <a:solidFill>
                  <a:srgbClr val="FF0000"/>
                </a:solidFill>
                <a:effectLst/>
                <a:uLnTx/>
                <a:uFillTx/>
                <a:latin typeface="Arial Narrow" panose="020B0606020202030204" pitchFamily="34" charset="0"/>
                <a:cs typeface="Calibri"/>
              </a:endParaRPr>
            </a:p>
            <a:p>
              <a:pPr marL="114300" marR="0" lvl="1" indent="-114300" algn="l" defTabSz="622300" rtl="0" eaLnBrk="1" fontAlgn="auto" latinLnBrk="0" hangingPunct="1">
                <a:lnSpc>
                  <a:spcPct val="85000"/>
                </a:lnSpc>
                <a:spcBef>
                  <a:spcPct val="0"/>
                </a:spcBef>
                <a:spcAft>
                  <a:spcPts val="6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Many years of staff experience applying </a:t>
              </a: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Kinesthetic Astronomy (KA) </a:t>
              </a: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for state-approved and state-sponsored teacher events all over Utah.</a:t>
              </a:r>
            </a:p>
            <a:p>
              <a:pPr marL="114300" marR="0" lvl="1" indent="-114300" algn="l" defTabSz="622300" rtl="0" eaLnBrk="1" fontAlgn="auto" latinLnBrk="0" hangingPunct="1">
                <a:lnSpc>
                  <a:spcPct val="85000"/>
                </a:lnSpc>
                <a:spcBef>
                  <a:spcPct val="0"/>
                </a:spcBef>
                <a:spcAft>
                  <a:spcPts val="6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Access to historically marginalized populations in Southeastern Utah </a:t>
              </a:r>
            </a:p>
          </p:txBody>
        </p:sp>
        <p:sp>
          <p:nvSpPr>
            <p:cNvPr id="9" name="Freeform: Shape 8">
              <a:extLst>
                <a:ext uri="{FF2B5EF4-FFF2-40B4-BE49-F238E27FC236}">
                  <a16:creationId xmlns:a16="http://schemas.microsoft.com/office/drawing/2014/main" id="{BCB20893-8B8E-4AFB-9916-16A1D0F27844}"/>
                </a:ext>
              </a:extLst>
            </p:cNvPr>
            <p:cNvSpPr/>
            <p:nvPr/>
          </p:nvSpPr>
          <p:spPr>
            <a:xfrm>
              <a:off x="7321380" y="996674"/>
              <a:ext cx="2323784" cy="823224"/>
            </a:xfrm>
            <a:custGeom>
              <a:avLst/>
              <a:gdLst>
                <a:gd name="connsiteX0" fmla="*/ 0 w 2163590"/>
                <a:gd name="connsiteY0" fmla="*/ 0 h 865436"/>
                <a:gd name="connsiteX1" fmla="*/ 2163590 w 2163590"/>
                <a:gd name="connsiteY1" fmla="*/ 0 h 865436"/>
                <a:gd name="connsiteX2" fmla="*/ 2163590 w 2163590"/>
                <a:gd name="connsiteY2" fmla="*/ 865436 h 865436"/>
                <a:gd name="connsiteX3" fmla="*/ 0 w 2163590"/>
                <a:gd name="connsiteY3" fmla="*/ 865436 h 865436"/>
                <a:gd name="connsiteX4" fmla="*/ 0 w 2163590"/>
                <a:gd name="connsiteY4" fmla="*/ 0 h 865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590" h="865436">
                  <a:moveTo>
                    <a:pt x="0" y="0"/>
                  </a:moveTo>
                  <a:lnTo>
                    <a:pt x="2163590" y="0"/>
                  </a:lnTo>
                  <a:lnTo>
                    <a:pt x="2163590" y="865436"/>
                  </a:lnTo>
                  <a:lnTo>
                    <a:pt x="0" y="865436"/>
                  </a:lnTo>
                  <a:lnTo>
                    <a:pt x="0" y="0"/>
                  </a:lnTo>
                  <a:close/>
                </a:path>
              </a:pathLst>
            </a:custGeom>
            <a:ln>
              <a:solidFill>
                <a:schemeClr val="tx1">
                  <a:alpha val="90000"/>
                </a:schemeClr>
              </a:solid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marR="0" lvl="0" indent="0" algn="ctr" defTabSz="8890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panose="020B0606020202030204" pitchFamily="34" charset="0"/>
                  <a:cs typeface="Calibri"/>
                </a:rPr>
                <a:t>COLORADO</a:t>
              </a:r>
            </a:p>
            <a:p>
              <a:pPr marL="0" marR="0" lvl="0" indent="0" algn="ctr" defTabSz="8890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panose="020B0606020202030204" pitchFamily="34" charset="0"/>
                  <a:cs typeface="Calibri"/>
                </a:rPr>
                <a:t>Fiske Planetarium </a:t>
              </a:r>
            </a:p>
            <a:p>
              <a:pPr marL="0" marR="0" lvl="0" indent="0" algn="ctr" defTabSz="8890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cs typeface="Calibri"/>
                </a:rPr>
                <a:t>(CU Boulder</a:t>
              </a:r>
              <a:r>
                <a:rPr kumimoji="0" lang="en-US" sz="1400" b="0" i="0" u="none" strike="noStrike" kern="1200" cap="none" spc="0" normalizeH="0" baseline="0" noProof="0" dirty="0">
                  <a:ln>
                    <a:noFill/>
                  </a:ln>
                  <a:solidFill>
                    <a:srgbClr val="FFFFFF"/>
                  </a:solidFill>
                  <a:effectLst/>
                  <a:uLnTx/>
                  <a:uFillTx/>
                  <a:latin typeface="Arial Narrow" panose="020B0606020202030204" pitchFamily="34" charset="0"/>
                  <a:cs typeface="Calibri"/>
                </a:rPr>
                <a:t>)</a:t>
              </a:r>
            </a:p>
          </p:txBody>
        </p:sp>
        <p:sp>
          <p:nvSpPr>
            <p:cNvPr id="13" name="Freeform: Shape 12">
              <a:extLst>
                <a:ext uri="{FF2B5EF4-FFF2-40B4-BE49-F238E27FC236}">
                  <a16:creationId xmlns:a16="http://schemas.microsoft.com/office/drawing/2014/main" id="{48B998D4-DC4F-4DEA-8DCF-24911ADD6F51}"/>
                </a:ext>
              </a:extLst>
            </p:cNvPr>
            <p:cNvSpPr/>
            <p:nvPr/>
          </p:nvSpPr>
          <p:spPr>
            <a:xfrm>
              <a:off x="7321336" y="1816490"/>
              <a:ext cx="2323828" cy="4847225"/>
            </a:xfrm>
            <a:custGeom>
              <a:avLst/>
              <a:gdLst>
                <a:gd name="connsiteX0" fmla="*/ 0 w 2163590"/>
                <a:gd name="connsiteY0" fmla="*/ 0 h 5091975"/>
                <a:gd name="connsiteX1" fmla="*/ 2163590 w 2163590"/>
                <a:gd name="connsiteY1" fmla="*/ 0 h 5091975"/>
                <a:gd name="connsiteX2" fmla="*/ 2163590 w 2163590"/>
                <a:gd name="connsiteY2" fmla="*/ 5091975 h 5091975"/>
                <a:gd name="connsiteX3" fmla="*/ 0 w 2163590"/>
                <a:gd name="connsiteY3" fmla="*/ 5091975 h 5091975"/>
                <a:gd name="connsiteX4" fmla="*/ 0 w 2163590"/>
                <a:gd name="connsiteY4" fmla="*/ 0 h 509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590" h="5091975">
                  <a:moveTo>
                    <a:pt x="0" y="0"/>
                  </a:moveTo>
                  <a:lnTo>
                    <a:pt x="2163590" y="0"/>
                  </a:lnTo>
                  <a:lnTo>
                    <a:pt x="2163590" y="5091975"/>
                  </a:lnTo>
                  <a:lnTo>
                    <a:pt x="0" y="5091975"/>
                  </a:lnTo>
                  <a:lnTo>
                    <a:pt x="0" y="0"/>
                  </a:lnTo>
                  <a:close/>
                </a:path>
              </a:pathLst>
            </a:custGeom>
            <a:ln>
              <a:solidFill>
                <a:schemeClr val="tx1">
                  <a:alpha val="90000"/>
                </a:schemeClr>
              </a:solidFill>
            </a:ln>
          </p:spPr>
          <p:style>
            <a:lnRef idx="2">
              <a:scrgbClr r="0" g="0" b="0"/>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marR="0" lvl="1" indent="-114300" algn="l" defTabSz="533400" rtl="0" eaLnBrk="1" fontAlgn="auto" latinLnBrk="0" hangingPunct="1">
                <a:lnSpc>
                  <a:spcPct val="85000"/>
                </a:lnSpc>
                <a:spcBef>
                  <a:spcPct val="0"/>
                </a:spcBef>
                <a:spcAft>
                  <a:spcPts val="6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Fiske is based at U. Colorado with a strong undergraduate workforce and routine use of evaluation and astronomy education research</a:t>
              </a:r>
            </a:p>
            <a:p>
              <a:pPr marL="114300" marR="0" lvl="1" indent="-114300" algn="l" defTabSz="533400" rtl="0" eaLnBrk="1" fontAlgn="auto" latinLnBrk="0" hangingPunct="1">
                <a:lnSpc>
                  <a:spcPct val="85000"/>
                </a:lnSpc>
                <a:spcBef>
                  <a:spcPct val="0"/>
                </a:spcBef>
                <a:spcAft>
                  <a:spcPts val="6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Director (John Keller) teaches course in Cultural Astronomy; use of </a:t>
              </a: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Kinesthetic Astronomy (KA) </a:t>
              </a: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for many years</a:t>
              </a:r>
            </a:p>
            <a:p>
              <a:pPr marL="114300" marR="0" lvl="1" indent="-114300" algn="l" defTabSz="533400" rtl="0" eaLnBrk="1" fontAlgn="auto" latinLnBrk="0" hangingPunct="1">
                <a:lnSpc>
                  <a:spcPct val="85000"/>
                </a:lnSpc>
                <a:spcBef>
                  <a:spcPct val="0"/>
                </a:spcBef>
                <a:spcAft>
                  <a:spcPts val="6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Strong production experience in NASA-funded film development; photography &amp; videography; and prior Chaco fieldwork &amp; dome assets.</a:t>
              </a:r>
            </a:p>
            <a:p>
              <a:pPr marL="114300" marR="0" lvl="1" indent="-114300" algn="l" defTabSz="533400" rtl="0" eaLnBrk="1" fontAlgn="auto" latinLnBrk="0" hangingPunct="1">
                <a:lnSpc>
                  <a:spcPct val="85000"/>
                </a:lnSpc>
                <a:spcBef>
                  <a:spcPct val="0"/>
                </a:spcBef>
                <a:spcAft>
                  <a:spcPts val="6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Strong education staff with ties to Social &amp; Emotional Learning, Spanish language, and commitment to diversity, equity, and inclusion (DEI).</a:t>
              </a:r>
            </a:p>
            <a:p>
              <a:pPr marL="114300" marR="0" lvl="1" indent="-114300" algn="l" defTabSz="533400" rtl="0" eaLnBrk="1" fontAlgn="auto" latinLnBrk="0" hangingPunct="1">
                <a:lnSpc>
                  <a:spcPct val="85000"/>
                </a:lnSpc>
                <a:spcBef>
                  <a:spcPct val="0"/>
                </a:spcBef>
                <a:spcAft>
                  <a:spcPts val="6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Pursuit of tactile object development and application</a:t>
              </a:r>
            </a:p>
            <a:p>
              <a:pPr marL="114300" marR="0" lvl="1" indent="-114300" algn="l" defTabSz="533400" rtl="0" eaLnBrk="1" fontAlgn="auto" latinLnBrk="0" hangingPunct="1">
                <a:lnSpc>
                  <a:spcPct val="85000"/>
                </a:lnSpc>
                <a:spcBef>
                  <a:spcPct val="0"/>
                </a:spcBef>
                <a:spcAft>
                  <a:spcPts val="6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Strong commitment to integrating the arts in STEM</a:t>
              </a:r>
            </a:p>
          </p:txBody>
        </p:sp>
        <p:sp>
          <p:nvSpPr>
            <p:cNvPr id="14" name="Freeform: Shape 13">
              <a:extLst>
                <a:ext uri="{FF2B5EF4-FFF2-40B4-BE49-F238E27FC236}">
                  <a16:creationId xmlns:a16="http://schemas.microsoft.com/office/drawing/2014/main" id="{D1638C07-E7A3-479C-A2A0-6CC054F3B71B}"/>
                </a:ext>
              </a:extLst>
            </p:cNvPr>
            <p:cNvSpPr/>
            <p:nvPr/>
          </p:nvSpPr>
          <p:spPr>
            <a:xfrm>
              <a:off x="9721533" y="997413"/>
              <a:ext cx="2218283" cy="865436"/>
            </a:xfrm>
            <a:custGeom>
              <a:avLst/>
              <a:gdLst>
                <a:gd name="connsiteX0" fmla="*/ 0 w 2163590"/>
                <a:gd name="connsiteY0" fmla="*/ 0 h 865436"/>
                <a:gd name="connsiteX1" fmla="*/ 2163590 w 2163590"/>
                <a:gd name="connsiteY1" fmla="*/ 0 h 865436"/>
                <a:gd name="connsiteX2" fmla="*/ 2163590 w 2163590"/>
                <a:gd name="connsiteY2" fmla="*/ 865436 h 865436"/>
                <a:gd name="connsiteX3" fmla="*/ 0 w 2163590"/>
                <a:gd name="connsiteY3" fmla="*/ 865436 h 865436"/>
                <a:gd name="connsiteX4" fmla="*/ 0 w 2163590"/>
                <a:gd name="connsiteY4" fmla="*/ 0 h 865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590" h="865436">
                  <a:moveTo>
                    <a:pt x="0" y="0"/>
                  </a:moveTo>
                  <a:lnTo>
                    <a:pt x="2163590" y="0"/>
                  </a:lnTo>
                  <a:lnTo>
                    <a:pt x="2163590" y="865436"/>
                  </a:lnTo>
                  <a:lnTo>
                    <a:pt x="0" y="865436"/>
                  </a:lnTo>
                  <a:lnTo>
                    <a:pt x="0" y="0"/>
                  </a:lnTo>
                  <a:close/>
                </a:path>
              </a:pathLst>
            </a:custGeom>
            <a:solidFill>
              <a:srgbClr val="00B050"/>
            </a:solidFill>
            <a:ln>
              <a:solidFill>
                <a:schemeClr val="tx1">
                  <a:alpha val="90000"/>
                </a:schemeClr>
              </a:solid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marR="0" lvl="0" indent="0" algn="ctr" defTabSz="8890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panose="020B0606020202030204" pitchFamily="34" charset="0"/>
                  <a:cs typeface="Calibri"/>
                </a:rPr>
                <a:t>ARIZONA</a:t>
              </a:r>
            </a:p>
            <a:p>
              <a:pPr marL="0" marR="0" lvl="0" indent="0" algn="ctr" defTabSz="8890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panose="020B0606020202030204" pitchFamily="34" charset="0"/>
                  <a:cs typeface="Calibri"/>
                </a:rPr>
                <a:t>Lowell - NAAOP</a:t>
              </a:r>
            </a:p>
            <a:p>
              <a:pPr marL="0" marR="0" lvl="0" indent="0" algn="ctr" defTabSz="8890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cs typeface="Calibri"/>
                </a:rPr>
                <a:t>(Flagstaff)</a:t>
              </a:r>
            </a:p>
          </p:txBody>
        </p:sp>
        <p:sp>
          <p:nvSpPr>
            <p:cNvPr id="15" name="Freeform: Shape 14">
              <a:extLst>
                <a:ext uri="{FF2B5EF4-FFF2-40B4-BE49-F238E27FC236}">
                  <a16:creationId xmlns:a16="http://schemas.microsoft.com/office/drawing/2014/main" id="{61B2CC2D-B4EE-46B1-AE92-541D67962154}"/>
                </a:ext>
              </a:extLst>
            </p:cNvPr>
            <p:cNvSpPr/>
            <p:nvPr/>
          </p:nvSpPr>
          <p:spPr>
            <a:xfrm>
              <a:off x="9721533" y="1804420"/>
              <a:ext cx="2218283" cy="4855683"/>
            </a:xfrm>
            <a:custGeom>
              <a:avLst/>
              <a:gdLst>
                <a:gd name="connsiteX0" fmla="*/ 0 w 2163590"/>
                <a:gd name="connsiteY0" fmla="*/ 0 h 5091975"/>
                <a:gd name="connsiteX1" fmla="*/ 2163590 w 2163590"/>
                <a:gd name="connsiteY1" fmla="*/ 0 h 5091975"/>
                <a:gd name="connsiteX2" fmla="*/ 2163590 w 2163590"/>
                <a:gd name="connsiteY2" fmla="*/ 5091975 h 5091975"/>
                <a:gd name="connsiteX3" fmla="*/ 0 w 2163590"/>
                <a:gd name="connsiteY3" fmla="*/ 5091975 h 5091975"/>
                <a:gd name="connsiteX4" fmla="*/ 0 w 2163590"/>
                <a:gd name="connsiteY4" fmla="*/ 0 h 509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590" h="5091975">
                  <a:moveTo>
                    <a:pt x="0" y="0"/>
                  </a:moveTo>
                  <a:lnTo>
                    <a:pt x="2163590" y="0"/>
                  </a:lnTo>
                  <a:lnTo>
                    <a:pt x="2163590" y="5091975"/>
                  </a:lnTo>
                  <a:lnTo>
                    <a:pt x="0" y="5091975"/>
                  </a:lnTo>
                  <a:lnTo>
                    <a:pt x="0" y="0"/>
                  </a:lnTo>
                  <a:close/>
                </a:path>
              </a:pathLst>
            </a:custGeom>
            <a:solidFill>
              <a:srgbClr val="C5E0B4">
                <a:alpha val="90000"/>
              </a:srgbClr>
            </a:solidFill>
            <a:ln>
              <a:solidFill>
                <a:schemeClr val="tx1">
                  <a:alpha val="90000"/>
                </a:schemeClr>
              </a:solidFill>
            </a:ln>
          </p:spPr>
          <p:style>
            <a:lnRef idx="2">
              <a:scrgbClr r="0" g="0" b="0"/>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marR="0" lvl="1" indent="-114300" algn="l" defTabSz="622300" rtl="0" eaLnBrk="1" fontAlgn="auto" latinLnBrk="0" hangingPunct="1">
                <a:lnSpc>
                  <a:spcPct val="85000"/>
                </a:lnSpc>
                <a:spcBef>
                  <a:spcPct val="0"/>
                </a:spcBef>
                <a:spcAft>
                  <a:spcPts val="6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Home to award-winning program of Native American outreach (Native American Astronomy Outreach Program – NAAOP). NAAOP partners scientists &amp; teachers of Native children for a year of classroom visits, star parties, and other events.</a:t>
              </a:r>
            </a:p>
            <a:p>
              <a:pPr marL="114300" marR="0" lvl="1" indent="-114300" algn="l" defTabSz="622300" rtl="0" eaLnBrk="1" fontAlgn="auto" latinLnBrk="0" hangingPunct="1">
                <a:lnSpc>
                  <a:spcPct val="85000"/>
                </a:lnSpc>
                <a:spcBef>
                  <a:spcPct val="0"/>
                </a:spcBef>
                <a:spcAft>
                  <a:spcPts val="6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Strong relationships with Native American consultants.</a:t>
              </a:r>
            </a:p>
            <a:p>
              <a:pPr marL="114300" marR="0" lvl="1" indent="-114300" algn="l" defTabSz="622300" rtl="0" eaLnBrk="1" fontAlgn="auto" latinLnBrk="0" hangingPunct="1">
                <a:lnSpc>
                  <a:spcPct val="85000"/>
                </a:lnSpc>
                <a:spcBef>
                  <a:spcPct val="0"/>
                </a:spcBef>
                <a:spcAft>
                  <a:spcPts val="6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Director (Jeff Hall) interest in PUNCH and expertise in solar &amp; stellar activity. Potential participant and recruiter of other solar scientists as NAAOP partners</a:t>
              </a:r>
            </a:p>
            <a:p>
              <a:pPr marL="114300" marR="0" lvl="1" indent="-114300" algn="l" defTabSz="622300" rtl="0" eaLnBrk="1" fontAlgn="auto" latinLnBrk="0" hangingPunct="1">
                <a:lnSpc>
                  <a:spcPct val="85000"/>
                </a:lnSpc>
                <a:spcBef>
                  <a:spcPct val="0"/>
                </a:spcBef>
                <a:spcAft>
                  <a:spcPts val="6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Open air observation deck with seasonal sunrise markers – one of several potential venues for using </a:t>
              </a: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Kinesthetic Astronomy </a:t>
              </a: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and other PUNCH-sponsored activities.</a:t>
              </a:r>
              <a:endParaRPr kumimoji="0" lang="en-US" sz="1400" b="0" i="0" u="none" strike="noStrike" kern="1200" cap="none" spc="0" normalizeH="0" baseline="0" noProof="0" dirty="0">
                <a:ln>
                  <a:noFill/>
                </a:ln>
                <a:solidFill>
                  <a:srgbClr val="FF0000"/>
                </a:solidFill>
                <a:effectLst/>
                <a:uLnTx/>
                <a:uFillTx/>
                <a:latin typeface="Arial Narrow" panose="020B0606020202030204" pitchFamily="34" charset="0"/>
                <a:cs typeface="Calibri"/>
              </a:endParaRPr>
            </a:p>
          </p:txBody>
        </p:sp>
        <p:sp>
          <p:nvSpPr>
            <p:cNvPr id="16" name="Freeform: Shape 15">
              <a:extLst>
                <a:ext uri="{FF2B5EF4-FFF2-40B4-BE49-F238E27FC236}">
                  <a16:creationId xmlns:a16="http://schemas.microsoft.com/office/drawing/2014/main" id="{4F3472CD-8907-4CCD-B7DE-A8A2EE013C09}"/>
                </a:ext>
              </a:extLst>
            </p:cNvPr>
            <p:cNvSpPr/>
            <p:nvPr/>
          </p:nvSpPr>
          <p:spPr>
            <a:xfrm>
              <a:off x="4571608" y="996674"/>
              <a:ext cx="2673359" cy="802111"/>
            </a:xfrm>
            <a:custGeom>
              <a:avLst/>
              <a:gdLst>
                <a:gd name="connsiteX0" fmla="*/ 0 w 2163590"/>
                <a:gd name="connsiteY0" fmla="*/ 0 h 865436"/>
                <a:gd name="connsiteX1" fmla="*/ 2163590 w 2163590"/>
                <a:gd name="connsiteY1" fmla="*/ 0 h 865436"/>
                <a:gd name="connsiteX2" fmla="*/ 2163590 w 2163590"/>
                <a:gd name="connsiteY2" fmla="*/ 865436 h 865436"/>
                <a:gd name="connsiteX3" fmla="*/ 0 w 2163590"/>
                <a:gd name="connsiteY3" fmla="*/ 865436 h 865436"/>
                <a:gd name="connsiteX4" fmla="*/ 0 w 2163590"/>
                <a:gd name="connsiteY4" fmla="*/ 0 h 865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590" h="865436">
                  <a:moveTo>
                    <a:pt x="0" y="0"/>
                  </a:moveTo>
                  <a:lnTo>
                    <a:pt x="2163590" y="0"/>
                  </a:lnTo>
                  <a:lnTo>
                    <a:pt x="2163590" y="865436"/>
                  </a:lnTo>
                  <a:lnTo>
                    <a:pt x="0" y="865436"/>
                  </a:lnTo>
                  <a:lnTo>
                    <a:pt x="0" y="0"/>
                  </a:lnTo>
                  <a:close/>
                </a:path>
              </a:pathLst>
            </a:custGeom>
            <a:solidFill>
              <a:srgbClr val="FFFF00"/>
            </a:solidFill>
            <a:ln>
              <a:solidFill>
                <a:schemeClr val="tx1">
                  <a:alpha val="90000"/>
                </a:schemeClr>
              </a:solid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marR="0" lvl="0" indent="0" algn="ctr" defTabSz="10668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Arial Narrow" panose="020B0606020202030204" pitchFamily="34" charset="0"/>
                  <a:cs typeface="Calibri"/>
                </a:rPr>
                <a:t>COLORADO</a:t>
              </a:r>
            </a:p>
            <a:p>
              <a:pPr marL="0" marR="0" lvl="0" indent="0" algn="ctr" defTabSz="10668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Arial Narrow" panose="020B0606020202030204" pitchFamily="34" charset="0"/>
                  <a:cs typeface="Calibri"/>
                </a:rPr>
                <a:t>Southwest Research Inst.</a:t>
              </a:r>
            </a:p>
            <a:p>
              <a:pPr marL="0" marR="0" lvl="0" indent="0" algn="ctr" defTabSz="10668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sysClr val="windowText" lastClr="000000"/>
                  </a:solidFill>
                  <a:effectLst/>
                  <a:uLnTx/>
                  <a:uFillTx/>
                  <a:latin typeface="Arial Narrow" panose="020B0606020202030204" pitchFamily="34" charset="0"/>
                  <a:cs typeface="Calibri"/>
                </a:rPr>
                <a:t>(SwRI - Boulder)</a:t>
              </a:r>
            </a:p>
          </p:txBody>
        </p:sp>
        <p:sp>
          <p:nvSpPr>
            <p:cNvPr id="17" name="Freeform: Shape 16">
              <a:extLst>
                <a:ext uri="{FF2B5EF4-FFF2-40B4-BE49-F238E27FC236}">
                  <a16:creationId xmlns:a16="http://schemas.microsoft.com/office/drawing/2014/main" id="{C0695B68-9204-4302-90AF-69A473A746B9}"/>
                </a:ext>
              </a:extLst>
            </p:cNvPr>
            <p:cNvSpPr/>
            <p:nvPr/>
          </p:nvSpPr>
          <p:spPr>
            <a:xfrm>
              <a:off x="4571608" y="1809157"/>
              <a:ext cx="2673359" cy="4850946"/>
            </a:xfrm>
            <a:custGeom>
              <a:avLst/>
              <a:gdLst>
                <a:gd name="connsiteX0" fmla="*/ 0 w 2163590"/>
                <a:gd name="connsiteY0" fmla="*/ 0 h 5091975"/>
                <a:gd name="connsiteX1" fmla="*/ 2163590 w 2163590"/>
                <a:gd name="connsiteY1" fmla="*/ 0 h 5091975"/>
                <a:gd name="connsiteX2" fmla="*/ 2163590 w 2163590"/>
                <a:gd name="connsiteY2" fmla="*/ 5091975 h 5091975"/>
                <a:gd name="connsiteX3" fmla="*/ 0 w 2163590"/>
                <a:gd name="connsiteY3" fmla="*/ 5091975 h 5091975"/>
                <a:gd name="connsiteX4" fmla="*/ 0 w 2163590"/>
                <a:gd name="connsiteY4" fmla="*/ 0 h 509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590" h="5091975">
                  <a:moveTo>
                    <a:pt x="0" y="0"/>
                  </a:moveTo>
                  <a:lnTo>
                    <a:pt x="2163590" y="0"/>
                  </a:lnTo>
                  <a:lnTo>
                    <a:pt x="2163590" y="5091975"/>
                  </a:lnTo>
                  <a:lnTo>
                    <a:pt x="0" y="5091975"/>
                  </a:lnTo>
                  <a:lnTo>
                    <a:pt x="0" y="0"/>
                  </a:lnTo>
                  <a:close/>
                </a:path>
              </a:pathLst>
            </a:custGeom>
            <a:solidFill>
              <a:srgbClr val="FFFF8B">
                <a:alpha val="90000"/>
              </a:srgbClr>
            </a:solidFill>
            <a:ln>
              <a:solidFill>
                <a:schemeClr val="tx1">
                  <a:alpha val="90000"/>
                </a:schemeClr>
              </a:solidFill>
            </a:ln>
          </p:spPr>
          <p:style>
            <a:lnRef idx="2">
              <a:scrgbClr r="0" g="0" b="0"/>
            </a:lnRef>
            <a:fillRef idx="1">
              <a:scrgbClr r="0" g="0" b="0"/>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marR="0" lvl="1" indent="-114300" algn="l" defTabSz="533400" rtl="0" eaLnBrk="1" fontAlgn="auto" latinLnBrk="0" hangingPunct="1">
                <a:lnSpc>
                  <a:spcPct val="80000"/>
                </a:lnSpc>
                <a:spcBef>
                  <a:spcPts val="600"/>
                </a:spcBef>
                <a:spcAft>
                  <a:spcPts val="6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Southwest Research Institute (SwRI) is home to the PUNCH mission and  PI = Dr. Craig DeForest</a:t>
              </a:r>
            </a:p>
            <a:p>
              <a:pPr marL="114300" marR="0" lvl="1" indent="-114300" algn="l" defTabSz="533400" rtl="0" eaLnBrk="1" fontAlgn="auto" latinLnBrk="0" hangingPunct="1">
                <a:lnSpc>
                  <a:spcPct val="80000"/>
                </a:lnSpc>
                <a:spcBef>
                  <a:spcPct val="0"/>
                </a:spcBef>
                <a:spcAft>
                  <a:spcPts val="6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PUNCH Outreach lead is SwRI Consultant, Cherilynn Morrow, who is a PhD solar physicist well linked to the heliophysics community</a:t>
              </a:r>
            </a:p>
            <a:p>
              <a:pPr marL="114300" marR="0" lvl="1" indent="-114300" algn="l" defTabSz="533400" rtl="0" eaLnBrk="1" fontAlgn="auto" latinLnBrk="0" hangingPunct="1">
                <a:lnSpc>
                  <a:spcPct val="85000"/>
                </a:lnSpc>
                <a:spcBef>
                  <a:spcPct val="0"/>
                </a:spcBef>
                <a:spcAft>
                  <a:spcPts val="6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While at NASA HQ, Morrow was lead author on several white papers and  presentations on “best-practices” in integrating outreach into NASA space science missions</a:t>
              </a:r>
            </a:p>
            <a:p>
              <a:pPr marL="114300" marR="0" lvl="1" indent="-114300" algn="l" defTabSz="533400" rtl="0" eaLnBrk="1" fontAlgn="auto" latinLnBrk="0" hangingPunct="1">
                <a:lnSpc>
                  <a:spcPct val="85000"/>
                </a:lnSpc>
                <a:spcBef>
                  <a:spcPct val="0"/>
                </a:spcBef>
                <a:spcAft>
                  <a:spcPts val="6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Creator of </a:t>
              </a: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Kinesthetic Astronomy</a:t>
              </a: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 – an embodied approach to teaching &amp; learning that infuses all elements of the PUNCH Outreach plan.</a:t>
              </a:r>
            </a:p>
            <a:p>
              <a:pPr marL="114300" marR="0" lvl="1" indent="-114300" algn="l" defTabSz="533400" rtl="0" eaLnBrk="1" fontAlgn="auto" latinLnBrk="0" hangingPunct="1">
                <a:lnSpc>
                  <a:spcPct val="80000"/>
                </a:lnSpc>
                <a:spcBef>
                  <a:spcPct val="0"/>
                </a:spcBef>
                <a:spcAft>
                  <a:spcPts val="6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Cross-cultural adaptation of KA for teachers of Navajo learners</a:t>
              </a:r>
            </a:p>
            <a:p>
              <a:pPr marL="114300" marR="0" lvl="1" indent="-114300" algn="l" defTabSz="533400" rtl="0" eaLnBrk="1" fontAlgn="auto" latinLnBrk="0" hangingPunct="1">
                <a:lnSpc>
                  <a:spcPct val="80000"/>
                </a:lnSpc>
                <a:spcBef>
                  <a:spcPct val="0"/>
                </a:spcBef>
                <a:spcAft>
                  <a:spcPts val="6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&gt; 10 years experience as a volunteer interpreter &amp; research assistant for Chaco Sun-Watching sites </a:t>
              </a:r>
            </a:p>
            <a:p>
              <a:pPr marL="114300" marR="0" lvl="1" indent="-114300" algn="l" defTabSz="533400" rtl="0" eaLnBrk="1" fontAlgn="auto" latinLnBrk="0" hangingPunct="1">
                <a:lnSpc>
                  <a:spcPct val="85000"/>
                </a:lnSpc>
                <a:spcBef>
                  <a:spcPct val="0"/>
                </a:spcBef>
                <a:spcAft>
                  <a:spcPts val="600"/>
                </a:spcAft>
                <a:buClrTx/>
                <a:buSzTx/>
                <a:buFontTx/>
                <a:buChar char="•"/>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Arial Narrow" panose="020B0606020202030204" pitchFamily="34" charset="0"/>
                  <a:cs typeface="Calibri"/>
                </a:rPr>
                <a:t>Designer/Facilitator of STEAM training for museum, science center, and planetarium staff nationwide.</a:t>
              </a:r>
            </a:p>
          </p:txBody>
        </p:sp>
      </p:grpSp>
    </p:spTree>
    <p:extLst>
      <p:ext uri="{BB962C8B-B14F-4D97-AF65-F5344CB8AC3E}">
        <p14:creationId xmlns:p14="http://schemas.microsoft.com/office/powerpoint/2010/main" val="17317238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412E7591-DB6A-44CC-8CDF-7A71CAA9DCE4}"/>
              </a:ext>
            </a:extLst>
          </p:cNvPr>
          <p:cNvGrpSpPr/>
          <p:nvPr/>
        </p:nvGrpSpPr>
        <p:grpSpPr>
          <a:xfrm>
            <a:off x="4109895" y="473666"/>
            <a:ext cx="7634710" cy="5991052"/>
            <a:chOff x="304592" y="881127"/>
            <a:chExt cx="7634710" cy="5991052"/>
          </a:xfrm>
        </p:grpSpPr>
        <p:sp>
          <p:nvSpPr>
            <p:cNvPr id="43" name="Freeform: Shape 42">
              <a:extLst>
                <a:ext uri="{FF2B5EF4-FFF2-40B4-BE49-F238E27FC236}">
                  <a16:creationId xmlns:a16="http://schemas.microsoft.com/office/drawing/2014/main" id="{564231A1-910D-4409-8ECE-D61E30075531}"/>
                </a:ext>
              </a:extLst>
            </p:cNvPr>
            <p:cNvSpPr/>
            <p:nvPr/>
          </p:nvSpPr>
          <p:spPr>
            <a:xfrm rot="16219089">
              <a:off x="3895065" y="2361783"/>
              <a:ext cx="419933" cy="640080"/>
            </a:xfrm>
            <a:custGeom>
              <a:avLst/>
              <a:gdLst>
                <a:gd name="connsiteX0" fmla="*/ 0 w 375099"/>
                <a:gd name="connsiteY0" fmla="*/ 96868 h 484339"/>
                <a:gd name="connsiteX1" fmla="*/ 187550 w 375099"/>
                <a:gd name="connsiteY1" fmla="*/ 96868 h 484339"/>
                <a:gd name="connsiteX2" fmla="*/ 187550 w 375099"/>
                <a:gd name="connsiteY2" fmla="*/ 0 h 484339"/>
                <a:gd name="connsiteX3" fmla="*/ 375099 w 375099"/>
                <a:gd name="connsiteY3" fmla="*/ 242170 h 484339"/>
                <a:gd name="connsiteX4" fmla="*/ 187550 w 375099"/>
                <a:gd name="connsiteY4" fmla="*/ 484339 h 484339"/>
                <a:gd name="connsiteX5" fmla="*/ 187550 w 375099"/>
                <a:gd name="connsiteY5" fmla="*/ 387471 h 484339"/>
                <a:gd name="connsiteX6" fmla="*/ 0 w 375099"/>
                <a:gd name="connsiteY6" fmla="*/ 387471 h 484339"/>
                <a:gd name="connsiteX7" fmla="*/ 0 w 375099"/>
                <a:gd name="connsiteY7" fmla="*/ 96868 h 48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5099" h="484339">
                  <a:moveTo>
                    <a:pt x="0" y="96868"/>
                  </a:moveTo>
                  <a:lnTo>
                    <a:pt x="187550" y="96868"/>
                  </a:lnTo>
                  <a:lnTo>
                    <a:pt x="187550" y="0"/>
                  </a:lnTo>
                  <a:lnTo>
                    <a:pt x="375099" y="242170"/>
                  </a:lnTo>
                  <a:lnTo>
                    <a:pt x="187550" y="484339"/>
                  </a:lnTo>
                  <a:lnTo>
                    <a:pt x="187550" y="387471"/>
                  </a:lnTo>
                  <a:lnTo>
                    <a:pt x="0" y="387471"/>
                  </a:lnTo>
                  <a:lnTo>
                    <a:pt x="0" y="96868"/>
                  </a:lnTo>
                  <a:close/>
                </a:path>
              </a:pathLst>
            </a:custGeom>
            <a:solidFill>
              <a:schemeClr val="tx1">
                <a:lumMod val="75000"/>
              </a:schemeClr>
            </a:solidFill>
            <a:ln>
              <a:solidFill>
                <a:srgbClr val="000000"/>
              </a:solidFill>
            </a:ln>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 tIns="96868" rIns="112530" bIns="96867"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Tahoma"/>
                <a:ea typeface="+mn-ea"/>
                <a:cs typeface="Arial"/>
              </a:endParaRPr>
            </a:p>
          </p:txBody>
        </p:sp>
        <p:sp>
          <p:nvSpPr>
            <p:cNvPr id="44" name="Freeform: Shape 43">
              <a:extLst>
                <a:ext uri="{FF2B5EF4-FFF2-40B4-BE49-F238E27FC236}">
                  <a16:creationId xmlns:a16="http://schemas.microsoft.com/office/drawing/2014/main" id="{FC51439A-892C-433A-B6D1-E2CD1ED846D3}"/>
                </a:ext>
              </a:extLst>
            </p:cNvPr>
            <p:cNvSpPr/>
            <p:nvPr/>
          </p:nvSpPr>
          <p:spPr>
            <a:xfrm>
              <a:off x="3380900" y="881127"/>
              <a:ext cx="1424526" cy="1424526"/>
            </a:xfrm>
            <a:custGeom>
              <a:avLst/>
              <a:gdLst>
                <a:gd name="connsiteX0" fmla="*/ 0 w 1424526"/>
                <a:gd name="connsiteY0" fmla="*/ 712263 h 1424526"/>
                <a:gd name="connsiteX1" fmla="*/ 712263 w 1424526"/>
                <a:gd name="connsiteY1" fmla="*/ 0 h 1424526"/>
                <a:gd name="connsiteX2" fmla="*/ 1424526 w 1424526"/>
                <a:gd name="connsiteY2" fmla="*/ 712263 h 1424526"/>
                <a:gd name="connsiteX3" fmla="*/ 712263 w 1424526"/>
                <a:gd name="connsiteY3" fmla="*/ 1424526 h 1424526"/>
                <a:gd name="connsiteX4" fmla="*/ 0 w 1424526"/>
                <a:gd name="connsiteY4" fmla="*/ 712263 h 1424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526" h="1424526">
                  <a:moveTo>
                    <a:pt x="0" y="712263"/>
                  </a:moveTo>
                  <a:cubicBezTo>
                    <a:pt x="0" y="318891"/>
                    <a:pt x="318891" y="0"/>
                    <a:pt x="712263" y="0"/>
                  </a:cubicBezTo>
                  <a:cubicBezTo>
                    <a:pt x="1105635" y="0"/>
                    <a:pt x="1424526" y="318891"/>
                    <a:pt x="1424526" y="712263"/>
                  </a:cubicBezTo>
                  <a:cubicBezTo>
                    <a:pt x="1424526" y="1105635"/>
                    <a:pt x="1105635" y="1424526"/>
                    <a:pt x="712263" y="1424526"/>
                  </a:cubicBezTo>
                  <a:cubicBezTo>
                    <a:pt x="318891" y="1424526"/>
                    <a:pt x="0" y="1105635"/>
                    <a:pt x="0" y="712263"/>
                  </a:cubicBezTo>
                  <a:close/>
                </a:path>
              </a:pathLst>
            </a:custGeom>
            <a:solidFill>
              <a:srgbClr val="D5B8EA"/>
            </a:solidFill>
            <a:ln>
              <a:solidFill>
                <a:srgbClr val="000000"/>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234017" tIns="234017" rIns="234017" bIns="234017" numCol="1" spcCol="1270" anchor="ctr" anchorCtr="0">
              <a:noAutofit/>
            </a:bodyPr>
            <a:lstStyle/>
            <a:p>
              <a:pPr marL="0" marR="0" lvl="0" indent="0" algn="ctr" defTabSz="889000" rtl="0" eaLnBrk="1" fontAlgn="auto" latinLnBrk="0" hangingPunct="1">
                <a:lnSpc>
                  <a:spcPct val="90000"/>
                </a:lnSpc>
                <a:spcBef>
                  <a:spcPct val="0"/>
                </a:spcBef>
                <a:spcAft>
                  <a:spcPts val="12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ahoma"/>
                  <a:ea typeface="+mn-ea"/>
                  <a:cs typeface="Arial"/>
                </a:rPr>
                <a:t>Fiske</a:t>
              </a:r>
            </a:p>
            <a:p>
              <a:pPr marL="0" marR="0" lvl="0" indent="0" algn="ctr" defTabSz="889000" rtl="0" eaLnBrk="1" fontAlgn="auto" latinLnBrk="0" hangingPunct="1">
                <a:lnSpc>
                  <a:spcPct val="90000"/>
                </a:lnSpc>
                <a:spcBef>
                  <a:spcPct val="0"/>
                </a:spcBef>
                <a:spcAft>
                  <a:spcPts val="1800"/>
                </a:spcAft>
                <a:buClrTx/>
                <a:buSzTx/>
                <a:buFontTx/>
                <a:buNone/>
                <a:tabLst/>
                <a:defRPr/>
              </a:pPr>
              <a:endParaRPr kumimoji="0" lang="en-US" sz="800" b="1" i="0" u="none" strike="noStrike" kern="1200" cap="none" spc="0" normalizeH="0" baseline="0" noProof="0" dirty="0">
                <a:ln>
                  <a:noFill/>
                </a:ln>
                <a:solidFill>
                  <a:srgbClr val="000000"/>
                </a:solidFill>
                <a:effectLst/>
                <a:uLnTx/>
                <a:uFillTx/>
                <a:latin typeface="Tahoma"/>
                <a:ea typeface="+mn-ea"/>
                <a:cs typeface="Arial"/>
              </a:endParaRPr>
            </a:p>
          </p:txBody>
        </p:sp>
        <p:sp>
          <p:nvSpPr>
            <p:cNvPr id="45" name="Freeform: Shape 44">
              <a:extLst>
                <a:ext uri="{FF2B5EF4-FFF2-40B4-BE49-F238E27FC236}">
                  <a16:creationId xmlns:a16="http://schemas.microsoft.com/office/drawing/2014/main" id="{D4EF4D57-4851-475C-B6E9-3ED0BB4F43ED}"/>
                </a:ext>
              </a:extLst>
            </p:cNvPr>
            <p:cNvSpPr/>
            <p:nvPr/>
          </p:nvSpPr>
          <p:spPr>
            <a:xfrm rot="20217573">
              <a:off x="4906374" y="3027320"/>
              <a:ext cx="467608" cy="640080"/>
            </a:xfrm>
            <a:custGeom>
              <a:avLst/>
              <a:gdLst>
                <a:gd name="connsiteX0" fmla="*/ 0 w 467608"/>
                <a:gd name="connsiteY0" fmla="*/ 96868 h 484339"/>
                <a:gd name="connsiteX1" fmla="*/ 233804 w 467608"/>
                <a:gd name="connsiteY1" fmla="*/ 96868 h 484339"/>
                <a:gd name="connsiteX2" fmla="*/ 233804 w 467608"/>
                <a:gd name="connsiteY2" fmla="*/ 0 h 484339"/>
                <a:gd name="connsiteX3" fmla="*/ 467608 w 467608"/>
                <a:gd name="connsiteY3" fmla="*/ 242170 h 484339"/>
                <a:gd name="connsiteX4" fmla="*/ 233804 w 467608"/>
                <a:gd name="connsiteY4" fmla="*/ 484339 h 484339"/>
                <a:gd name="connsiteX5" fmla="*/ 233804 w 467608"/>
                <a:gd name="connsiteY5" fmla="*/ 387471 h 484339"/>
                <a:gd name="connsiteX6" fmla="*/ 0 w 467608"/>
                <a:gd name="connsiteY6" fmla="*/ 387471 h 484339"/>
                <a:gd name="connsiteX7" fmla="*/ 0 w 467608"/>
                <a:gd name="connsiteY7" fmla="*/ 96868 h 48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7608" h="484339">
                  <a:moveTo>
                    <a:pt x="0" y="96868"/>
                  </a:moveTo>
                  <a:lnTo>
                    <a:pt x="233804" y="96868"/>
                  </a:lnTo>
                  <a:lnTo>
                    <a:pt x="233804" y="0"/>
                  </a:lnTo>
                  <a:lnTo>
                    <a:pt x="467608" y="242170"/>
                  </a:lnTo>
                  <a:lnTo>
                    <a:pt x="233804" y="484339"/>
                  </a:lnTo>
                  <a:lnTo>
                    <a:pt x="233804" y="387471"/>
                  </a:lnTo>
                  <a:lnTo>
                    <a:pt x="0" y="387471"/>
                  </a:lnTo>
                  <a:lnTo>
                    <a:pt x="0" y="96868"/>
                  </a:lnTo>
                  <a:close/>
                </a:path>
              </a:pathLst>
            </a:custGeom>
            <a:solidFill>
              <a:schemeClr val="tx1">
                <a:lumMod val="75000"/>
              </a:schemeClr>
            </a:solidFill>
            <a:ln>
              <a:solidFill>
                <a:srgbClr val="000000"/>
              </a:solidFill>
            </a:ln>
          </p:spPr>
          <p:style>
            <a:lnRef idx="0">
              <a:schemeClr val="lt1">
                <a:hueOff val="0"/>
                <a:satOff val="0"/>
                <a:lumOff val="0"/>
                <a:alphaOff val="0"/>
              </a:schemeClr>
            </a:lnRef>
            <a:fillRef idx="1">
              <a:scrgbClr r="0" g="0" b="0"/>
            </a:fillRef>
            <a:effectRef idx="0">
              <a:schemeClr val="accent3">
                <a:hueOff val="0"/>
                <a:satOff val="-3947"/>
                <a:lumOff val="5098"/>
                <a:alphaOff val="0"/>
              </a:schemeClr>
            </a:effectRef>
            <a:fontRef idx="minor">
              <a:schemeClr val="lt1"/>
            </a:fontRef>
          </p:style>
          <p:txBody>
            <a:bodyPr spcFirstLastPara="0" vert="horz" wrap="square" lIns="-1" tIns="96868" rIns="140282" bIns="96867"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Tahoma"/>
                <a:ea typeface="+mn-ea"/>
                <a:cs typeface="Arial"/>
              </a:endParaRPr>
            </a:p>
          </p:txBody>
        </p:sp>
        <p:sp>
          <p:nvSpPr>
            <p:cNvPr id="46" name="Freeform: Shape 45">
              <a:extLst>
                <a:ext uri="{FF2B5EF4-FFF2-40B4-BE49-F238E27FC236}">
                  <a16:creationId xmlns:a16="http://schemas.microsoft.com/office/drawing/2014/main" id="{ADFADF38-8D72-42F7-BD46-B9000AD5BA07}"/>
                </a:ext>
              </a:extLst>
            </p:cNvPr>
            <p:cNvSpPr/>
            <p:nvPr/>
          </p:nvSpPr>
          <p:spPr>
            <a:xfrm>
              <a:off x="5312069" y="2255094"/>
              <a:ext cx="1424526" cy="1424526"/>
            </a:xfrm>
            <a:custGeom>
              <a:avLst/>
              <a:gdLst>
                <a:gd name="connsiteX0" fmla="*/ 0 w 1424526"/>
                <a:gd name="connsiteY0" fmla="*/ 712263 h 1424526"/>
                <a:gd name="connsiteX1" fmla="*/ 712263 w 1424526"/>
                <a:gd name="connsiteY1" fmla="*/ 0 h 1424526"/>
                <a:gd name="connsiteX2" fmla="*/ 1424526 w 1424526"/>
                <a:gd name="connsiteY2" fmla="*/ 712263 h 1424526"/>
                <a:gd name="connsiteX3" fmla="*/ 712263 w 1424526"/>
                <a:gd name="connsiteY3" fmla="*/ 1424526 h 1424526"/>
                <a:gd name="connsiteX4" fmla="*/ 0 w 1424526"/>
                <a:gd name="connsiteY4" fmla="*/ 712263 h 1424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526" h="1424526">
                  <a:moveTo>
                    <a:pt x="0" y="712263"/>
                  </a:moveTo>
                  <a:cubicBezTo>
                    <a:pt x="0" y="318891"/>
                    <a:pt x="318891" y="0"/>
                    <a:pt x="712263" y="0"/>
                  </a:cubicBezTo>
                  <a:cubicBezTo>
                    <a:pt x="1105635" y="0"/>
                    <a:pt x="1424526" y="318891"/>
                    <a:pt x="1424526" y="712263"/>
                  </a:cubicBezTo>
                  <a:cubicBezTo>
                    <a:pt x="1424526" y="1105635"/>
                    <a:pt x="1105635" y="1424526"/>
                    <a:pt x="712263" y="1424526"/>
                  </a:cubicBezTo>
                  <a:cubicBezTo>
                    <a:pt x="318891" y="1424526"/>
                    <a:pt x="0" y="1105635"/>
                    <a:pt x="0" y="712263"/>
                  </a:cubicBezTo>
                  <a:close/>
                </a:path>
              </a:pathLst>
            </a:custGeom>
            <a:solidFill>
              <a:srgbClr val="FFD6CC"/>
            </a:solidFill>
            <a:ln>
              <a:solidFill>
                <a:srgbClr val="000000"/>
              </a:solidFill>
            </a:ln>
          </p:spPr>
          <p:style>
            <a:lnRef idx="2">
              <a:scrgbClr r="0" g="0" b="0"/>
            </a:lnRef>
            <a:fillRef idx="1">
              <a:scrgbClr r="0" g="0" b="0"/>
            </a:fillRef>
            <a:effectRef idx="0">
              <a:schemeClr val="accent3">
                <a:hueOff val="0"/>
                <a:satOff val="-3947"/>
                <a:lumOff val="5098"/>
                <a:alphaOff val="0"/>
              </a:schemeClr>
            </a:effectRef>
            <a:fontRef idx="minor">
              <a:schemeClr val="lt1"/>
            </a:fontRef>
          </p:style>
          <p:txBody>
            <a:bodyPr spcFirstLastPara="0" vert="horz" wrap="square" lIns="228937" tIns="228937" rIns="228937" bIns="228937" numCol="1" spcCol="1270" anchor="ctr" anchorCtr="0">
              <a:noAutofit/>
            </a:bodyPr>
            <a:lstStyle/>
            <a:p>
              <a:pPr marL="0" marR="0" lvl="0" indent="0" algn="ctr" defTabSz="711200" rtl="0" eaLnBrk="1" fontAlgn="auto" latinLnBrk="0" hangingPunct="1">
                <a:lnSpc>
                  <a:spcPct val="100000"/>
                </a:lnSpc>
                <a:spcBef>
                  <a:spcPct val="0"/>
                </a:spcBef>
                <a:spcAft>
                  <a:spcPts val="0"/>
                </a:spcAft>
                <a:buClrTx/>
                <a:buSzTx/>
                <a:buFontTx/>
                <a:buNone/>
                <a:tabLst/>
                <a:defRPr/>
              </a:pPr>
              <a:r>
                <a:rPr kumimoji="0" lang="en-US" sz="1700" b="1" i="0" u="none" strike="noStrike" kern="1200" cap="none" spc="0" normalizeH="0" baseline="0" noProof="0" dirty="0">
                  <a:ln>
                    <a:noFill/>
                  </a:ln>
                  <a:solidFill>
                    <a:srgbClr val="000000"/>
                  </a:solidFill>
                  <a:effectLst/>
                  <a:uLnTx/>
                  <a:uFillTx/>
                  <a:latin typeface="Tahoma"/>
                  <a:ea typeface="+mn-ea"/>
                  <a:cs typeface="Arial"/>
                </a:rPr>
                <a:t>NM MSH</a:t>
              </a:r>
            </a:p>
            <a:p>
              <a:pPr marL="0" marR="0" lvl="0" indent="0" algn="ctr" defTabSz="711200" rtl="0" eaLnBrk="1" fontAlgn="auto" latinLnBrk="0" hangingPunct="1">
                <a:lnSpc>
                  <a:spcPct val="100000"/>
                </a:lnSpc>
                <a:spcBef>
                  <a:spcPct val="0"/>
                </a:spcBef>
                <a:spcAft>
                  <a:spcPts val="0"/>
                </a:spcAft>
                <a:buClrTx/>
                <a:buSzTx/>
                <a:buFontTx/>
                <a:buNone/>
                <a:tabLst/>
                <a:defRPr/>
              </a:pPr>
              <a:r>
                <a:rPr kumimoji="0" lang="en-US" sz="1700" b="1" i="0" u="none" strike="noStrike" kern="1200" cap="none" spc="0" normalizeH="0" baseline="0" noProof="0" dirty="0">
                  <a:ln>
                    <a:noFill/>
                  </a:ln>
                  <a:solidFill>
                    <a:srgbClr val="000000"/>
                  </a:solidFill>
                  <a:effectLst/>
                  <a:uLnTx/>
                  <a:uFillTx/>
                  <a:latin typeface="Tahoma"/>
                  <a:ea typeface="+mn-ea"/>
                  <a:cs typeface="Arial"/>
                </a:rPr>
                <a:t>NM SBVI</a:t>
              </a:r>
            </a:p>
          </p:txBody>
        </p:sp>
        <p:sp>
          <p:nvSpPr>
            <p:cNvPr id="47" name="Freeform: Shape 46">
              <a:extLst>
                <a:ext uri="{FF2B5EF4-FFF2-40B4-BE49-F238E27FC236}">
                  <a16:creationId xmlns:a16="http://schemas.microsoft.com/office/drawing/2014/main" id="{35A4AD73-CC9B-4501-A910-ED90BE8D783E}"/>
                </a:ext>
              </a:extLst>
            </p:cNvPr>
            <p:cNvSpPr/>
            <p:nvPr/>
          </p:nvSpPr>
          <p:spPr>
            <a:xfrm rot="19180647">
              <a:off x="3045726" y="4150832"/>
              <a:ext cx="443834" cy="640080"/>
            </a:xfrm>
            <a:custGeom>
              <a:avLst/>
              <a:gdLst>
                <a:gd name="connsiteX0" fmla="*/ 0 w 443833"/>
                <a:gd name="connsiteY0" fmla="*/ 96868 h 484339"/>
                <a:gd name="connsiteX1" fmla="*/ 221917 w 443833"/>
                <a:gd name="connsiteY1" fmla="*/ 96868 h 484339"/>
                <a:gd name="connsiteX2" fmla="*/ 221917 w 443833"/>
                <a:gd name="connsiteY2" fmla="*/ 0 h 484339"/>
                <a:gd name="connsiteX3" fmla="*/ 443833 w 443833"/>
                <a:gd name="connsiteY3" fmla="*/ 242170 h 484339"/>
                <a:gd name="connsiteX4" fmla="*/ 221917 w 443833"/>
                <a:gd name="connsiteY4" fmla="*/ 484339 h 484339"/>
                <a:gd name="connsiteX5" fmla="*/ 221917 w 443833"/>
                <a:gd name="connsiteY5" fmla="*/ 387471 h 484339"/>
                <a:gd name="connsiteX6" fmla="*/ 0 w 443833"/>
                <a:gd name="connsiteY6" fmla="*/ 387471 h 484339"/>
                <a:gd name="connsiteX7" fmla="*/ 0 w 443833"/>
                <a:gd name="connsiteY7" fmla="*/ 96868 h 48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833" h="484339">
                  <a:moveTo>
                    <a:pt x="443833" y="387471"/>
                  </a:moveTo>
                  <a:lnTo>
                    <a:pt x="221916" y="387471"/>
                  </a:lnTo>
                  <a:lnTo>
                    <a:pt x="221916" y="484339"/>
                  </a:lnTo>
                  <a:lnTo>
                    <a:pt x="0" y="242169"/>
                  </a:lnTo>
                  <a:lnTo>
                    <a:pt x="221916" y="0"/>
                  </a:lnTo>
                  <a:lnTo>
                    <a:pt x="221916" y="96868"/>
                  </a:lnTo>
                  <a:lnTo>
                    <a:pt x="443833" y="96868"/>
                  </a:lnTo>
                  <a:lnTo>
                    <a:pt x="443833" y="387471"/>
                  </a:lnTo>
                  <a:close/>
                </a:path>
              </a:pathLst>
            </a:custGeom>
            <a:solidFill>
              <a:schemeClr val="tx1">
                <a:lumMod val="75000"/>
              </a:schemeClr>
            </a:solidFill>
            <a:ln>
              <a:solidFill>
                <a:srgbClr val="000000"/>
              </a:solidFill>
            </a:ln>
          </p:spPr>
          <p:style>
            <a:lnRef idx="0">
              <a:schemeClr val="lt1">
                <a:hueOff val="0"/>
                <a:satOff val="0"/>
                <a:lumOff val="0"/>
                <a:alphaOff val="0"/>
              </a:schemeClr>
            </a:lnRef>
            <a:fillRef idx="1">
              <a:scrgbClr r="0" g="0" b="0"/>
            </a:fillRef>
            <a:effectRef idx="0">
              <a:schemeClr val="accent3">
                <a:hueOff val="0"/>
                <a:satOff val="-7895"/>
                <a:lumOff val="10196"/>
                <a:alphaOff val="0"/>
              </a:schemeClr>
            </a:effectRef>
            <a:fontRef idx="minor">
              <a:schemeClr val="lt1"/>
            </a:fontRef>
          </p:style>
          <p:txBody>
            <a:bodyPr spcFirstLastPara="0" vert="horz" wrap="square" lIns="133150" tIns="96868" rIns="0" bIns="96868"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Tahoma"/>
                <a:ea typeface="+mn-ea"/>
                <a:cs typeface="Arial"/>
              </a:endParaRPr>
            </a:p>
          </p:txBody>
        </p:sp>
        <p:sp>
          <p:nvSpPr>
            <p:cNvPr id="48" name="Freeform: Shape 47">
              <a:extLst>
                <a:ext uri="{FF2B5EF4-FFF2-40B4-BE49-F238E27FC236}">
                  <a16:creationId xmlns:a16="http://schemas.microsoft.com/office/drawing/2014/main" id="{619C6FD4-CAFD-407E-8B95-6A32A6610EB2}"/>
                </a:ext>
              </a:extLst>
            </p:cNvPr>
            <p:cNvSpPr/>
            <p:nvPr/>
          </p:nvSpPr>
          <p:spPr>
            <a:xfrm>
              <a:off x="1758213" y="4276802"/>
              <a:ext cx="1424526" cy="1424526"/>
            </a:xfrm>
            <a:custGeom>
              <a:avLst/>
              <a:gdLst>
                <a:gd name="connsiteX0" fmla="*/ 0 w 1424526"/>
                <a:gd name="connsiteY0" fmla="*/ 712263 h 1424526"/>
                <a:gd name="connsiteX1" fmla="*/ 712263 w 1424526"/>
                <a:gd name="connsiteY1" fmla="*/ 0 h 1424526"/>
                <a:gd name="connsiteX2" fmla="*/ 1424526 w 1424526"/>
                <a:gd name="connsiteY2" fmla="*/ 712263 h 1424526"/>
                <a:gd name="connsiteX3" fmla="*/ 712263 w 1424526"/>
                <a:gd name="connsiteY3" fmla="*/ 1424526 h 1424526"/>
                <a:gd name="connsiteX4" fmla="*/ 0 w 1424526"/>
                <a:gd name="connsiteY4" fmla="*/ 712263 h 1424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526" h="1424526">
                  <a:moveTo>
                    <a:pt x="0" y="712263"/>
                  </a:moveTo>
                  <a:cubicBezTo>
                    <a:pt x="0" y="318891"/>
                    <a:pt x="318891" y="0"/>
                    <a:pt x="712263" y="0"/>
                  </a:cubicBezTo>
                  <a:cubicBezTo>
                    <a:pt x="1105635" y="0"/>
                    <a:pt x="1424526" y="318891"/>
                    <a:pt x="1424526" y="712263"/>
                  </a:cubicBezTo>
                  <a:cubicBezTo>
                    <a:pt x="1424526" y="1105635"/>
                    <a:pt x="1105635" y="1424526"/>
                    <a:pt x="712263" y="1424526"/>
                  </a:cubicBezTo>
                  <a:cubicBezTo>
                    <a:pt x="318891" y="1424526"/>
                    <a:pt x="0" y="1105635"/>
                    <a:pt x="0" y="712263"/>
                  </a:cubicBezTo>
                  <a:close/>
                </a:path>
              </a:pathLst>
            </a:custGeom>
            <a:solidFill>
              <a:srgbClr val="92D050"/>
            </a:solidFill>
            <a:ln>
              <a:solidFill>
                <a:srgbClr val="000000"/>
              </a:solidFill>
            </a:ln>
          </p:spPr>
          <p:style>
            <a:lnRef idx="2">
              <a:scrgbClr r="0" g="0" b="0"/>
            </a:lnRef>
            <a:fillRef idx="1">
              <a:scrgbClr r="0" g="0" b="0"/>
            </a:fillRef>
            <a:effectRef idx="0">
              <a:schemeClr val="accent3">
                <a:hueOff val="0"/>
                <a:satOff val="-7895"/>
                <a:lumOff val="10196"/>
                <a:alphaOff val="0"/>
              </a:schemeClr>
            </a:effectRef>
            <a:fontRef idx="minor">
              <a:schemeClr val="lt1"/>
            </a:fontRef>
          </p:style>
          <p:txBody>
            <a:bodyPr spcFirstLastPara="0" vert="horz" wrap="square" lIns="234017" tIns="234017" rIns="234017" bIns="234017"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ahoma"/>
                  <a:ea typeface="+mn-ea"/>
                  <a:cs typeface="Arial"/>
                </a:rPr>
                <a:t>Lowell </a:t>
              </a:r>
              <a:r>
                <a:rPr kumimoji="0" lang="en-US" sz="1400" b="1" i="0" u="none" strike="noStrike" kern="1200" cap="none" spc="0" normalizeH="0" baseline="0" noProof="0" dirty="0">
                  <a:ln>
                    <a:noFill/>
                  </a:ln>
                  <a:solidFill>
                    <a:srgbClr val="000000"/>
                  </a:solidFill>
                  <a:effectLst/>
                  <a:uLnTx/>
                  <a:uFillTx/>
                  <a:latin typeface="Tahoma"/>
                  <a:ea typeface="+mn-ea"/>
                  <a:cs typeface="Arial"/>
                </a:rPr>
                <a:t>(NAAOP)</a:t>
              </a:r>
            </a:p>
          </p:txBody>
        </p:sp>
        <p:sp>
          <p:nvSpPr>
            <p:cNvPr id="49" name="Freeform: Shape 48">
              <a:extLst>
                <a:ext uri="{FF2B5EF4-FFF2-40B4-BE49-F238E27FC236}">
                  <a16:creationId xmlns:a16="http://schemas.microsoft.com/office/drawing/2014/main" id="{A888A096-9A84-40A8-9047-6CA85123676D}"/>
                </a:ext>
              </a:extLst>
            </p:cNvPr>
            <p:cNvSpPr/>
            <p:nvPr/>
          </p:nvSpPr>
          <p:spPr>
            <a:xfrm rot="1214784">
              <a:off x="2777637" y="3099183"/>
              <a:ext cx="473107" cy="640080"/>
            </a:xfrm>
            <a:custGeom>
              <a:avLst/>
              <a:gdLst>
                <a:gd name="connsiteX0" fmla="*/ 0 w 473106"/>
                <a:gd name="connsiteY0" fmla="*/ 96868 h 484339"/>
                <a:gd name="connsiteX1" fmla="*/ 236553 w 473106"/>
                <a:gd name="connsiteY1" fmla="*/ 96868 h 484339"/>
                <a:gd name="connsiteX2" fmla="*/ 236553 w 473106"/>
                <a:gd name="connsiteY2" fmla="*/ 0 h 484339"/>
                <a:gd name="connsiteX3" fmla="*/ 473106 w 473106"/>
                <a:gd name="connsiteY3" fmla="*/ 242170 h 484339"/>
                <a:gd name="connsiteX4" fmla="*/ 236553 w 473106"/>
                <a:gd name="connsiteY4" fmla="*/ 484339 h 484339"/>
                <a:gd name="connsiteX5" fmla="*/ 236553 w 473106"/>
                <a:gd name="connsiteY5" fmla="*/ 387471 h 484339"/>
                <a:gd name="connsiteX6" fmla="*/ 0 w 473106"/>
                <a:gd name="connsiteY6" fmla="*/ 387471 h 484339"/>
                <a:gd name="connsiteX7" fmla="*/ 0 w 473106"/>
                <a:gd name="connsiteY7" fmla="*/ 96868 h 48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106" h="484339">
                  <a:moveTo>
                    <a:pt x="473106" y="387471"/>
                  </a:moveTo>
                  <a:lnTo>
                    <a:pt x="236553" y="387471"/>
                  </a:lnTo>
                  <a:lnTo>
                    <a:pt x="236553" y="484339"/>
                  </a:lnTo>
                  <a:lnTo>
                    <a:pt x="0" y="242169"/>
                  </a:lnTo>
                  <a:lnTo>
                    <a:pt x="236553" y="0"/>
                  </a:lnTo>
                  <a:lnTo>
                    <a:pt x="236553" y="96868"/>
                  </a:lnTo>
                  <a:lnTo>
                    <a:pt x="473106" y="96868"/>
                  </a:lnTo>
                  <a:lnTo>
                    <a:pt x="473106" y="387471"/>
                  </a:lnTo>
                  <a:close/>
                </a:path>
              </a:pathLst>
            </a:custGeom>
            <a:solidFill>
              <a:schemeClr val="tx1">
                <a:lumMod val="75000"/>
              </a:schemeClr>
            </a:solidFill>
            <a:ln>
              <a:solidFill>
                <a:srgbClr val="000000"/>
              </a:solidFill>
            </a:ln>
          </p:spPr>
          <p:style>
            <a:lnRef idx="0">
              <a:schemeClr val="lt1">
                <a:hueOff val="0"/>
                <a:satOff val="0"/>
                <a:lumOff val="0"/>
                <a:alphaOff val="0"/>
              </a:schemeClr>
            </a:lnRef>
            <a:fillRef idx="1">
              <a:scrgbClr r="0" g="0" b="0"/>
            </a:fillRef>
            <a:effectRef idx="0">
              <a:schemeClr val="accent3">
                <a:hueOff val="0"/>
                <a:satOff val="-11842"/>
                <a:lumOff val="15294"/>
                <a:alphaOff val="0"/>
              </a:schemeClr>
            </a:effectRef>
            <a:fontRef idx="minor">
              <a:schemeClr val="lt1"/>
            </a:fontRef>
          </p:style>
          <p:txBody>
            <a:bodyPr spcFirstLastPara="0" vert="horz" wrap="square" lIns="141931" tIns="96868" rIns="1" bIns="96868"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Tahoma"/>
                <a:ea typeface="+mn-ea"/>
                <a:cs typeface="Arial"/>
              </a:endParaRPr>
            </a:p>
          </p:txBody>
        </p:sp>
        <p:sp>
          <p:nvSpPr>
            <p:cNvPr id="50" name="Freeform: Shape 49">
              <a:extLst>
                <a:ext uri="{FF2B5EF4-FFF2-40B4-BE49-F238E27FC236}">
                  <a16:creationId xmlns:a16="http://schemas.microsoft.com/office/drawing/2014/main" id="{A131CCF9-BFA9-40D2-8739-9CF1B939855C}"/>
                </a:ext>
              </a:extLst>
            </p:cNvPr>
            <p:cNvSpPr/>
            <p:nvPr/>
          </p:nvSpPr>
          <p:spPr>
            <a:xfrm>
              <a:off x="1424993" y="2301536"/>
              <a:ext cx="1424526" cy="1424526"/>
            </a:xfrm>
            <a:custGeom>
              <a:avLst/>
              <a:gdLst>
                <a:gd name="connsiteX0" fmla="*/ 0 w 1424526"/>
                <a:gd name="connsiteY0" fmla="*/ 712263 h 1424526"/>
                <a:gd name="connsiteX1" fmla="*/ 712263 w 1424526"/>
                <a:gd name="connsiteY1" fmla="*/ 0 h 1424526"/>
                <a:gd name="connsiteX2" fmla="*/ 1424526 w 1424526"/>
                <a:gd name="connsiteY2" fmla="*/ 712263 h 1424526"/>
                <a:gd name="connsiteX3" fmla="*/ 712263 w 1424526"/>
                <a:gd name="connsiteY3" fmla="*/ 1424526 h 1424526"/>
                <a:gd name="connsiteX4" fmla="*/ 0 w 1424526"/>
                <a:gd name="connsiteY4" fmla="*/ 712263 h 1424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526" h="1424526">
                  <a:moveTo>
                    <a:pt x="0" y="712263"/>
                  </a:moveTo>
                  <a:cubicBezTo>
                    <a:pt x="0" y="318891"/>
                    <a:pt x="318891" y="0"/>
                    <a:pt x="712263" y="0"/>
                  </a:cubicBezTo>
                  <a:cubicBezTo>
                    <a:pt x="1105635" y="0"/>
                    <a:pt x="1424526" y="318891"/>
                    <a:pt x="1424526" y="712263"/>
                  </a:cubicBezTo>
                  <a:cubicBezTo>
                    <a:pt x="1424526" y="1105635"/>
                    <a:pt x="1105635" y="1424526"/>
                    <a:pt x="712263" y="1424526"/>
                  </a:cubicBezTo>
                  <a:cubicBezTo>
                    <a:pt x="318891" y="1424526"/>
                    <a:pt x="0" y="1105635"/>
                    <a:pt x="0" y="712263"/>
                  </a:cubicBezTo>
                  <a:close/>
                </a:path>
              </a:pathLst>
            </a:custGeom>
            <a:solidFill>
              <a:srgbClr val="81DEFF"/>
            </a:solidFill>
            <a:ln>
              <a:solidFill>
                <a:srgbClr val="000000"/>
              </a:solidFill>
            </a:ln>
          </p:spPr>
          <p:style>
            <a:lnRef idx="2">
              <a:scrgbClr r="0" g="0" b="0"/>
            </a:lnRef>
            <a:fillRef idx="1">
              <a:scrgbClr r="0" g="0" b="0"/>
            </a:fillRef>
            <a:effectRef idx="0">
              <a:schemeClr val="accent3">
                <a:hueOff val="0"/>
                <a:satOff val="-11842"/>
                <a:lumOff val="15294"/>
                <a:alphaOff val="0"/>
              </a:schemeClr>
            </a:effectRef>
            <a:fontRef idx="minor">
              <a:schemeClr val="lt1"/>
            </a:fontRef>
          </p:style>
          <p:txBody>
            <a:bodyPr spcFirstLastPara="0" vert="horz" wrap="square" lIns="230207" tIns="230207" rIns="230207" bIns="230207"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700" b="1" i="0" u="none" strike="noStrike" kern="1200" cap="none" spc="0" normalizeH="0" baseline="0" noProof="0" dirty="0">
                  <a:ln>
                    <a:noFill/>
                  </a:ln>
                  <a:solidFill>
                    <a:srgbClr val="000000"/>
                  </a:solidFill>
                  <a:effectLst/>
                  <a:uLnTx/>
                  <a:uFillTx/>
                  <a:latin typeface="Tahoma"/>
                  <a:ea typeface="+mn-ea"/>
                  <a:cs typeface="Arial"/>
                </a:rPr>
                <a:t>NM MNHS</a:t>
              </a:r>
            </a:p>
          </p:txBody>
        </p:sp>
        <p:sp>
          <p:nvSpPr>
            <p:cNvPr id="24" name="Arrow: Right 23">
              <a:extLst>
                <a:ext uri="{FF2B5EF4-FFF2-40B4-BE49-F238E27FC236}">
                  <a16:creationId xmlns:a16="http://schemas.microsoft.com/office/drawing/2014/main" id="{A2E61E9B-2925-4A0E-8CED-9ACA3FCD0627}"/>
                </a:ext>
              </a:extLst>
            </p:cNvPr>
            <p:cNvSpPr/>
            <p:nvPr/>
          </p:nvSpPr>
          <p:spPr>
            <a:xfrm rot="2250908">
              <a:off x="4571760" y="4050917"/>
              <a:ext cx="653459" cy="640080"/>
            </a:xfrm>
            <a:prstGeom prst="rightArrow">
              <a:avLst>
                <a:gd name="adj1" fmla="val 60000"/>
                <a:gd name="adj2" fmla="val 50000"/>
              </a:avLst>
            </a:prstGeom>
            <a:solidFill>
              <a:schemeClr val="tx1">
                <a:lumMod val="75000"/>
              </a:schemeClr>
            </a:solidFill>
            <a:ln>
              <a:solidFill>
                <a:srgbClr val="000000"/>
              </a:solidFill>
            </a:ln>
          </p:spPr>
          <p:style>
            <a:lnRef idx="0">
              <a:schemeClr val="lt1">
                <a:hueOff val="0"/>
                <a:satOff val="0"/>
                <a:lumOff val="0"/>
                <a:alphaOff val="0"/>
              </a:schemeClr>
            </a:lnRef>
            <a:fillRef idx="1">
              <a:scrgbClr r="0" g="0" b="0"/>
            </a:fillRef>
            <a:effectRef idx="0">
              <a:schemeClr val="accent3">
                <a:hueOff val="0"/>
                <a:satOff val="-7895"/>
                <a:lumOff val="10196"/>
                <a:alphaOff val="0"/>
              </a:schemeClr>
            </a:effectRef>
            <a:fontRef idx="minor">
              <a:schemeClr val="lt1"/>
            </a:fontRef>
          </p:style>
        </p:sp>
        <p:sp>
          <p:nvSpPr>
            <p:cNvPr id="40" name="Arrow: Right 39">
              <a:extLst>
                <a:ext uri="{FF2B5EF4-FFF2-40B4-BE49-F238E27FC236}">
                  <a16:creationId xmlns:a16="http://schemas.microsoft.com/office/drawing/2014/main" id="{5A1434FB-319B-4518-9681-2A850CB6F24A}"/>
                </a:ext>
              </a:extLst>
            </p:cNvPr>
            <p:cNvSpPr/>
            <p:nvPr/>
          </p:nvSpPr>
          <p:spPr>
            <a:xfrm rot="5400000">
              <a:off x="3723133" y="4450482"/>
              <a:ext cx="692770" cy="640080"/>
            </a:xfrm>
            <a:prstGeom prst="rightArrow">
              <a:avLst>
                <a:gd name="adj1" fmla="val 60000"/>
                <a:gd name="adj2" fmla="val 50000"/>
              </a:avLst>
            </a:prstGeom>
            <a:solidFill>
              <a:schemeClr val="tx1">
                <a:lumMod val="75000"/>
              </a:schemeClr>
            </a:solidFill>
            <a:ln>
              <a:solidFill>
                <a:srgbClr val="000000"/>
              </a:solidFill>
            </a:ln>
          </p:spPr>
          <p:style>
            <a:lnRef idx="0">
              <a:schemeClr val="lt1">
                <a:hueOff val="0"/>
                <a:satOff val="0"/>
                <a:lumOff val="0"/>
                <a:alphaOff val="0"/>
              </a:schemeClr>
            </a:lnRef>
            <a:fillRef idx="1">
              <a:scrgbClr r="0" g="0" b="0"/>
            </a:fillRef>
            <a:effectRef idx="0">
              <a:schemeClr val="accent3">
                <a:hueOff val="0"/>
                <a:satOff val="-7895"/>
                <a:lumOff val="10196"/>
                <a:alphaOff val="0"/>
              </a:schemeClr>
            </a:effectRef>
            <a:fontRef idx="minor">
              <a:schemeClr val="lt1"/>
            </a:fontRef>
          </p:style>
        </p:sp>
        <p:grpSp>
          <p:nvGrpSpPr>
            <p:cNvPr id="7" name="Group 6">
              <a:extLst>
                <a:ext uri="{FF2B5EF4-FFF2-40B4-BE49-F238E27FC236}">
                  <a16:creationId xmlns:a16="http://schemas.microsoft.com/office/drawing/2014/main" id="{1F42A3F5-F244-4B8C-ACBD-2350F07FB15E}"/>
                </a:ext>
              </a:extLst>
            </p:cNvPr>
            <p:cNvGrpSpPr/>
            <p:nvPr/>
          </p:nvGrpSpPr>
          <p:grpSpPr>
            <a:xfrm>
              <a:off x="5036205" y="4270529"/>
              <a:ext cx="1424781" cy="1424781"/>
              <a:chOff x="4801769" y="4536137"/>
              <a:chExt cx="1424781" cy="1424781"/>
            </a:xfrm>
          </p:grpSpPr>
          <p:sp>
            <p:nvSpPr>
              <p:cNvPr id="17" name="Oval 16">
                <a:extLst>
                  <a:ext uri="{FF2B5EF4-FFF2-40B4-BE49-F238E27FC236}">
                    <a16:creationId xmlns:a16="http://schemas.microsoft.com/office/drawing/2014/main" id="{7FEFBCED-2C7D-471A-98F7-73DA28F9B780}"/>
                  </a:ext>
                </a:extLst>
              </p:cNvPr>
              <p:cNvSpPr/>
              <p:nvPr/>
            </p:nvSpPr>
            <p:spPr>
              <a:xfrm>
                <a:off x="4801769" y="4536137"/>
                <a:ext cx="1424781" cy="1424781"/>
              </a:xfrm>
              <a:prstGeom prst="ellipse">
                <a:avLst/>
              </a:prstGeom>
              <a:solidFill>
                <a:srgbClr val="FFD13F"/>
              </a:solidFill>
              <a:ln>
                <a:solidFill>
                  <a:srgbClr val="00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4">
                <a:extLst>
                  <a:ext uri="{FF2B5EF4-FFF2-40B4-BE49-F238E27FC236}">
                    <a16:creationId xmlns:a16="http://schemas.microsoft.com/office/drawing/2014/main" id="{1B65E2F5-33A2-43F3-9675-2C0E3913EBB5}"/>
                  </a:ext>
                </a:extLst>
              </p:cNvPr>
              <p:cNvSpPr txBox="1"/>
              <p:nvPr/>
            </p:nvSpPr>
            <p:spPr>
              <a:xfrm>
                <a:off x="5014147" y="4759246"/>
                <a:ext cx="1007473" cy="1007473"/>
              </a:xfrm>
              <a:prstGeom prst="rect">
                <a:avLst/>
              </a:prstGeom>
              <a:solidFill>
                <a:srgbClr val="FFD13F"/>
              </a:solidFill>
              <a:ln>
                <a:noFill/>
              </a:ln>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ahoma"/>
                    <a:ea typeface="+mn-ea"/>
                    <a:cs typeface="Arial"/>
                  </a:rPr>
                  <a:t>Clark</a:t>
                </a:r>
              </a:p>
            </p:txBody>
          </p:sp>
        </p:grpSp>
        <p:sp>
          <p:nvSpPr>
            <p:cNvPr id="33" name="TextBox 32">
              <a:extLst>
                <a:ext uri="{FF2B5EF4-FFF2-40B4-BE49-F238E27FC236}">
                  <a16:creationId xmlns:a16="http://schemas.microsoft.com/office/drawing/2014/main" id="{97E55742-0B7D-47EC-85E3-CC6CA1D7C226}"/>
                </a:ext>
              </a:extLst>
            </p:cNvPr>
            <p:cNvSpPr txBox="1"/>
            <p:nvPr/>
          </p:nvSpPr>
          <p:spPr>
            <a:xfrm>
              <a:off x="3014190" y="1726908"/>
              <a:ext cx="2148840" cy="731520"/>
            </a:xfrm>
            <a:prstGeom prst="round2DiagRect">
              <a:avLst/>
            </a:prstGeom>
            <a:solidFill>
              <a:srgbClr val="D5B8EA"/>
            </a:solidFill>
            <a:ln>
              <a:solidFill>
                <a:srgbClr val="000000"/>
              </a:solidFill>
            </a:ln>
          </p:spPr>
          <p:txBody>
            <a:bodyPr wrap="square" rtlCol="0" anchor="ctr">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rPr>
                <a:t>Live Interaction</a:t>
              </a:r>
            </a:p>
            <a:p>
              <a:pPr marL="0" marR="0" lvl="0" indent="0" algn="ctr" defTabSz="914400" rtl="0" eaLnBrk="1" fontAlgn="auto" latinLnBrk="0" hangingPunct="1">
                <a:lnSpc>
                  <a:spcPct val="8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rPr>
                <a:t>Planetarium Shows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rPr>
                <a:t>  3D Tactile Objects </a:t>
              </a:r>
            </a:p>
          </p:txBody>
        </p:sp>
        <p:sp>
          <p:nvSpPr>
            <p:cNvPr id="35" name="TextBox 34">
              <a:extLst>
                <a:ext uri="{FF2B5EF4-FFF2-40B4-BE49-F238E27FC236}">
                  <a16:creationId xmlns:a16="http://schemas.microsoft.com/office/drawing/2014/main" id="{CF29B968-7967-4BC2-9A99-5A9BD20F726F}"/>
                </a:ext>
              </a:extLst>
            </p:cNvPr>
            <p:cNvSpPr txBox="1"/>
            <p:nvPr/>
          </p:nvSpPr>
          <p:spPr>
            <a:xfrm>
              <a:off x="5516142" y="3361416"/>
              <a:ext cx="2423160" cy="731520"/>
            </a:xfrm>
            <a:prstGeom prst="round2DiagRect">
              <a:avLst/>
            </a:prstGeom>
            <a:solidFill>
              <a:srgbClr val="FFD6CC"/>
            </a:solidFill>
            <a:ln>
              <a:solidFill>
                <a:srgbClr val="000000"/>
              </a:solidFill>
            </a:ln>
          </p:spPr>
          <p:txBody>
            <a:bodyPr wrap="square" rtlCol="0" anchor="ctr">
              <a:spAutoFit/>
            </a:bodyPr>
            <a:lstStyle/>
            <a:p>
              <a:pPr marL="0" marR="0" lvl="0" indent="0" algn="ctr" defTabSz="914400" rtl="0" eaLnBrk="1" fontAlgn="auto" latinLnBrk="0" hangingPunct="1">
                <a:lnSpc>
                  <a:spcPct val="8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rPr>
                <a:t>Solar Observing for the Visually Impaired (SOVI)</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rPr>
                <a:t>Spacecraft Models</a:t>
              </a:r>
            </a:p>
          </p:txBody>
        </p:sp>
        <p:sp>
          <p:nvSpPr>
            <p:cNvPr id="36" name="TextBox 35">
              <a:extLst>
                <a:ext uri="{FF2B5EF4-FFF2-40B4-BE49-F238E27FC236}">
                  <a16:creationId xmlns:a16="http://schemas.microsoft.com/office/drawing/2014/main" id="{CD86EF8F-FFE8-4F0B-8803-E4010353BFE9}"/>
                </a:ext>
              </a:extLst>
            </p:cNvPr>
            <p:cNvSpPr txBox="1"/>
            <p:nvPr/>
          </p:nvSpPr>
          <p:spPr>
            <a:xfrm>
              <a:off x="5194594" y="5334779"/>
              <a:ext cx="2423160" cy="731520"/>
            </a:xfrm>
            <a:prstGeom prst="round2DiagRect">
              <a:avLst/>
            </a:prstGeom>
            <a:solidFill>
              <a:srgbClr val="FFD13F"/>
            </a:solidFill>
            <a:ln>
              <a:solidFill>
                <a:srgbClr val="000000"/>
              </a:solidFill>
            </a:ln>
          </p:spPr>
          <p:txBody>
            <a:bodyPr wrap="square" rtlCol="0" anchor="ctr">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rPr>
                <a:t>Field Photography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rPr>
                <a:t>Fly-around Animations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rPr>
                <a:t>Digital Interactive Lessons</a:t>
              </a:r>
            </a:p>
          </p:txBody>
        </p:sp>
        <p:sp>
          <p:nvSpPr>
            <p:cNvPr id="37" name="TextBox 36">
              <a:extLst>
                <a:ext uri="{FF2B5EF4-FFF2-40B4-BE49-F238E27FC236}">
                  <a16:creationId xmlns:a16="http://schemas.microsoft.com/office/drawing/2014/main" id="{F3BABF40-CCF3-44E8-915C-A7587B9F7E33}"/>
                </a:ext>
              </a:extLst>
            </p:cNvPr>
            <p:cNvSpPr txBox="1"/>
            <p:nvPr/>
          </p:nvSpPr>
          <p:spPr>
            <a:xfrm>
              <a:off x="552309" y="5373086"/>
              <a:ext cx="2513138" cy="731520"/>
            </a:xfrm>
            <a:prstGeom prst="round2DiagRect">
              <a:avLst/>
            </a:prstGeom>
            <a:solidFill>
              <a:srgbClr val="92D050"/>
            </a:solidFill>
            <a:ln>
              <a:solidFill>
                <a:srgbClr val="000000"/>
              </a:solidFill>
            </a:ln>
          </p:spPr>
          <p:txBody>
            <a:bodyPr wrap="square" rtlCol="0" anchor="ctr">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Narrow" panose="020B0606020202030204" pitchFamily="34" charset="0"/>
                  <a:ea typeface="+mn-ea"/>
                  <a:cs typeface="Arial"/>
                </a:rPr>
                <a:t>Activity adaptation for the Native American Astronomy Outreach Program (NAAOP) </a:t>
              </a:r>
              <a:endPar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endParaRPr>
            </a:p>
          </p:txBody>
        </p:sp>
        <p:sp>
          <p:nvSpPr>
            <p:cNvPr id="38" name="TextBox 37">
              <a:extLst>
                <a:ext uri="{FF2B5EF4-FFF2-40B4-BE49-F238E27FC236}">
                  <a16:creationId xmlns:a16="http://schemas.microsoft.com/office/drawing/2014/main" id="{43A4A6FA-D58F-4213-816F-0CEA1AE5D97D}"/>
                </a:ext>
              </a:extLst>
            </p:cNvPr>
            <p:cNvSpPr txBox="1"/>
            <p:nvPr/>
          </p:nvSpPr>
          <p:spPr>
            <a:xfrm>
              <a:off x="304592" y="3328975"/>
              <a:ext cx="2423160" cy="837676"/>
            </a:xfrm>
            <a:prstGeom prst="round2DiagRect">
              <a:avLst/>
            </a:prstGeom>
            <a:solidFill>
              <a:srgbClr val="AFEAFF"/>
            </a:solidFill>
            <a:ln>
              <a:solidFill>
                <a:srgbClr val="000000"/>
              </a:solidFill>
            </a:ln>
          </p:spPr>
          <p:txBody>
            <a:bodyPr wrap="square" rtlCol="0" anchor="ctr">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rPr>
                <a:t>Native &amp; Latinx Partners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rPr>
                <a:t>Community STEAM Events</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rPr>
                <a:t>Girl Scout Patch Events</a:t>
              </a:r>
            </a:p>
          </p:txBody>
        </p:sp>
        <p:grpSp>
          <p:nvGrpSpPr>
            <p:cNvPr id="29" name="Group 28">
              <a:extLst>
                <a:ext uri="{FF2B5EF4-FFF2-40B4-BE49-F238E27FC236}">
                  <a16:creationId xmlns:a16="http://schemas.microsoft.com/office/drawing/2014/main" id="{EA84C3CF-A4F4-4BAF-B99C-439D43CBFC74}"/>
                </a:ext>
              </a:extLst>
            </p:cNvPr>
            <p:cNvGrpSpPr/>
            <p:nvPr/>
          </p:nvGrpSpPr>
          <p:grpSpPr>
            <a:xfrm>
              <a:off x="3381969" y="5127065"/>
              <a:ext cx="1424526" cy="1424526"/>
              <a:chOff x="1898423" y="3299685"/>
              <a:chExt cx="1424526" cy="1424526"/>
            </a:xfrm>
            <a:solidFill>
              <a:srgbClr val="FFFF8B"/>
            </a:solidFill>
          </p:grpSpPr>
          <p:sp>
            <p:nvSpPr>
              <p:cNvPr id="32" name="Oval 31">
                <a:extLst>
                  <a:ext uri="{FF2B5EF4-FFF2-40B4-BE49-F238E27FC236}">
                    <a16:creationId xmlns:a16="http://schemas.microsoft.com/office/drawing/2014/main" id="{958764B8-0053-4D67-87ED-60DAD8765F0F}"/>
                  </a:ext>
                </a:extLst>
              </p:cNvPr>
              <p:cNvSpPr/>
              <p:nvPr/>
            </p:nvSpPr>
            <p:spPr>
              <a:xfrm>
                <a:off x="1898423" y="3299685"/>
                <a:ext cx="1424526" cy="1424526"/>
              </a:xfrm>
              <a:prstGeom prst="ellipse">
                <a:avLst/>
              </a:prstGeom>
              <a:grpFill/>
              <a:ln>
                <a:solidFill>
                  <a:srgbClr val="000000"/>
                </a:solidFill>
              </a:ln>
            </p:spPr>
            <p:style>
              <a:lnRef idx="2">
                <a:scrgbClr r="0" g="0" b="0"/>
              </a:lnRef>
              <a:fillRef idx="1">
                <a:scrgbClr r="0" g="0" b="0"/>
              </a:fillRef>
              <a:effectRef idx="0">
                <a:schemeClr val="accent3">
                  <a:hueOff val="0"/>
                  <a:satOff val="-7895"/>
                  <a:lumOff val="10196"/>
                  <a:alphaOff val="0"/>
                </a:schemeClr>
              </a:effectRef>
              <a:fontRef idx="minor">
                <a:schemeClr val="lt1"/>
              </a:fontRef>
            </p:style>
          </p:sp>
          <p:sp>
            <p:nvSpPr>
              <p:cNvPr id="34" name="Oval 4">
                <a:extLst>
                  <a:ext uri="{FF2B5EF4-FFF2-40B4-BE49-F238E27FC236}">
                    <a16:creationId xmlns:a16="http://schemas.microsoft.com/office/drawing/2014/main" id="{C127779B-ABB2-42FF-BB98-80CBF72A8252}"/>
                  </a:ext>
                </a:extLst>
              </p:cNvPr>
              <p:cNvSpPr txBox="1"/>
              <p:nvPr/>
            </p:nvSpPr>
            <p:spPr>
              <a:xfrm>
                <a:off x="2117684" y="3539695"/>
                <a:ext cx="1007292" cy="10072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ahoma"/>
                    <a:ea typeface="+mn-ea"/>
                    <a:cs typeface="Arial"/>
                  </a:rPr>
                  <a:t>SwRI</a:t>
                </a:r>
              </a:p>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en-US" sz="800" b="1" i="0" u="none" strike="noStrike" kern="1200" cap="none" spc="0" normalizeH="0" baseline="0" noProof="0" dirty="0">
                  <a:ln>
                    <a:noFill/>
                  </a:ln>
                  <a:solidFill>
                    <a:srgbClr val="000000"/>
                  </a:solidFill>
                  <a:effectLst/>
                  <a:uLnTx/>
                  <a:uFillTx/>
                  <a:latin typeface="Tahoma"/>
                  <a:ea typeface="+mn-ea"/>
                  <a:cs typeface="Arial"/>
                </a:endParaRPr>
              </a:p>
            </p:txBody>
          </p:sp>
        </p:grpSp>
        <p:sp>
          <p:nvSpPr>
            <p:cNvPr id="39" name="TextBox 38">
              <a:extLst>
                <a:ext uri="{FF2B5EF4-FFF2-40B4-BE49-F238E27FC236}">
                  <a16:creationId xmlns:a16="http://schemas.microsoft.com/office/drawing/2014/main" id="{EE266CCC-0237-4269-B483-E06A04745F56}"/>
                </a:ext>
              </a:extLst>
            </p:cNvPr>
            <p:cNvSpPr txBox="1"/>
            <p:nvPr/>
          </p:nvSpPr>
          <p:spPr>
            <a:xfrm>
              <a:off x="3014190" y="6140659"/>
              <a:ext cx="2148840" cy="731520"/>
            </a:xfrm>
            <a:prstGeom prst="round2DiagRect">
              <a:avLst/>
            </a:prstGeom>
            <a:solidFill>
              <a:srgbClr val="FFFF8B"/>
            </a:solidFill>
            <a:ln>
              <a:solidFill>
                <a:srgbClr val="000000"/>
              </a:solidFill>
            </a:ln>
          </p:spPr>
          <p:txBody>
            <a:bodyPr wrap="square" rtlCol="0" anchor="ctr">
              <a:spAutoFit/>
            </a:bodyPr>
            <a:lstStyle/>
            <a:p>
              <a:pPr marL="0" marR="0" lvl="0" indent="0" algn="ctr" defTabSz="8890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rPr>
                <a:t>Chaco Resources</a:t>
              </a:r>
            </a:p>
            <a:p>
              <a:pPr marL="0" marR="0" lvl="0" indent="0" algn="ctr" defTabSz="8890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rPr>
                <a:t>Kinesthetic Astronomy</a:t>
              </a:r>
            </a:p>
            <a:p>
              <a:pPr marL="0" marR="0" lvl="0" indent="0" algn="ctr" defTabSz="8890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rPr>
                <a:t>Multi-sensory Activities</a:t>
              </a:r>
            </a:p>
          </p:txBody>
        </p:sp>
        <p:sp>
          <p:nvSpPr>
            <p:cNvPr id="42" name="Freeform: Shape 41">
              <a:extLst>
                <a:ext uri="{FF2B5EF4-FFF2-40B4-BE49-F238E27FC236}">
                  <a16:creationId xmlns:a16="http://schemas.microsoft.com/office/drawing/2014/main" id="{00A732C0-79C7-4D97-BEF1-9336B6028593}"/>
                </a:ext>
              </a:extLst>
            </p:cNvPr>
            <p:cNvSpPr/>
            <p:nvPr/>
          </p:nvSpPr>
          <p:spPr>
            <a:xfrm>
              <a:off x="3186096" y="2884262"/>
              <a:ext cx="1792581" cy="1693990"/>
            </a:xfrm>
            <a:custGeom>
              <a:avLst/>
              <a:gdLst>
                <a:gd name="connsiteX0" fmla="*/ 0 w 1792581"/>
                <a:gd name="connsiteY0" fmla="*/ 846995 h 1693990"/>
                <a:gd name="connsiteX1" fmla="*/ 896291 w 1792581"/>
                <a:gd name="connsiteY1" fmla="*/ 0 h 1693990"/>
                <a:gd name="connsiteX2" fmla="*/ 1792582 w 1792581"/>
                <a:gd name="connsiteY2" fmla="*/ 846995 h 1693990"/>
                <a:gd name="connsiteX3" fmla="*/ 896291 w 1792581"/>
                <a:gd name="connsiteY3" fmla="*/ 1693990 h 1693990"/>
                <a:gd name="connsiteX4" fmla="*/ 0 w 1792581"/>
                <a:gd name="connsiteY4" fmla="*/ 846995 h 169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581" h="1693990">
                  <a:moveTo>
                    <a:pt x="0" y="846995"/>
                  </a:moveTo>
                  <a:cubicBezTo>
                    <a:pt x="0" y="379213"/>
                    <a:pt x="401283" y="0"/>
                    <a:pt x="896291" y="0"/>
                  </a:cubicBezTo>
                  <a:cubicBezTo>
                    <a:pt x="1391299" y="0"/>
                    <a:pt x="1792582" y="379213"/>
                    <a:pt x="1792582" y="846995"/>
                  </a:cubicBezTo>
                  <a:cubicBezTo>
                    <a:pt x="1792582" y="1314777"/>
                    <a:pt x="1391299" y="1693990"/>
                    <a:pt x="896291" y="1693990"/>
                  </a:cubicBezTo>
                  <a:cubicBezTo>
                    <a:pt x="401283" y="1693990"/>
                    <a:pt x="0" y="1314777"/>
                    <a:pt x="0" y="846995"/>
                  </a:cubicBezTo>
                  <a:close/>
                </a:path>
              </a:pathLst>
            </a:custGeom>
            <a:solidFill>
              <a:schemeClr val="tx1">
                <a:lumMod val="85000"/>
              </a:schemeClr>
            </a:solidFill>
            <a:ln w="9525">
              <a:solidFill>
                <a:srgbClr val="000000"/>
              </a:solidFill>
              <a:prstDash val="sysDash"/>
            </a:ln>
            <a:effectLst>
              <a:glow rad="355600">
                <a:srgbClr val="FFFF00">
                  <a:alpha val="40000"/>
                </a:srgbClr>
              </a:glow>
            </a:effectLst>
          </p:spPr>
          <p:style>
            <a:lnRef idx="2">
              <a:scrgbClr r="0" g="0" b="0"/>
            </a:lnRef>
            <a:fillRef idx="1">
              <a:scrgbClr r="0" g="0" b="0"/>
            </a:fillRef>
            <a:effectRef idx="0">
              <a:scrgbClr r="0" g="0" b="0"/>
            </a:effectRef>
            <a:fontRef idx="minor">
              <a:schemeClr val="lt1"/>
            </a:fontRef>
          </p:style>
          <p:txBody>
            <a:bodyPr spcFirstLastPara="0" vert="horz" wrap="square" lIns="282837" tIns="268399" rIns="282837" bIns="268399" numCol="1" spcCol="1270" anchor="ctr" anchorCtr="0">
              <a:noAutofit/>
            </a:bodyPr>
            <a:lstStyle/>
            <a:p>
              <a:pPr marL="0" marR="0" lvl="0" indent="0" algn="ctr" defTabSz="711200" rtl="0" eaLnBrk="1" fontAlgn="auto" latinLnBrk="0" hangingPunct="1">
                <a:lnSpc>
                  <a:spcPct val="90000"/>
                </a:lnSpc>
                <a:spcBef>
                  <a:spcPct val="0"/>
                </a:spcBef>
                <a:spcAft>
                  <a:spcPts val="3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rPr>
                <a:t>PUNCH Outreach</a:t>
              </a:r>
            </a:p>
            <a:p>
              <a:pPr marL="0" marR="0" lvl="0" indent="0" algn="ctr" defTabSz="7112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rPr>
                <a:t>“Stone Soup" Collaborative</a:t>
              </a:r>
            </a:p>
            <a:p>
              <a:pPr marL="0" marR="0" lvl="0" indent="0" algn="ctr" defTabSz="711200" rtl="0" eaLnBrk="1" fontAlgn="auto" latinLnBrk="0" hangingPunct="1">
                <a:lnSpc>
                  <a:spcPct val="90000"/>
                </a:lnSpc>
                <a:spcBef>
                  <a:spcPct val="0"/>
                </a:spcBef>
                <a:spcAft>
                  <a:spcPts val="0"/>
                </a:spcAft>
                <a:buClrTx/>
                <a:buSzTx/>
                <a:buFontTx/>
                <a:buNone/>
                <a:tabLst/>
                <a:defRPr/>
              </a:pPr>
              <a:endParaRPr kumimoji="0" lang="en-US" sz="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endParaRPr>
            </a:p>
          </p:txBody>
        </p:sp>
        <p:sp>
          <p:nvSpPr>
            <p:cNvPr id="5" name="Arrow: Left 4">
              <a:extLst>
                <a:ext uri="{FF2B5EF4-FFF2-40B4-BE49-F238E27FC236}">
                  <a16:creationId xmlns:a16="http://schemas.microsoft.com/office/drawing/2014/main" id="{2E04876B-FB66-4BC1-8A1C-C8CCBA10DC94}"/>
                </a:ext>
              </a:extLst>
            </p:cNvPr>
            <p:cNvSpPr/>
            <p:nvPr/>
          </p:nvSpPr>
          <p:spPr>
            <a:xfrm rot="20097649">
              <a:off x="4781068" y="3250679"/>
              <a:ext cx="457200" cy="274320"/>
            </a:xfrm>
            <a:prstGeom prst="leftArrow">
              <a:avLst/>
            </a:prstGeom>
            <a:solidFill>
              <a:srgbClr val="FFD6CC"/>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Arial"/>
              </a:endParaRPr>
            </a:p>
          </p:txBody>
        </p:sp>
        <p:sp>
          <p:nvSpPr>
            <p:cNvPr id="26" name="Arrow: Left 25">
              <a:extLst>
                <a:ext uri="{FF2B5EF4-FFF2-40B4-BE49-F238E27FC236}">
                  <a16:creationId xmlns:a16="http://schemas.microsoft.com/office/drawing/2014/main" id="{1122C7A3-D3F5-4F6B-8D78-96763217CDA6}"/>
                </a:ext>
              </a:extLst>
            </p:cNvPr>
            <p:cNvSpPr/>
            <p:nvPr/>
          </p:nvSpPr>
          <p:spPr>
            <a:xfrm rot="2186780">
              <a:off x="4637200" y="4184832"/>
              <a:ext cx="457200" cy="274320"/>
            </a:xfrm>
            <a:prstGeom prst="leftArrow">
              <a:avLst/>
            </a:prstGeom>
            <a:solidFill>
              <a:srgbClr val="FFC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Arial"/>
              </a:endParaRPr>
            </a:p>
          </p:txBody>
        </p:sp>
        <p:sp>
          <p:nvSpPr>
            <p:cNvPr id="28" name="Arrow: Left 27">
              <a:extLst>
                <a:ext uri="{FF2B5EF4-FFF2-40B4-BE49-F238E27FC236}">
                  <a16:creationId xmlns:a16="http://schemas.microsoft.com/office/drawing/2014/main" id="{47ACAB54-E866-436E-B843-B35268206D87}"/>
                </a:ext>
              </a:extLst>
            </p:cNvPr>
            <p:cNvSpPr/>
            <p:nvPr/>
          </p:nvSpPr>
          <p:spPr>
            <a:xfrm rot="8490292">
              <a:off x="3141404" y="4224312"/>
              <a:ext cx="457200" cy="274320"/>
            </a:xfrm>
            <a:prstGeom prst="leftArrow">
              <a:avLst/>
            </a:prstGeom>
            <a:solidFill>
              <a:srgbClr val="92D05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Arial"/>
              </a:endParaRPr>
            </a:p>
          </p:txBody>
        </p:sp>
        <p:sp>
          <p:nvSpPr>
            <p:cNvPr id="30" name="Arrow: Left 29">
              <a:extLst>
                <a:ext uri="{FF2B5EF4-FFF2-40B4-BE49-F238E27FC236}">
                  <a16:creationId xmlns:a16="http://schemas.microsoft.com/office/drawing/2014/main" id="{E09CB9CA-4515-41D2-8669-FD721223A496}"/>
                </a:ext>
              </a:extLst>
            </p:cNvPr>
            <p:cNvSpPr/>
            <p:nvPr/>
          </p:nvSpPr>
          <p:spPr>
            <a:xfrm rot="12051527">
              <a:off x="2927282" y="3330123"/>
              <a:ext cx="457200" cy="274320"/>
            </a:xfrm>
            <a:prstGeom prst="leftArrow">
              <a:avLst/>
            </a:prstGeom>
            <a:solidFill>
              <a:srgbClr val="81DEFF"/>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Arial"/>
              </a:endParaRPr>
            </a:p>
          </p:txBody>
        </p:sp>
        <p:sp>
          <p:nvSpPr>
            <p:cNvPr id="31" name="Arrow: Left 30">
              <a:extLst>
                <a:ext uri="{FF2B5EF4-FFF2-40B4-BE49-F238E27FC236}">
                  <a16:creationId xmlns:a16="http://schemas.microsoft.com/office/drawing/2014/main" id="{08667FDD-7A88-4DEB-8330-17B8E79E74B8}"/>
                </a:ext>
              </a:extLst>
            </p:cNvPr>
            <p:cNvSpPr/>
            <p:nvPr/>
          </p:nvSpPr>
          <p:spPr>
            <a:xfrm rot="16200000">
              <a:off x="3868709" y="2671499"/>
              <a:ext cx="457200" cy="274320"/>
            </a:xfrm>
            <a:prstGeom prst="leftArrow">
              <a:avLst/>
            </a:prstGeom>
            <a:solidFill>
              <a:srgbClr val="C39BE1"/>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Arial"/>
              </a:endParaRPr>
            </a:p>
          </p:txBody>
        </p:sp>
        <p:sp>
          <p:nvSpPr>
            <p:cNvPr id="41" name="Arrow: Left 40">
              <a:extLst>
                <a:ext uri="{FF2B5EF4-FFF2-40B4-BE49-F238E27FC236}">
                  <a16:creationId xmlns:a16="http://schemas.microsoft.com/office/drawing/2014/main" id="{E1640D09-4766-4455-A63C-80DCEC340F61}"/>
                </a:ext>
              </a:extLst>
            </p:cNvPr>
            <p:cNvSpPr/>
            <p:nvPr/>
          </p:nvSpPr>
          <p:spPr>
            <a:xfrm rot="5400000">
              <a:off x="3837519" y="4530786"/>
              <a:ext cx="457200" cy="274320"/>
            </a:xfrm>
            <a:prstGeom prst="leftArrow">
              <a:avLst/>
            </a:prstGeom>
            <a:solidFill>
              <a:srgbClr val="FFFF8B"/>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Arial"/>
              </a:endParaRPr>
            </a:p>
          </p:txBody>
        </p:sp>
      </p:grpSp>
      <p:sp>
        <p:nvSpPr>
          <p:cNvPr id="52" name="Text Box 2">
            <a:extLst>
              <a:ext uri="{FF2B5EF4-FFF2-40B4-BE49-F238E27FC236}">
                <a16:creationId xmlns:a16="http://schemas.microsoft.com/office/drawing/2014/main" id="{0F5823CB-63E1-4310-A312-C598FA30C2B6}"/>
              </a:ext>
            </a:extLst>
          </p:cNvPr>
          <p:cNvSpPr txBox="1">
            <a:spLocks noChangeArrowheads="1"/>
          </p:cNvSpPr>
          <p:nvPr/>
        </p:nvSpPr>
        <p:spPr bwMode="auto">
          <a:xfrm>
            <a:off x="347419" y="446587"/>
            <a:ext cx="3404871" cy="6077518"/>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r>
              <a:rPr kumimoji="0" lang="en-US" sz="1600" b="0" i="0" u="none" strike="noStrike" kern="1200" cap="none" spc="0" normalizeH="0" baseline="0" noProof="0" dirty="0">
                <a:ln>
                  <a:noFill/>
                </a:ln>
                <a:solidFill>
                  <a:schemeClr val="accent4">
                    <a:lumMod val="10000"/>
                  </a:schemeClr>
                </a:solidFill>
                <a:effectLst/>
                <a:uLnTx/>
                <a:uFillTx/>
                <a:latin typeface="Arial Narrow" panose="020B0606020202030204" pitchFamily="34" charset="0"/>
                <a:ea typeface="Calibri" panose="020F0502020204030204" pitchFamily="34" charset="0"/>
                <a:cs typeface="Times New Roman" panose="02020603050405020304" pitchFamily="18" charset="0"/>
              </a:rPr>
              <a:t>PUNCH Outreach pools and leverages the strengths of POCC institutions (circles) in </a:t>
            </a:r>
            <a:r>
              <a:rPr kumimoji="0" lang="en-US" sz="1600" b="1" i="0" u="none" strike="noStrike" kern="1200" cap="none" spc="0" normalizeH="0" baseline="0" noProof="0" dirty="0">
                <a:ln>
                  <a:noFill/>
                </a:ln>
                <a:solidFill>
                  <a:schemeClr val="accent4">
                    <a:lumMod val="10000"/>
                  </a:schemeClr>
                </a:solidFill>
                <a:effectLst/>
                <a:uLnTx/>
                <a:uFillTx/>
                <a:latin typeface="Arial Narrow" panose="020B0606020202030204" pitchFamily="34" charset="0"/>
                <a:ea typeface="Calibri" panose="020F0502020204030204" pitchFamily="34" charset="0"/>
                <a:cs typeface="Times New Roman" panose="02020603050405020304" pitchFamily="18" charset="0"/>
              </a:rPr>
              <a:t>a “stone soup” collaborative model</a:t>
            </a:r>
            <a:r>
              <a:rPr kumimoji="0" lang="en-US" sz="1600" b="0" i="0" u="none" strike="noStrike" kern="1200" cap="none" spc="0" normalizeH="0" baseline="0" noProof="0" dirty="0">
                <a:ln>
                  <a:noFill/>
                </a:ln>
                <a:solidFill>
                  <a:schemeClr val="accent4">
                    <a:lumMod val="10000"/>
                  </a:schemeClr>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90000"/>
              </a:lnSpc>
              <a:spcBef>
                <a:spcPts val="0"/>
              </a:spcBef>
              <a:spcAft>
                <a:spcPts val="1000"/>
              </a:spcAft>
              <a:buClrTx/>
              <a:buSzTx/>
              <a:buFontTx/>
              <a:buNone/>
              <a:tabLst/>
              <a:defRPr/>
            </a:pPr>
            <a:r>
              <a:rPr kumimoji="0" lang="en-US" sz="1600" b="0" i="0" u="none" strike="noStrike" kern="1200" cap="none" spc="0" normalizeH="0" baseline="0" noProof="0" dirty="0">
                <a:ln>
                  <a:noFill/>
                </a:ln>
                <a:solidFill>
                  <a:schemeClr val="accent4">
                    <a:lumMod val="10000"/>
                  </a:schemeClr>
                </a:solidFill>
                <a:effectLst/>
                <a:uLnTx/>
                <a:uFillTx/>
                <a:latin typeface="Arial Narrow" panose="020B0606020202030204" pitchFamily="34" charset="0"/>
                <a:ea typeface="Calibri" panose="020F0502020204030204" pitchFamily="34" charset="0"/>
                <a:cs typeface="Times New Roman" panose="02020603050405020304" pitchFamily="18" charset="0"/>
              </a:rPr>
              <a:t>Each organization leads the Consortium on developing the products, events, or partnerships indicated in the colored boxes.</a:t>
            </a:r>
            <a:endParaRPr lang="en-US" sz="1600" dirty="0">
              <a:solidFill>
                <a:schemeClr val="accent4">
                  <a:lumMod val="10000"/>
                </a:schemeClr>
              </a:solidFill>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1000"/>
              </a:spcAft>
              <a:buClrTx/>
              <a:buSzTx/>
              <a:buFontTx/>
              <a:buNone/>
              <a:tabLst/>
              <a:defRPr/>
            </a:pPr>
            <a:r>
              <a:rPr kumimoji="0" lang="en-US" sz="1600" b="0" i="0" u="none" strike="noStrike" kern="1200" cap="none" spc="0" normalizeH="0" baseline="0" noProof="0" dirty="0">
                <a:ln>
                  <a:noFill/>
                </a:ln>
                <a:solidFill>
                  <a:schemeClr val="accent4">
                    <a:lumMod val="10000"/>
                  </a:schemeClr>
                </a:solidFill>
                <a:effectLst/>
                <a:uLnTx/>
                <a:uFillTx/>
                <a:latin typeface="Arial Narrow" panose="020B0606020202030204" pitchFamily="34" charset="0"/>
                <a:ea typeface="Calibri" panose="020F0502020204030204" pitchFamily="34" charset="0"/>
                <a:cs typeface="Times New Roman" panose="02020603050405020304" pitchFamily="18" charset="0"/>
              </a:rPr>
              <a:t>Every institution benefits from the </a:t>
            </a:r>
            <a:r>
              <a:rPr kumimoji="0" lang="en-US" sz="1600" b="0" i="1" u="none" strike="noStrike" kern="1200" cap="none" spc="0" normalizeH="0" baseline="0" noProof="0" dirty="0">
                <a:ln>
                  <a:noFill/>
                </a:ln>
                <a:solidFill>
                  <a:schemeClr val="accent4">
                    <a:lumMod val="10000"/>
                  </a:schemeClr>
                </a:solidFill>
                <a:effectLst/>
                <a:uLnTx/>
                <a:uFillTx/>
                <a:latin typeface="Arial Narrow" panose="020B0606020202030204" pitchFamily="34" charset="0"/>
                <a:ea typeface="Calibri" panose="020F0502020204030204" pitchFamily="34" charset="0"/>
                <a:cs typeface="Times New Roman" panose="02020603050405020304" pitchFamily="18" charset="0"/>
              </a:rPr>
              <a:t>combined</a:t>
            </a:r>
            <a:r>
              <a:rPr kumimoji="0" lang="en-US" sz="1600" b="0" i="0" u="none" strike="noStrike" kern="1200" cap="none" spc="0" normalizeH="0" baseline="0" noProof="0" dirty="0">
                <a:ln>
                  <a:noFill/>
                </a:ln>
                <a:solidFill>
                  <a:schemeClr val="accent4">
                    <a:lumMod val="10000"/>
                  </a:schemeClr>
                </a:solidFill>
                <a:effectLst/>
                <a:uLnTx/>
                <a:uFillTx/>
                <a:latin typeface="Arial Narrow" panose="020B0606020202030204" pitchFamily="34" charset="0"/>
                <a:ea typeface="Calibri" panose="020F0502020204030204" pitchFamily="34" charset="0"/>
                <a:cs typeface="Times New Roman" panose="02020603050405020304" pitchFamily="18" charset="0"/>
              </a:rPr>
              <a:t> resources (the broader, gray outward arrows) which enables them to build new capacities to engage diverse learners. </a:t>
            </a:r>
            <a:endParaRPr lang="en-US" sz="1600" dirty="0">
              <a:solidFill>
                <a:schemeClr val="accent4">
                  <a:lumMod val="10000"/>
                </a:schemeClr>
              </a:solidFill>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1200"/>
              </a:spcAft>
              <a:buClrTx/>
              <a:buSzTx/>
              <a:buFontTx/>
              <a:buNone/>
              <a:tabLst/>
              <a:defRPr/>
            </a:pPr>
            <a:r>
              <a:rPr kumimoji="0" lang="en-US" sz="1600" b="1" i="0" u="none" strike="noStrike" kern="1200" cap="none" spc="0" normalizeH="0" baseline="0" noProof="0" dirty="0">
                <a:ln>
                  <a:noFill/>
                </a:ln>
                <a:solidFill>
                  <a:schemeClr val="accent4">
                    <a:lumMod val="10000"/>
                  </a:schemeClr>
                </a:solidFill>
                <a:effectLst/>
                <a:uLnTx/>
                <a:uFillTx/>
                <a:latin typeface="Arial Narrow" panose="020B0606020202030204" pitchFamily="34" charset="0"/>
                <a:ea typeface="Calibri" panose="020F0502020204030204" pitchFamily="34" charset="0"/>
                <a:cs typeface="Times New Roman" panose="02020603050405020304" pitchFamily="18" charset="0"/>
              </a:rPr>
              <a:t>The model fosters more overall productivity and beneficial impact than a single institution could have with the same funds and period of performance.</a:t>
            </a:r>
            <a:endParaRPr lang="en-US" sz="1600" b="1" dirty="0">
              <a:solidFill>
                <a:schemeClr val="accent4">
                  <a:lumMod val="10000"/>
                </a:schemeClr>
              </a:solidFill>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US" sz="1600" b="0" i="0" u="none" strike="noStrike" kern="1200" cap="none" spc="0" normalizeH="0" baseline="0" noProof="0" dirty="0">
                <a:ln>
                  <a:noFill/>
                </a:ln>
                <a:solidFill>
                  <a:schemeClr val="accent4">
                    <a:lumMod val="10000"/>
                  </a:schemeClr>
                </a:solidFill>
                <a:effectLst/>
                <a:uLnTx/>
                <a:uFillTx/>
                <a:latin typeface="Arial Narrow" panose="020B0606020202030204" pitchFamily="34" charset="0"/>
                <a:ea typeface="Calibri" panose="020F0502020204030204" pitchFamily="34" charset="0"/>
                <a:cs typeface="Times New Roman" panose="02020603050405020304" pitchFamily="18" charset="0"/>
              </a:rPr>
              <a:t>PUNCH Outreach enacts two essential elaborations of the </a:t>
            </a:r>
            <a:r>
              <a:rPr kumimoji="0" lang="en-US" sz="1600" b="0" i="1" u="none" strike="noStrike" kern="1200" cap="none" spc="0" normalizeH="0" baseline="0" noProof="0" dirty="0">
                <a:ln>
                  <a:noFill/>
                </a:ln>
                <a:solidFill>
                  <a:schemeClr val="accent4">
                    <a:lumMod val="10000"/>
                  </a:schemeClr>
                </a:solidFill>
                <a:effectLst/>
                <a:uLnTx/>
                <a:uFillTx/>
                <a:latin typeface="Arial Narrow" panose="020B0606020202030204" pitchFamily="34" charset="0"/>
                <a:ea typeface="Calibri" panose="020F0502020204030204" pitchFamily="34" charset="0"/>
                <a:cs typeface="Times New Roman" panose="02020603050405020304" pitchFamily="18" charset="0"/>
              </a:rPr>
              <a:t>stone soup </a:t>
            </a:r>
            <a:r>
              <a:rPr kumimoji="0" lang="en-US" sz="1600" b="0" i="0" u="none" strike="noStrike" kern="1200" cap="none" spc="0" normalizeH="0" baseline="0" noProof="0" dirty="0">
                <a:ln>
                  <a:noFill/>
                </a:ln>
                <a:solidFill>
                  <a:schemeClr val="accent4">
                    <a:lumMod val="10000"/>
                  </a:schemeClr>
                </a:solidFill>
                <a:effectLst/>
                <a:uLnTx/>
                <a:uFillTx/>
                <a:latin typeface="Arial Narrow" panose="020B0606020202030204" pitchFamily="34" charset="0"/>
                <a:ea typeface="Calibri" panose="020F0502020204030204" pitchFamily="34" charset="0"/>
                <a:cs typeface="Times New Roman" panose="02020603050405020304" pitchFamily="18" charset="0"/>
              </a:rPr>
              <a:t>model: </a:t>
            </a:r>
          </a:p>
          <a:p>
            <a:pPr marL="342900" marR="0" lvl="0" indent="-342900" algn="l" defTabSz="914400" rtl="0" eaLnBrk="1" fontAlgn="auto" latinLnBrk="0" hangingPunct="1">
              <a:lnSpc>
                <a:spcPct val="90000"/>
              </a:lnSpc>
              <a:spcBef>
                <a:spcPts val="0"/>
              </a:spcBef>
              <a:spcAft>
                <a:spcPts val="1200"/>
              </a:spcAft>
              <a:buClrTx/>
              <a:buSzTx/>
              <a:buFontTx/>
              <a:buAutoNum type="arabicParenR"/>
              <a:tabLst/>
              <a:defRPr/>
            </a:pPr>
            <a:r>
              <a:rPr kumimoji="0" lang="en-US" sz="1400" b="0" i="0" u="none" strike="noStrike" kern="1200" cap="none" spc="0" normalizeH="0" baseline="0" noProof="0" dirty="0">
                <a:ln>
                  <a:noFill/>
                </a:ln>
                <a:solidFill>
                  <a:schemeClr val="accent4">
                    <a:lumMod val="10000"/>
                  </a:schemeClr>
                </a:solidFill>
                <a:effectLst/>
                <a:uLnTx/>
                <a:uFillTx/>
                <a:latin typeface="Arial Narrow" panose="020B0606020202030204" pitchFamily="34" charset="0"/>
                <a:ea typeface="Calibri" panose="020F0502020204030204" pitchFamily="34" charset="0"/>
                <a:cs typeface="Times New Roman" panose="02020603050405020304" pitchFamily="18" charset="0"/>
              </a:rPr>
              <a:t>all POCC institutions have opportunities to influence the development of every other product, event, or relationship besides ones for which they play a leadership role; and </a:t>
            </a:r>
          </a:p>
          <a:p>
            <a:pPr marL="342900" marR="0" lvl="0" indent="-342900" algn="l" defTabSz="914400" rtl="0" eaLnBrk="1" fontAlgn="auto" latinLnBrk="0" hangingPunct="1">
              <a:lnSpc>
                <a:spcPct val="90000"/>
              </a:lnSpc>
              <a:spcBef>
                <a:spcPts val="0"/>
              </a:spcBef>
              <a:spcAft>
                <a:spcPts val="800"/>
              </a:spcAft>
              <a:buClrTx/>
              <a:buSzTx/>
              <a:buFontTx/>
              <a:buAutoNum type="arabicParenR"/>
              <a:tabLst/>
              <a:defRPr/>
            </a:pPr>
            <a:r>
              <a:rPr kumimoji="0" lang="en-US" sz="1400" b="0" i="0" u="none" strike="noStrike" kern="1200" cap="none" spc="0" normalizeH="0" baseline="0" noProof="0" dirty="0">
                <a:ln>
                  <a:noFill/>
                </a:ln>
                <a:solidFill>
                  <a:schemeClr val="accent4">
                    <a:lumMod val="10000"/>
                  </a:schemeClr>
                </a:solidFill>
                <a:effectLst/>
                <a:uLnTx/>
                <a:uFillTx/>
                <a:latin typeface="Arial Narrow" panose="020B0606020202030204" pitchFamily="34" charset="0"/>
                <a:ea typeface="Calibri" panose="020F0502020204030204" pitchFamily="34" charset="0"/>
                <a:cs typeface="Times New Roman" panose="02020603050405020304" pitchFamily="18" charset="0"/>
              </a:rPr>
              <a:t>PUNCH Outreach resources are available to everyone </a:t>
            </a:r>
            <a:r>
              <a:rPr kumimoji="0" lang="en-US" sz="1400" b="0" i="1" u="none" strike="noStrike" kern="1200" cap="none" spc="0" normalizeH="0" baseline="0" noProof="0" dirty="0">
                <a:ln>
                  <a:noFill/>
                </a:ln>
                <a:solidFill>
                  <a:schemeClr val="accent4">
                    <a:lumMod val="10000"/>
                  </a:schemeClr>
                </a:solidFill>
                <a:effectLst/>
                <a:uLnTx/>
                <a:uFillTx/>
                <a:latin typeface="Arial Narrow" panose="020B0606020202030204" pitchFamily="34" charset="0"/>
                <a:ea typeface="Calibri" panose="020F0502020204030204" pitchFamily="34" charset="0"/>
                <a:cs typeface="Times New Roman" panose="02020603050405020304" pitchFamily="18" charset="0"/>
              </a:rPr>
              <a:t>outside</a:t>
            </a:r>
            <a:r>
              <a:rPr kumimoji="0" lang="en-US" sz="1400" b="0" i="0" u="none" strike="noStrike" kern="1200" cap="none" spc="0" normalizeH="0" baseline="0" noProof="0" dirty="0">
                <a:ln>
                  <a:noFill/>
                </a:ln>
                <a:solidFill>
                  <a:schemeClr val="accent4">
                    <a:lumMod val="10000"/>
                  </a:schemeClr>
                </a:solidFill>
                <a:effectLst/>
                <a:uLnTx/>
                <a:uFillTx/>
                <a:latin typeface="Arial Narrow" panose="020B0606020202030204" pitchFamily="34" charset="0"/>
                <a:ea typeface="Calibri" panose="020F0502020204030204" pitchFamily="34" charset="0"/>
                <a:cs typeface="Times New Roman" panose="02020603050405020304" pitchFamily="18" charset="0"/>
              </a:rPr>
              <a:t> the POCC collaborative via our connections with dissemination partners (see slide on </a:t>
            </a:r>
            <a:r>
              <a:rPr lang="en-US" sz="1400" dirty="0">
                <a:solidFill>
                  <a:schemeClr val="accent4">
                    <a:lumMod val="10000"/>
                  </a:schemeClr>
                </a:solidFill>
                <a:highlight>
                  <a:srgbClr val="FFFF9E"/>
                </a:highlight>
                <a:latin typeface="Arial Narrow" panose="020B0606020202030204" pitchFamily="34" charset="0"/>
                <a:ea typeface="Calibri" panose="020F0502020204030204" pitchFamily="34" charset="0"/>
                <a:cs typeface="Times New Roman" panose="02020603050405020304" pitchFamily="18" charset="0"/>
              </a:rPr>
              <a:t>PUNCH Outreach and Communications Alliance (POCA).</a:t>
            </a:r>
            <a:endParaRPr kumimoji="0" lang="en-US" sz="1400" b="0" i="0" u="none" strike="noStrike" kern="1200" cap="none" spc="0" normalizeH="0" baseline="0" noProof="0" dirty="0">
              <a:ln>
                <a:noFill/>
              </a:ln>
              <a:solidFill>
                <a:schemeClr val="accent4">
                  <a:lumMod val="10000"/>
                </a:schemeClr>
              </a:solidFill>
              <a:effectLst/>
              <a:highlight>
                <a:srgbClr val="FFFF9E"/>
              </a:highligh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accent4">
                  <a:lumMod val="10000"/>
                </a:schemeClr>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58" name="TextBox 57">
            <a:extLst>
              <a:ext uri="{FF2B5EF4-FFF2-40B4-BE49-F238E27FC236}">
                <a16:creationId xmlns:a16="http://schemas.microsoft.com/office/drawing/2014/main" id="{67572CD0-9733-4741-8BC9-B87BD4F7B527}"/>
              </a:ext>
            </a:extLst>
          </p:cNvPr>
          <p:cNvSpPr txBox="1"/>
          <p:nvPr/>
        </p:nvSpPr>
        <p:spPr>
          <a:xfrm>
            <a:off x="0" y="6554585"/>
            <a:ext cx="3735434" cy="276997"/>
          </a:xfrm>
          <a:prstGeom prst="rect">
            <a:avLst/>
          </a:prstGeom>
          <a:solidFill>
            <a:srgbClr val="FFFFFF"/>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PUNCH Outreach Plan – Self Directed Summary Overview</a:t>
            </a:r>
          </a:p>
        </p:txBody>
      </p:sp>
      <p:sp>
        <p:nvSpPr>
          <p:cNvPr id="59" name="TextBox 58">
            <a:extLst>
              <a:ext uri="{FF2B5EF4-FFF2-40B4-BE49-F238E27FC236}">
                <a16:creationId xmlns:a16="http://schemas.microsoft.com/office/drawing/2014/main" id="{C26899EA-EA50-41F6-B398-84C2D4317A97}"/>
              </a:ext>
            </a:extLst>
          </p:cNvPr>
          <p:cNvSpPr txBox="1"/>
          <p:nvPr/>
        </p:nvSpPr>
        <p:spPr>
          <a:xfrm>
            <a:off x="8076850" y="6544468"/>
            <a:ext cx="2902857" cy="276997"/>
          </a:xfrm>
          <a:prstGeom prst="rect">
            <a:avLst/>
          </a:prstGeom>
          <a:solidFill>
            <a:srgbClr val="FFFFFF"/>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Dr. Cherilynn Morrow   8 April 2021</a:t>
            </a:r>
          </a:p>
        </p:txBody>
      </p:sp>
      <p:sp>
        <p:nvSpPr>
          <p:cNvPr id="60" name="TextBox 59">
            <a:extLst>
              <a:ext uri="{FF2B5EF4-FFF2-40B4-BE49-F238E27FC236}">
                <a16:creationId xmlns:a16="http://schemas.microsoft.com/office/drawing/2014/main" id="{3965A6B7-2EE7-4568-A50A-87699121C112}"/>
              </a:ext>
            </a:extLst>
          </p:cNvPr>
          <p:cNvSpPr txBox="1"/>
          <p:nvPr/>
        </p:nvSpPr>
        <p:spPr>
          <a:xfrm>
            <a:off x="4466074" y="6554585"/>
            <a:ext cx="3180442" cy="276997"/>
          </a:xfrm>
          <a:prstGeom prst="rect">
            <a:avLst/>
          </a:prstGeom>
          <a:solidFill>
            <a:srgbClr val="FFFFFF"/>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cherilynn.morrow@gmail.com</a:t>
            </a:r>
          </a:p>
        </p:txBody>
      </p:sp>
      <p:sp>
        <p:nvSpPr>
          <p:cNvPr id="61" name="TextBox 3">
            <a:extLst>
              <a:ext uri="{FF2B5EF4-FFF2-40B4-BE49-F238E27FC236}">
                <a16:creationId xmlns:a16="http://schemas.microsoft.com/office/drawing/2014/main" id="{D088F236-882F-4534-A810-690EC6F99C51}"/>
              </a:ext>
            </a:extLst>
          </p:cNvPr>
          <p:cNvSpPr txBox="1">
            <a:spLocks/>
          </p:cNvSpPr>
          <p:nvPr/>
        </p:nvSpPr>
        <p:spPr>
          <a:xfrm>
            <a:off x="11399586" y="6505978"/>
            <a:ext cx="451755" cy="276997"/>
          </a:xfrm>
          <a:prstGeom prst="rect">
            <a:avLst/>
          </a:prstGeom>
          <a:solidFill>
            <a:srgbClr val="FFFFFF"/>
          </a:solidFill>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000000"/>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59</a:t>
            </a:fld>
            <a:endParaRPr kumimoji="0" lang="en-US" sz="1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55" name="Title 2">
            <a:extLst>
              <a:ext uri="{FF2B5EF4-FFF2-40B4-BE49-F238E27FC236}">
                <a16:creationId xmlns:a16="http://schemas.microsoft.com/office/drawing/2014/main" id="{F31484A6-9F29-4CFD-94B1-676E184AD2C9}"/>
              </a:ext>
            </a:extLst>
          </p:cNvPr>
          <p:cNvSpPr txBox="1">
            <a:spLocks/>
          </p:cNvSpPr>
          <p:nvPr/>
        </p:nvSpPr>
        <p:spPr>
          <a:xfrm>
            <a:off x="0" y="-3924"/>
            <a:ext cx="12192000" cy="381857"/>
          </a:xfrm>
          <a:prstGeom prst="rect">
            <a:avLst/>
          </a:prstGeom>
          <a:solidFill>
            <a:srgbClr val="CCFFFF"/>
          </a:solidFill>
          <a:ln w="12700">
            <a:solidFill>
              <a:schemeClr val="accent4">
                <a:lumMod val="10000"/>
              </a:schemeClr>
            </a:solidFill>
            <a:miter lim="400000"/>
          </a:ln>
          <a:extLst>
            <a:ext uri="{C572A759-6A51-4108-AA02-DFA0A04FC94B}">
              <ma14:wrappingTextBoxFlag xmlns="" xmlns:ma14="http://schemas.microsoft.com/office/mac/drawingml/2011/main" val="1"/>
            </a:ext>
          </a:extLst>
        </p:spPr>
        <p:txBody>
          <a:bodyPr lIns="45719" rIns="45719" anchor="ctr">
            <a:normAutofit fontScale="97500" lnSpcReduction="10000"/>
          </a:bodyPr>
          <a:lstStyle>
            <a:lvl1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1pPr>
            <a:lvl2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2pPr>
            <a:lvl3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3pPr>
            <a:lvl4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4pPr>
            <a:lvl5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5pPr>
            <a:lvl6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6pPr>
            <a:lvl7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7pPr>
            <a:lvl8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8pPr>
            <a:lvl9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4">
                    <a:lumMod val="10000"/>
                  </a:schemeClr>
                </a:solidFill>
                <a:effectLst/>
                <a:uLnTx/>
                <a:uFillTx/>
                <a:latin typeface="Calibri"/>
                <a:cs typeface="Calibri"/>
                <a:sym typeface="Calibri"/>
              </a:rPr>
              <a:t>The POCC institutions enact a “Stone Soup” Collaborative Model to maximize benefits.</a:t>
            </a:r>
          </a:p>
        </p:txBody>
      </p:sp>
    </p:spTree>
    <p:extLst>
      <p:ext uri="{BB962C8B-B14F-4D97-AF65-F5344CB8AC3E}">
        <p14:creationId xmlns:p14="http://schemas.microsoft.com/office/powerpoint/2010/main" val="1958673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02B6157-1056-43E7-BE40-53C0152E9CA2}"/>
              </a:ext>
            </a:extLst>
          </p:cNvPr>
          <p:cNvGrpSpPr/>
          <p:nvPr/>
        </p:nvGrpSpPr>
        <p:grpSpPr>
          <a:xfrm>
            <a:off x="6854641" y="1038549"/>
            <a:ext cx="4933760" cy="4177999"/>
            <a:chOff x="894674" y="1899147"/>
            <a:chExt cx="2519105" cy="2070180"/>
          </a:xfrm>
        </p:grpSpPr>
        <p:graphicFrame>
          <p:nvGraphicFramePr>
            <p:cNvPr id="16" name="Diagram 15">
              <a:extLst>
                <a:ext uri="{FF2B5EF4-FFF2-40B4-BE49-F238E27FC236}">
                  <a16:creationId xmlns:a16="http://schemas.microsoft.com/office/drawing/2014/main" id="{A1812DA5-4B2C-4FC2-968F-62E900762A33}"/>
                </a:ext>
              </a:extLst>
            </p:cNvPr>
            <p:cNvGraphicFramePr/>
            <p:nvPr>
              <p:extLst>
                <p:ext uri="{D42A27DB-BD31-4B8C-83A1-F6EECF244321}">
                  <p14:modId xmlns:p14="http://schemas.microsoft.com/office/powerpoint/2010/main" val="3934089674"/>
                </p:ext>
              </p:extLst>
            </p:nvPr>
          </p:nvGraphicFramePr>
          <p:xfrm>
            <a:off x="894674" y="1899147"/>
            <a:ext cx="2519105" cy="207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Star: 4 Points 16">
              <a:extLst>
                <a:ext uri="{FF2B5EF4-FFF2-40B4-BE49-F238E27FC236}">
                  <a16:creationId xmlns:a16="http://schemas.microsoft.com/office/drawing/2014/main" id="{E7EB1DCD-AD8D-463C-BFD0-E9265F239C4A}"/>
                </a:ext>
              </a:extLst>
            </p:cNvPr>
            <p:cNvSpPr/>
            <p:nvPr/>
          </p:nvSpPr>
          <p:spPr>
            <a:xfrm>
              <a:off x="1983538" y="2901696"/>
              <a:ext cx="369518" cy="280416"/>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 name="Title 1">
            <a:extLst>
              <a:ext uri="{FF2B5EF4-FFF2-40B4-BE49-F238E27FC236}">
                <a16:creationId xmlns:a16="http://schemas.microsoft.com/office/drawing/2014/main" id="{0C79C985-F167-4001-BFEB-2E0773AE3CF7}"/>
              </a:ext>
            </a:extLst>
          </p:cNvPr>
          <p:cNvSpPr>
            <a:spLocks noGrp="1"/>
          </p:cNvSpPr>
          <p:nvPr>
            <p:ph type="ctrTitle"/>
          </p:nvPr>
        </p:nvSpPr>
        <p:spPr>
          <a:xfrm>
            <a:off x="513180" y="551654"/>
            <a:ext cx="5691928" cy="6002932"/>
          </a:xfrm>
        </p:spPr>
        <p:txBody>
          <a:bodyPr>
            <a:noAutofit/>
          </a:bodyPr>
          <a:lstStyle/>
          <a:p>
            <a:pPr algn="l">
              <a:spcAft>
                <a:spcPts val="1200"/>
              </a:spcAft>
            </a:pPr>
            <a:r>
              <a:rPr lang="en-US" sz="1400" dirty="0">
                <a:latin typeface="Arial Narrow" panose="020B0606020202030204" pitchFamily="34" charset="0"/>
              </a:rPr>
              <a:t>     The PUNCH Outreach Plan leverages </a:t>
            </a:r>
            <a:r>
              <a:rPr lang="en-US" sz="1400" dirty="0">
                <a:solidFill>
                  <a:srgbClr val="000000"/>
                </a:solidFill>
                <a:effectLst/>
                <a:latin typeface="Arial Narrow" panose="020B0606020202030204" pitchFamily="34" charset="0"/>
                <a:ea typeface="Open Sans"/>
              </a:rPr>
              <a:t>the attributes of the </a:t>
            </a:r>
            <a:r>
              <a:rPr lang="en-US" sz="1400" b="1" dirty="0">
                <a:solidFill>
                  <a:srgbClr val="000000"/>
                </a:solidFill>
                <a:effectLst/>
                <a:latin typeface="Arial Narrow" panose="020B0606020202030204" pitchFamily="34" charset="0"/>
                <a:ea typeface="Open Sans"/>
                <a:hlinkClick r:id="rId7"/>
              </a:rPr>
              <a:t>NASA PUNCH Small Explorer mission</a:t>
            </a:r>
            <a:r>
              <a:rPr lang="en-US" sz="1400" dirty="0">
                <a:solidFill>
                  <a:srgbClr val="000000"/>
                </a:solidFill>
                <a:effectLst/>
                <a:latin typeface="Arial Narrow" panose="020B0606020202030204" pitchFamily="34" charset="0"/>
                <a:ea typeface="Open Sans"/>
              </a:rPr>
              <a:t> to extend outreach on the fundamental science of heliophysics to underrepresented and underserved learners in the American Southwest and to the broader public in that region. </a:t>
            </a:r>
            <a:br>
              <a:rPr lang="en-US" sz="1400" dirty="0">
                <a:solidFill>
                  <a:srgbClr val="000000"/>
                </a:solidFill>
                <a:effectLst/>
                <a:latin typeface="Arial Narrow" panose="020B0606020202030204" pitchFamily="34" charset="0"/>
                <a:ea typeface="Open Sans"/>
              </a:rPr>
            </a:br>
            <a:br>
              <a:rPr lang="en-US" sz="1400" dirty="0">
                <a:solidFill>
                  <a:srgbClr val="000000"/>
                </a:solidFill>
                <a:effectLst/>
                <a:latin typeface="Arial Narrow" panose="020B0606020202030204" pitchFamily="34" charset="0"/>
                <a:ea typeface="Open Sans"/>
              </a:rPr>
            </a:br>
            <a:r>
              <a:rPr lang="en-US" sz="1400" dirty="0">
                <a:solidFill>
                  <a:srgbClr val="000000"/>
                </a:solidFill>
                <a:effectLst/>
                <a:latin typeface="Arial Narrow" panose="020B0606020202030204" pitchFamily="34" charset="0"/>
                <a:ea typeface="Open Sans"/>
              </a:rPr>
              <a:t>     </a:t>
            </a:r>
            <a:r>
              <a:rPr lang="en-US" sz="1400" dirty="0">
                <a:solidFill>
                  <a:srgbClr val="000000"/>
                </a:solidFill>
                <a:effectLst/>
                <a:latin typeface="Arial Narrow" panose="020B0606020202030204" pitchFamily="34" charset="0"/>
                <a:ea typeface="Calibri" panose="020F0502020204030204" pitchFamily="34" charset="0"/>
              </a:rPr>
              <a:t>The populations we have chosen to emphasize are: </a:t>
            </a:r>
            <a:r>
              <a:rPr lang="en-US" sz="1400" b="1" dirty="0">
                <a:solidFill>
                  <a:srgbClr val="000000"/>
                </a:solidFill>
                <a:effectLst/>
                <a:highlight>
                  <a:srgbClr val="FFFFB9"/>
                </a:highlight>
                <a:latin typeface="Arial Narrow" panose="020B0606020202030204" pitchFamily="34" charset="0"/>
                <a:ea typeface="Times New Roman" panose="02020603050405020304" pitchFamily="18" charset="0"/>
              </a:rPr>
              <a:t>Native American and Hispanic/Latinx youth and families, Girls in STEM, and the Blind and Visually Impaired (B/VI).</a:t>
            </a:r>
            <a:r>
              <a:rPr lang="en-US" sz="1400" dirty="0">
                <a:solidFill>
                  <a:srgbClr val="000000"/>
                </a:solidFill>
                <a:effectLst/>
                <a:latin typeface="Arial Narrow" panose="020B0606020202030204" pitchFamily="34" charset="0"/>
                <a:ea typeface="Open Sans"/>
              </a:rPr>
              <a:t> These choices were motivated by the three considerations in the Venn diagram (at right).</a:t>
            </a:r>
            <a:br>
              <a:rPr lang="en-US" sz="1400" dirty="0">
                <a:solidFill>
                  <a:srgbClr val="000000"/>
                </a:solidFill>
                <a:effectLst/>
                <a:latin typeface="Arial Narrow" panose="020B0606020202030204" pitchFamily="34" charset="0"/>
                <a:ea typeface="Open Sans"/>
              </a:rPr>
            </a:br>
            <a:br>
              <a:rPr lang="en-US" sz="1400" dirty="0">
                <a:solidFill>
                  <a:srgbClr val="000000"/>
                </a:solidFill>
                <a:effectLst/>
                <a:latin typeface="Arial Narrow" panose="020B0606020202030204" pitchFamily="34" charset="0"/>
                <a:ea typeface="Open Sans"/>
              </a:rPr>
            </a:br>
            <a:r>
              <a:rPr lang="en-US" sz="1400" dirty="0">
                <a:solidFill>
                  <a:srgbClr val="000000"/>
                </a:solidFill>
                <a:effectLst/>
                <a:latin typeface="Arial Narrow" panose="020B0606020202030204" pitchFamily="34" charset="0"/>
                <a:ea typeface="Open Sans"/>
              </a:rPr>
              <a:t>     Attuning to the needs and opportunities of these historically marginalized populations has led to a multi-cultural, multi-sensory, arts-integrated outreach plan for PUNCH that is enriching for all people in all communities</a:t>
            </a:r>
            <a:r>
              <a:rPr lang="en-US" sz="1400" b="1" dirty="0">
                <a:solidFill>
                  <a:srgbClr val="000000"/>
                </a:solidFill>
                <a:effectLst/>
                <a:latin typeface="Arial Narrow" panose="020B0606020202030204" pitchFamily="34" charset="0"/>
                <a:ea typeface="Open Sans"/>
              </a:rPr>
              <a:t>.</a:t>
            </a:r>
            <a:r>
              <a:rPr lang="en-US" sz="1400" dirty="0">
                <a:solidFill>
                  <a:srgbClr val="000000"/>
                </a:solidFill>
                <a:effectLst/>
                <a:latin typeface="Arial Narrow" panose="020B0606020202030204" pitchFamily="34" charset="0"/>
                <a:ea typeface="Times New Roman" panose="02020603050405020304" pitchFamily="18" charset="0"/>
              </a:rPr>
              <a:t> </a:t>
            </a:r>
            <a:r>
              <a:rPr lang="en-US" sz="1400" dirty="0">
                <a:effectLst/>
                <a:latin typeface="Arial Narrow" panose="020B0606020202030204" pitchFamily="34" charset="0"/>
                <a:ea typeface="Calibri" panose="020F0502020204030204" pitchFamily="34" charset="0"/>
              </a:rPr>
              <a:t>Our products and events are designed to </a:t>
            </a:r>
            <a:r>
              <a:rPr lang="en-US" sz="1400" b="1" dirty="0">
                <a:effectLst/>
                <a:latin typeface="Arial Narrow" panose="020B0606020202030204" pitchFamily="34" charset="0"/>
                <a:ea typeface="Calibri" panose="020F0502020204030204" pitchFamily="34" charset="0"/>
              </a:rPr>
              <a:t>“Shine a Light on Diverse Views of the Sun,”</a:t>
            </a:r>
            <a:r>
              <a:rPr lang="en-US" sz="1400" dirty="0">
                <a:effectLst/>
                <a:latin typeface="Arial Narrow" panose="020B0606020202030204" pitchFamily="34" charset="0"/>
                <a:ea typeface="Calibri" panose="020F0502020204030204" pitchFamily="34" charset="0"/>
              </a:rPr>
              <a:t> be they scientific, cultural, historic, or the result of first-person observations</a:t>
            </a:r>
            <a:r>
              <a:rPr lang="en-US" sz="1400" b="1" dirty="0">
                <a:effectLst/>
                <a:latin typeface="Arial Narrow" panose="020B0606020202030204" pitchFamily="34" charset="0"/>
                <a:ea typeface="Calibri" panose="020F0502020204030204" pitchFamily="34" charset="0"/>
              </a:rPr>
              <a:t>.</a:t>
            </a:r>
            <a:br>
              <a:rPr lang="en-US" sz="1400" dirty="0">
                <a:solidFill>
                  <a:srgbClr val="000000"/>
                </a:solidFill>
                <a:latin typeface="Arial Narrow" panose="020B0606020202030204" pitchFamily="34" charset="0"/>
                <a:ea typeface="Open Sans"/>
              </a:rPr>
            </a:br>
            <a:br>
              <a:rPr lang="en-US" sz="1400" dirty="0">
                <a:solidFill>
                  <a:srgbClr val="000000"/>
                </a:solidFill>
                <a:effectLst/>
                <a:latin typeface="Arial Narrow" panose="020B0606020202030204" pitchFamily="34" charset="0"/>
                <a:ea typeface="Open Sans"/>
              </a:rPr>
            </a:br>
            <a:r>
              <a:rPr lang="en-US" sz="1400" dirty="0">
                <a:solidFill>
                  <a:srgbClr val="000000"/>
                </a:solidFill>
                <a:effectLst/>
                <a:latin typeface="Arial Narrow" panose="020B0606020202030204" pitchFamily="34" charset="0"/>
                <a:ea typeface="Open Sans"/>
              </a:rPr>
              <a:t>     A regional consortium of five planetariums &amp; science centers in four states (CO, NM, AZ, UT) is partnered with the Southwest Research Institute (SwRI) to carry out the PUNCH </a:t>
            </a:r>
            <a:r>
              <a:rPr lang="en-US" sz="1400" dirty="0">
                <a:solidFill>
                  <a:srgbClr val="000000"/>
                </a:solidFill>
                <a:latin typeface="Arial Narrow" panose="020B0606020202030204" pitchFamily="34" charset="0"/>
                <a:ea typeface="Open Sans"/>
              </a:rPr>
              <a:t>outreach </a:t>
            </a:r>
            <a:r>
              <a:rPr lang="en-US" sz="1400" dirty="0">
                <a:solidFill>
                  <a:srgbClr val="000000"/>
                </a:solidFill>
                <a:effectLst/>
                <a:latin typeface="Arial Narrow" panose="020B0606020202030204" pitchFamily="34" charset="0"/>
                <a:ea typeface="Open Sans"/>
              </a:rPr>
              <a:t>plan in close collaboration with the PUNCH mission team.</a:t>
            </a:r>
            <a:br>
              <a:rPr lang="en-US" sz="1400" dirty="0">
                <a:solidFill>
                  <a:srgbClr val="000000"/>
                </a:solidFill>
                <a:effectLst/>
                <a:latin typeface="Arial Narrow" panose="020B0606020202030204" pitchFamily="34" charset="0"/>
                <a:ea typeface="Open Sans"/>
              </a:rPr>
            </a:br>
            <a:br>
              <a:rPr lang="en-US" sz="1400" dirty="0">
                <a:solidFill>
                  <a:srgbClr val="000000"/>
                </a:solidFill>
                <a:latin typeface="Arial Narrow" panose="020B0606020202030204" pitchFamily="34" charset="0"/>
                <a:ea typeface="Open Sans"/>
              </a:rPr>
            </a:br>
            <a:r>
              <a:rPr lang="en-US" sz="1400" dirty="0">
                <a:solidFill>
                  <a:srgbClr val="000000"/>
                </a:solidFill>
                <a:latin typeface="Arial Narrow" panose="020B0606020202030204" pitchFamily="34" charset="0"/>
                <a:ea typeface="Open Sans"/>
              </a:rPr>
              <a:t>     </a:t>
            </a:r>
            <a:r>
              <a:rPr lang="en-US" sz="1400" dirty="0">
                <a:solidFill>
                  <a:srgbClr val="000000"/>
                </a:solidFill>
                <a:effectLst/>
                <a:latin typeface="Arial Narrow" panose="020B0606020202030204" pitchFamily="34" charset="0"/>
                <a:ea typeface="Open Sans"/>
              </a:rPr>
              <a:t>PUNCH Outreach is poised for national impact with an </a:t>
            </a:r>
            <a:r>
              <a:rPr lang="en-US" sz="1400" b="1" dirty="0">
                <a:solidFill>
                  <a:srgbClr val="000000"/>
                </a:solidFill>
                <a:effectLst/>
                <a:latin typeface="Arial Narrow" panose="020B0606020202030204" pitchFamily="34" charset="0"/>
                <a:ea typeface="Open Sans"/>
              </a:rPr>
              <a:t>Ancient &amp; Modern Sun Watching theme</a:t>
            </a:r>
            <a:r>
              <a:rPr lang="en-US" sz="1400" dirty="0">
                <a:solidFill>
                  <a:srgbClr val="000000"/>
                </a:solidFill>
                <a:effectLst/>
                <a:latin typeface="Arial Narrow" panose="020B0606020202030204" pitchFamily="34" charset="0"/>
                <a:ea typeface="Open Sans"/>
              </a:rPr>
              <a:t>, which is cross-culturally relevant in the Southwest yet also more universally appealing.</a:t>
            </a:r>
            <a:r>
              <a:rPr lang="en-US" sz="1400" dirty="0">
                <a:solidFill>
                  <a:srgbClr val="000000"/>
                </a:solidFill>
                <a:latin typeface="Arial Narrow" panose="020B0606020202030204" pitchFamily="34" charset="0"/>
                <a:ea typeface="Open Sans"/>
              </a:rPr>
              <a:t> </a:t>
            </a:r>
            <a:r>
              <a:rPr lang="en-US" sz="1400" dirty="0">
                <a:solidFill>
                  <a:srgbClr val="000000"/>
                </a:solidFill>
                <a:effectLst/>
                <a:latin typeface="Arial Narrow" panose="020B0606020202030204" pitchFamily="34" charset="0"/>
                <a:ea typeface="Open Sans"/>
              </a:rPr>
              <a:t>There is worldwide evidence that all human beings are descended from Sun watching cultures, and </a:t>
            </a:r>
            <a:r>
              <a:rPr lang="en-US" sz="1400" dirty="0">
                <a:solidFill>
                  <a:srgbClr val="000000"/>
                </a:solidFill>
                <a:latin typeface="Arial Narrow" panose="020B0606020202030204" pitchFamily="34" charset="0"/>
                <a:ea typeface="Open Sans"/>
              </a:rPr>
              <a:t>PUNCH Outreach </a:t>
            </a:r>
            <a:r>
              <a:rPr lang="en-US" sz="1400" dirty="0">
                <a:solidFill>
                  <a:srgbClr val="000000"/>
                </a:solidFill>
                <a:effectLst/>
                <a:latin typeface="Arial Narrow" panose="020B0606020202030204" pitchFamily="34" charset="0"/>
                <a:ea typeface="Open Sans"/>
              </a:rPr>
              <a:t>portrays NASA’s exploration of the Sun as a natural extension of humanity’s long-lived dedication to observing the Sun’s rhythms and mysteries. </a:t>
            </a:r>
            <a:br>
              <a:rPr lang="en-US" sz="1400" dirty="0">
                <a:solidFill>
                  <a:srgbClr val="000000"/>
                </a:solidFill>
                <a:effectLst/>
                <a:latin typeface="Arial Narrow" panose="020B0606020202030204" pitchFamily="34" charset="0"/>
                <a:ea typeface="Open Sans"/>
              </a:rPr>
            </a:br>
            <a:br>
              <a:rPr lang="en-US" sz="1400" dirty="0">
                <a:solidFill>
                  <a:srgbClr val="000000"/>
                </a:solidFill>
                <a:effectLst/>
                <a:latin typeface="Arial Narrow" panose="020B0606020202030204" pitchFamily="34" charset="0"/>
                <a:ea typeface="Open Sans"/>
              </a:rPr>
            </a:br>
            <a:r>
              <a:rPr lang="en-US" sz="1400" dirty="0">
                <a:solidFill>
                  <a:srgbClr val="000000"/>
                </a:solidFill>
                <a:effectLst/>
                <a:latin typeface="Arial Narrow" panose="020B0606020202030204" pitchFamily="34" charset="0"/>
                <a:ea typeface="Open Sans"/>
              </a:rPr>
              <a:t>     PUNCH Outreach includes partnership with </a:t>
            </a:r>
            <a:r>
              <a:rPr lang="en-US" sz="1400" b="1" dirty="0">
                <a:solidFill>
                  <a:srgbClr val="000000"/>
                </a:solidFill>
                <a:effectLst/>
                <a:latin typeface="Arial Narrow" panose="020B0606020202030204" pitchFamily="34" charset="0"/>
                <a:ea typeface="Open Sans"/>
                <a:hlinkClick r:id="rId8"/>
              </a:rPr>
              <a:t>Parker Solar Probe </a:t>
            </a:r>
            <a:r>
              <a:rPr lang="en-US" sz="1400" dirty="0">
                <a:solidFill>
                  <a:srgbClr val="000000"/>
                </a:solidFill>
                <a:effectLst/>
                <a:latin typeface="Arial Narrow" panose="020B0606020202030204" pitchFamily="34" charset="0"/>
                <a:ea typeface="Open Sans"/>
              </a:rPr>
              <a:t>and other NASA missions and programs, plus alliance with </a:t>
            </a:r>
            <a:r>
              <a:rPr lang="en-US" sz="1400" b="1" dirty="0">
                <a:solidFill>
                  <a:srgbClr val="000000"/>
                </a:solidFill>
                <a:effectLst/>
                <a:latin typeface="Arial Narrow" panose="020B0606020202030204" pitchFamily="34" charset="0"/>
                <a:ea typeface="Open Sans"/>
              </a:rPr>
              <a:t>Chaco Culture National Historical Park </a:t>
            </a:r>
            <a:r>
              <a:rPr lang="en-US" sz="1400" dirty="0">
                <a:solidFill>
                  <a:srgbClr val="000000"/>
                </a:solidFill>
                <a:effectLst/>
                <a:latin typeface="Arial Narrow" panose="020B0606020202030204" pitchFamily="34" charset="0"/>
                <a:ea typeface="Open Sans"/>
              </a:rPr>
              <a:t>- a World Heritage Site</a:t>
            </a:r>
            <a:r>
              <a:rPr lang="en-US" sz="1400" b="1" dirty="0">
                <a:solidFill>
                  <a:srgbClr val="000000"/>
                </a:solidFill>
                <a:effectLst/>
                <a:latin typeface="Arial Narrow" panose="020B0606020202030204" pitchFamily="34" charset="0"/>
                <a:ea typeface="Open Sans"/>
              </a:rPr>
              <a:t> </a:t>
            </a:r>
            <a:r>
              <a:rPr lang="en-US" sz="1400" dirty="0">
                <a:solidFill>
                  <a:srgbClr val="000000"/>
                </a:solidFill>
                <a:effectLst/>
                <a:latin typeface="Arial Narrow" panose="020B0606020202030204" pitchFamily="34" charset="0"/>
                <a:ea typeface="Open Sans"/>
              </a:rPr>
              <a:t>in the northwestern New Mexico that offers copious evidence for ancient Sun-watching. </a:t>
            </a:r>
            <a:endParaRPr lang="en-US" sz="1400" dirty="0">
              <a:latin typeface="Arial Narrow" panose="020B0606020202030204" pitchFamily="34" charset="0"/>
            </a:endParaRPr>
          </a:p>
        </p:txBody>
      </p:sp>
      <p:sp>
        <p:nvSpPr>
          <p:cNvPr id="20" name="TextBox 19">
            <a:extLst>
              <a:ext uri="{FF2B5EF4-FFF2-40B4-BE49-F238E27FC236}">
                <a16:creationId xmlns:a16="http://schemas.microsoft.com/office/drawing/2014/main" id="{927EADD9-970C-43AF-B06E-EA599B90FDC0}"/>
              </a:ext>
            </a:extLst>
          </p:cNvPr>
          <p:cNvSpPr txBox="1"/>
          <p:nvPr/>
        </p:nvSpPr>
        <p:spPr>
          <a:xfrm>
            <a:off x="6785148" y="5226596"/>
            <a:ext cx="5043445" cy="738664"/>
          </a:xfrm>
          <a:prstGeom prst="rect">
            <a:avLst/>
          </a:prstGeom>
          <a:noFill/>
        </p:spPr>
        <p:txBody>
          <a:bodyPr wrap="square">
            <a:spAutoFit/>
          </a:bodyPr>
          <a:lstStyle/>
          <a:p>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The PUNCH Outreach plan includes partners, products, and participants based on consideration of the factors (circles) of this Venn diagram. The plan</a:t>
            </a:r>
            <a:r>
              <a:rPr lang="en-US" sz="1400" dirty="0">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’s design </a:t>
            </a: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reflects</a:t>
            </a:r>
            <a:r>
              <a:rPr lang="en-US" sz="1400" dirty="0">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 </a:t>
            </a: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the intersection of all three (yellow star).</a:t>
            </a:r>
            <a:endParaRPr lang="en-US" sz="1400" dirty="0"/>
          </a:p>
        </p:txBody>
      </p:sp>
      <p:sp>
        <p:nvSpPr>
          <p:cNvPr id="21" name="Title 2">
            <a:extLst>
              <a:ext uri="{FF2B5EF4-FFF2-40B4-BE49-F238E27FC236}">
                <a16:creationId xmlns:a16="http://schemas.microsoft.com/office/drawing/2014/main" id="{9549EEB8-E6E0-47DB-ADA5-2137EB1DCB77}"/>
              </a:ext>
            </a:extLst>
          </p:cNvPr>
          <p:cNvSpPr txBox="1">
            <a:spLocks/>
          </p:cNvSpPr>
          <p:nvPr/>
        </p:nvSpPr>
        <p:spPr>
          <a:xfrm>
            <a:off x="711200" y="-208201"/>
            <a:ext cx="10769600" cy="759854"/>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t>PUNCH Outreach Overview: Shining a Light on Diverse Views of the Sun</a:t>
            </a:r>
          </a:p>
        </p:txBody>
      </p:sp>
      <p:sp>
        <p:nvSpPr>
          <p:cNvPr id="22" name="TextBox 21">
            <a:extLst>
              <a:ext uri="{FF2B5EF4-FFF2-40B4-BE49-F238E27FC236}">
                <a16:creationId xmlns:a16="http://schemas.microsoft.com/office/drawing/2014/main" id="{AEB61B72-96AB-48F4-923E-825D1A671693}"/>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PUNCH Outreach Plan – Self Directed Summary Overview</a:t>
            </a:r>
          </a:p>
        </p:txBody>
      </p:sp>
      <p:sp>
        <p:nvSpPr>
          <p:cNvPr id="23" name="TextBox 22">
            <a:extLst>
              <a:ext uri="{FF2B5EF4-FFF2-40B4-BE49-F238E27FC236}">
                <a16:creationId xmlns:a16="http://schemas.microsoft.com/office/drawing/2014/main" id="{36865424-6D59-4566-AB62-9AB183A85E01}"/>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Dr. Cherilynn Morrow   8 April 2021</a:t>
            </a:r>
          </a:p>
        </p:txBody>
      </p:sp>
      <p:sp>
        <p:nvSpPr>
          <p:cNvPr id="24" name="TextBox 23">
            <a:extLst>
              <a:ext uri="{FF2B5EF4-FFF2-40B4-BE49-F238E27FC236}">
                <a16:creationId xmlns:a16="http://schemas.microsoft.com/office/drawing/2014/main" id="{67EAFD0F-F9C0-4709-B41F-816B76589434}"/>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cherilynn.morrow@gmail.com</a:t>
            </a:r>
          </a:p>
        </p:txBody>
      </p:sp>
      <p:sp>
        <p:nvSpPr>
          <p:cNvPr id="25" name="TextBox 3">
            <a:extLst>
              <a:ext uri="{FF2B5EF4-FFF2-40B4-BE49-F238E27FC236}">
                <a16:creationId xmlns:a16="http://schemas.microsoft.com/office/drawing/2014/main" id="{7CF41BA5-129D-4E56-855F-D941569565B2}"/>
              </a:ext>
            </a:extLst>
          </p:cNvPr>
          <p:cNvSpPr txBox="1">
            <a:spLocks/>
          </p:cNvSpPr>
          <p:nvPr/>
        </p:nvSpPr>
        <p:spPr>
          <a:xfrm>
            <a:off x="11399586" y="6475834"/>
            <a:ext cx="451755" cy="276997"/>
          </a:xfrm>
          <a:prstGeom prst="rect">
            <a:avLst/>
          </a:prstGeom>
          <a:solidFill>
            <a:schemeClr val="bg1"/>
          </a:solidFill>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6</a:t>
            </a:fld>
            <a:endParaRPr kumimoji="0" lang="en-US" sz="1400" b="0" i="0" u="none" strike="noStrike" kern="0" cap="none" spc="0" normalizeH="0" baseline="0" noProof="0" dirty="0">
              <a:ln>
                <a:noFill/>
              </a:ln>
              <a:effectLst/>
              <a:uLnTx/>
              <a:uFillTx/>
              <a:latin typeface="Calibri"/>
              <a:ea typeface="+mn-ea"/>
              <a:cs typeface="Calibri"/>
              <a:sym typeface="Calibri"/>
            </a:endParaRPr>
          </a:p>
        </p:txBody>
      </p:sp>
    </p:spTree>
    <p:extLst>
      <p:ext uri="{BB962C8B-B14F-4D97-AF65-F5344CB8AC3E}">
        <p14:creationId xmlns:p14="http://schemas.microsoft.com/office/powerpoint/2010/main" val="23011510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1775" y="127363"/>
            <a:ext cx="8591452"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Calibri"/>
                <a:cs typeface="Calibri"/>
                <a:sym typeface="Calibri"/>
              </a:rPr>
              <a:t>PUNCH Outreach Core </a:t>
            </a:r>
            <a:r>
              <a:rPr kumimoji="0" lang="en-US" sz="2800" b="1" i="0" u="none" strike="noStrike" kern="0" cap="none" spc="0" normalizeH="0" baseline="0" noProof="0" dirty="0" err="1">
                <a:ln>
                  <a:noFill/>
                </a:ln>
                <a:solidFill>
                  <a:srgbClr val="FFFFFF"/>
                </a:solidFill>
                <a:effectLst/>
                <a:uLnTx/>
                <a:uFillTx/>
                <a:latin typeface="Calibri"/>
                <a:cs typeface="Calibri"/>
                <a:sym typeface="Calibri"/>
              </a:rPr>
              <a:t>Constortium</a:t>
            </a:r>
            <a:r>
              <a:rPr kumimoji="0" lang="en-US" sz="2800" b="1" i="0" u="none" strike="noStrike" kern="0" cap="none" spc="0" normalizeH="0" baseline="0" noProof="0" dirty="0">
                <a:ln>
                  <a:noFill/>
                </a:ln>
                <a:solidFill>
                  <a:srgbClr val="FFFFFF"/>
                </a:solidFill>
                <a:effectLst/>
                <a:uLnTx/>
                <a:uFillTx/>
                <a:latin typeface="Calibri"/>
                <a:cs typeface="Calibri"/>
                <a:sym typeface="Calibri"/>
              </a:rPr>
              <a:t> (POCC) – Core Values</a:t>
            </a:r>
          </a:p>
        </p:txBody>
      </p:sp>
      <p:sp>
        <p:nvSpPr>
          <p:cNvPr id="10" name="Rectangle 9"/>
          <p:cNvSpPr/>
          <p:nvPr/>
        </p:nvSpPr>
        <p:spPr>
          <a:xfrm>
            <a:off x="963358" y="1002099"/>
            <a:ext cx="10547922" cy="5421997"/>
          </a:xfrm>
          <a:prstGeom prst="rect">
            <a:avLst/>
          </a:prstGeom>
        </p:spPr>
        <p:txBody>
          <a:bodyPr wrap="square">
            <a:spAutoFit/>
          </a:bodyPr>
          <a:lstStyle/>
          <a:p>
            <a:pPr marR="0" lvl="0" algn="l" defTabSz="914400" rtl="0" eaLnBrk="1" fontAlgn="auto" latinLnBrk="0" hangingPunct="1">
              <a:lnSpc>
                <a:spcPct val="100000"/>
              </a:lnSpc>
              <a:spcBef>
                <a:spcPts val="0"/>
              </a:spcBef>
              <a:spcAft>
                <a:spcPts val="1000"/>
              </a:spcAft>
              <a:buClrTx/>
              <a:buSzTx/>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Tahoma" panose="020B0604030504040204" pitchFamily="34" charset="0"/>
                <a:cs typeface="Tahoma" panose="020B0604030504040204" pitchFamily="34" charset="0"/>
              </a:rPr>
              <a:t>All PUNCH Outreach Core Consortium (POCC) members are committed to…</a:t>
            </a:r>
          </a:p>
          <a:p>
            <a:pPr marR="0" lvl="0" algn="l" defTabSz="914400" rtl="0" eaLnBrk="1" fontAlgn="auto" latinLnBrk="0" hangingPunct="1">
              <a:spcBef>
                <a:spcPts val="0"/>
              </a:spcBef>
              <a:spcAft>
                <a:spcPts val="1200"/>
              </a:spcAft>
              <a:buClrTx/>
              <a:buSzTx/>
              <a:tabLst/>
              <a:defRPr/>
            </a:pPr>
            <a:r>
              <a:rPr kumimoji="0" lang="en-US" sz="3000" b="1" i="0" u="none" strike="noStrike" kern="1200" cap="none" spc="0" normalizeH="0" baseline="0" noProof="0" dirty="0">
                <a:ln>
                  <a:noFill/>
                </a:ln>
                <a:solidFill>
                  <a:srgbClr val="000000"/>
                </a:solidFill>
                <a:effectLst/>
                <a:highlight>
                  <a:srgbClr val="00FFFF"/>
                </a:highlight>
                <a:uLnTx/>
                <a:uFillTx/>
                <a:latin typeface="Arial Narrow" panose="020B0606020202030204" pitchFamily="34" charset="0"/>
                <a:cs typeface="Calibri"/>
              </a:rPr>
              <a:t>P</a:t>
            </a: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cs typeface="Calibri"/>
              </a:rPr>
              <a:t>ROFESSIONAL DEVELOPMENT as Individuals and as Institutions </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cs typeface="Calibri"/>
              </a:rPr>
              <a:t>[ …</a:t>
            </a:r>
            <a:r>
              <a:rPr kumimoji="0" lang="en-US" sz="1600" b="0" i="0" u="sng" strike="noStrike" kern="1200" cap="none" spc="0" normalizeH="0" baseline="0" noProof="0" dirty="0">
                <a:ln>
                  <a:noFill/>
                </a:ln>
                <a:solidFill>
                  <a:srgbClr val="000000"/>
                </a:solidFill>
                <a:effectLst/>
                <a:uLnTx/>
                <a:uFillTx/>
                <a:latin typeface="Arial Narrow" panose="020B0606020202030204" pitchFamily="34" charset="0"/>
                <a:cs typeface="Calibri"/>
              </a:rPr>
              <a:t>enhancing</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cs typeface="Calibri"/>
              </a:rPr>
              <a:t> capacities in: 1. NASA heliophysics content &amp; pedagogical content knowledge;  2. product &amp; event development with evaluation;  3. multi-modal (e.g., embodied and tactile) approaches to participant-centered engagement;  4. broadening participation (</a:t>
            </a:r>
            <a:r>
              <a:rPr kumimoji="0" lang="en-US" sz="1600" b="1" i="0" u="none" strike="noStrike" kern="1200" cap="none" spc="0" normalizeH="0" baseline="0" noProof="0" dirty="0">
                <a:ln>
                  <a:noFill/>
                </a:ln>
                <a:solidFill>
                  <a:srgbClr val="000000"/>
                </a:solidFill>
                <a:effectLst/>
                <a:highlight>
                  <a:srgbClr val="FFFF9E"/>
                </a:highlight>
                <a:uLnTx/>
                <a:uFillTx/>
                <a:latin typeface="Arial Narrow" panose="020B0606020202030204" pitchFamily="34" charset="0"/>
                <a:cs typeface="Calibri"/>
              </a:rPr>
              <a:t>BPiP = Broadening Participation in Planetariums</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cs typeface="Calibri"/>
              </a:rPr>
              <a:t>)]</a:t>
            </a:r>
          </a:p>
          <a:p>
            <a:pPr marR="0" lvl="0" algn="l" defTabSz="914400" rtl="0" eaLnBrk="1" fontAlgn="auto" latinLnBrk="0" hangingPunct="1">
              <a:spcBef>
                <a:spcPts val="0"/>
              </a:spcBef>
              <a:spcAft>
                <a:spcPts val="1200"/>
              </a:spcAft>
              <a:buClrTx/>
              <a:buSzTx/>
              <a:tabLst/>
              <a:defRPr/>
            </a:pPr>
            <a:r>
              <a:rPr kumimoji="0" lang="en-US" sz="3000" b="1" i="0" u="none" strike="noStrike" kern="1200" cap="none" spc="0" normalizeH="0" baseline="0" noProof="0" dirty="0">
                <a:ln>
                  <a:noFill/>
                </a:ln>
                <a:solidFill>
                  <a:srgbClr val="000000"/>
                </a:solidFill>
                <a:effectLst/>
                <a:highlight>
                  <a:srgbClr val="00FFFF"/>
                </a:highlight>
                <a:uLnTx/>
                <a:uFillTx/>
                <a:latin typeface="Arial Narrow" panose="020B0606020202030204" pitchFamily="34" charset="0"/>
                <a:cs typeface="Calibri"/>
              </a:rPr>
              <a:t>U</a:t>
            </a: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cs typeface="Calibri"/>
              </a:rPr>
              <a:t>NDERSERVED/</a:t>
            </a:r>
            <a:r>
              <a:rPr kumimoji="0" lang="en-US" sz="2800" b="1" i="0" u="none" strike="noStrike" kern="1200" cap="none" spc="0" normalizeH="0" baseline="0" noProof="0" dirty="0">
                <a:ln>
                  <a:noFill/>
                </a:ln>
                <a:solidFill>
                  <a:srgbClr val="000000"/>
                </a:solidFill>
                <a:effectLst/>
                <a:uLnTx/>
                <a:uFillTx/>
                <a:latin typeface="Arial Narrow" panose="020B0606020202030204" pitchFamily="34" charset="0"/>
                <a:cs typeface="Calibri"/>
              </a:rPr>
              <a:t>U</a:t>
            </a: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cs typeface="Calibri"/>
              </a:rPr>
              <a:t>NDERREPRESENTED </a:t>
            </a: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cs typeface="Calibri"/>
              </a:rPr>
              <a:t>Outreach </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cs typeface="Calibri"/>
              </a:rPr>
              <a:t>[…</a:t>
            </a:r>
            <a:r>
              <a:rPr kumimoji="0" lang="en-US" sz="1600" b="0" i="0" u="sng" strike="noStrike" kern="1200" cap="none" spc="0" normalizeH="0" baseline="0" noProof="0" dirty="0">
                <a:ln>
                  <a:noFill/>
                </a:ln>
                <a:solidFill>
                  <a:srgbClr val="000000"/>
                </a:solidFill>
                <a:effectLst/>
                <a:uLnTx/>
                <a:uFillTx/>
                <a:latin typeface="Arial Narrow" panose="020B0606020202030204" pitchFamily="34" charset="0"/>
                <a:cs typeface="Calibri"/>
              </a:rPr>
              <a:t>developing</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cs typeface="Calibri"/>
              </a:rPr>
              <a:t> cross-cultural competence with our </a:t>
            </a: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cs typeface="Calibri"/>
              </a:rPr>
              <a:t>Ancient &amp; Modern Sun-watching theme</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cs typeface="Calibri"/>
              </a:rPr>
              <a:t>; skillfully collaborating with historically marginalized populations we intend to benefit and learn from]</a:t>
            </a:r>
            <a:endParaRPr kumimoji="0" lang="en-US" sz="1600" i="0" u="none" strike="noStrike" kern="1200" cap="none" spc="0" normalizeH="0" baseline="0" noProof="0" dirty="0">
              <a:ln>
                <a:noFill/>
              </a:ln>
              <a:solidFill>
                <a:srgbClr val="000000"/>
              </a:solidFill>
              <a:effectLst/>
              <a:uLnTx/>
              <a:uFillTx/>
              <a:latin typeface="Arial Narrow" panose="020B0606020202030204" pitchFamily="34" charset="0"/>
              <a:cs typeface="Calibri"/>
            </a:endParaRPr>
          </a:p>
          <a:p>
            <a:pPr marR="0" lvl="0" algn="l" defTabSz="914400" rtl="0" eaLnBrk="1" fontAlgn="auto" latinLnBrk="0" hangingPunct="1">
              <a:spcBef>
                <a:spcPts val="0"/>
              </a:spcBef>
              <a:spcAft>
                <a:spcPts val="1200"/>
              </a:spcAft>
              <a:buClrTx/>
              <a:buSzTx/>
              <a:tabLst/>
              <a:defRPr/>
            </a:pPr>
            <a:r>
              <a:rPr kumimoji="0" lang="en-US" sz="3000" b="1" i="0" u="none" strike="noStrike" kern="1200" cap="none" spc="0" normalizeH="0" baseline="0" noProof="0" dirty="0">
                <a:ln>
                  <a:noFill/>
                </a:ln>
                <a:solidFill>
                  <a:srgbClr val="000000"/>
                </a:solidFill>
                <a:effectLst/>
                <a:highlight>
                  <a:srgbClr val="00FFFF"/>
                </a:highlight>
                <a:uLnTx/>
                <a:uFillTx/>
                <a:latin typeface="Arial Narrow" panose="020B0606020202030204" pitchFamily="34" charset="0"/>
                <a:cs typeface="Calibri"/>
              </a:rPr>
              <a:t>N</a:t>
            </a: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cs typeface="Calibri"/>
              </a:rPr>
              <a:t>ATIVE &amp; WESTERN SCIENCE Dialogue </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cs typeface="Calibri"/>
              </a:rPr>
              <a:t>[…</a:t>
            </a:r>
            <a:r>
              <a:rPr kumimoji="0" lang="en-US" sz="1600" b="0" i="0" u="sng" strike="noStrike" kern="1200" cap="none" spc="0" normalizeH="0" baseline="0" noProof="0" dirty="0">
                <a:ln>
                  <a:noFill/>
                </a:ln>
                <a:solidFill>
                  <a:srgbClr val="000000"/>
                </a:solidFill>
                <a:effectLst/>
                <a:uLnTx/>
                <a:uFillTx/>
                <a:latin typeface="Arial Narrow" panose="020B0606020202030204" pitchFamily="34" charset="0"/>
                <a:cs typeface="Calibri"/>
              </a:rPr>
              <a:t>participating</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cs typeface="Calibri"/>
              </a:rPr>
              <a:t> in this dialogue and learning how it can influence our processes &amp; products to make them more valuable &amp; impactful to people of ALL cultures (e.g., enacting a more holistic, multi-sensory, arts &amp; language-integrated/STEAM approach to outreach)]</a:t>
            </a:r>
          </a:p>
          <a:p>
            <a:pPr marR="0" lvl="0" algn="l" defTabSz="914400" rtl="0" eaLnBrk="1" fontAlgn="auto" latinLnBrk="0" hangingPunct="1">
              <a:spcBef>
                <a:spcPts val="0"/>
              </a:spcBef>
              <a:spcAft>
                <a:spcPts val="1200"/>
              </a:spcAft>
              <a:buClrTx/>
              <a:buSzTx/>
              <a:tabLst/>
              <a:defRPr/>
            </a:pPr>
            <a:r>
              <a:rPr kumimoji="0" lang="en-US" sz="3000" b="1" i="0" u="none" strike="noStrike" kern="1200" cap="none" spc="0" normalizeH="0" baseline="0" noProof="0" dirty="0">
                <a:ln>
                  <a:noFill/>
                </a:ln>
                <a:solidFill>
                  <a:srgbClr val="000000"/>
                </a:solidFill>
                <a:effectLst/>
                <a:highlight>
                  <a:srgbClr val="00FFFF"/>
                </a:highlight>
                <a:uLnTx/>
                <a:uFillTx/>
                <a:latin typeface="Arial Narrow" panose="020B0606020202030204" pitchFamily="34" charset="0"/>
                <a:cs typeface="Calibri"/>
              </a:rPr>
              <a:t>C</a:t>
            </a: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cs typeface="Calibri"/>
              </a:rPr>
              <a:t>OLLABORATION &amp; </a:t>
            </a:r>
            <a:r>
              <a:rPr kumimoji="0" lang="en-US" sz="2800" b="1" i="0" u="none" strike="noStrike" kern="1200" cap="none" spc="0" normalizeH="0" baseline="0" noProof="0" dirty="0">
                <a:ln>
                  <a:noFill/>
                </a:ln>
                <a:solidFill>
                  <a:srgbClr val="000000"/>
                </a:solidFill>
                <a:effectLst/>
                <a:uLnTx/>
                <a:uFillTx/>
                <a:latin typeface="Arial Narrow" panose="020B0606020202030204" pitchFamily="34" charset="0"/>
                <a:cs typeface="Calibri"/>
              </a:rPr>
              <a:t>C</a:t>
            </a: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cs typeface="Calibri"/>
              </a:rPr>
              <a:t>OMMUNICATION Best Practices </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cs typeface="Calibri"/>
              </a:rPr>
              <a:t>[…</a:t>
            </a:r>
            <a:r>
              <a:rPr kumimoji="0" lang="en-US" sz="1600" b="0" i="0" u="sng" strike="noStrike" kern="1200" cap="none" spc="0" normalizeH="0" baseline="0" noProof="0" dirty="0">
                <a:ln>
                  <a:noFill/>
                </a:ln>
                <a:solidFill>
                  <a:srgbClr val="000000"/>
                </a:solidFill>
                <a:effectLst/>
                <a:uLnTx/>
                <a:uFillTx/>
                <a:latin typeface="Arial Narrow" panose="020B0606020202030204" pitchFamily="34" charset="0"/>
                <a:cs typeface="Calibri"/>
              </a:rPr>
              <a:t>enacting</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cs typeface="Calibri"/>
              </a:rPr>
              <a:t> our </a:t>
            </a: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cs typeface="Calibri"/>
              </a:rPr>
              <a:t>Stone Soup model </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cs typeface="Calibri"/>
              </a:rPr>
              <a:t>to leverage strengths &amp; assets among partners; </a:t>
            </a:r>
            <a:r>
              <a:rPr kumimoji="0" lang="en-US" sz="1600" b="0" i="0" u="sng" strike="noStrike" kern="1200" cap="none" spc="0" normalizeH="0" baseline="0" noProof="0" dirty="0">
                <a:ln>
                  <a:noFill/>
                </a:ln>
                <a:solidFill>
                  <a:srgbClr val="000000"/>
                </a:solidFill>
                <a:effectLst/>
                <a:uLnTx/>
                <a:uFillTx/>
                <a:latin typeface="Arial Narrow" panose="020B0606020202030204" pitchFamily="34" charset="0"/>
                <a:cs typeface="Calibri"/>
              </a:rPr>
              <a:t>providing</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cs typeface="Calibri"/>
              </a:rPr>
              <a:t> valuable field testing &amp; feedback for one other; </a:t>
            </a:r>
            <a:r>
              <a:rPr kumimoji="0" lang="en-US" sz="1600" b="0" i="0" u="sng" strike="noStrike" kern="1200" cap="none" spc="0" normalizeH="0" baseline="0" noProof="0" dirty="0">
                <a:ln>
                  <a:noFill/>
                </a:ln>
                <a:solidFill>
                  <a:srgbClr val="000000"/>
                </a:solidFill>
                <a:effectLst/>
                <a:uLnTx/>
                <a:uFillTx/>
                <a:latin typeface="Arial Narrow" panose="020B0606020202030204" pitchFamily="34" charset="0"/>
                <a:cs typeface="Calibri"/>
              </a:rPr>
              <a:t>practicing</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cs typeface="Calibri"/>
              </a:rPr>
              <a:t> </a:t>
            </a: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cs typeface="Calibri"/>
              </a:rPr>
              <a:t>RIKO = Respect, Integrity/Inquiry, Kindness, and Openness </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cs typeface="Calibri"/>
              </a:rPr>
              <a:t>with each other, our scientists, our partners, and our participants</a:t>
            </a:r>
            <a:r>
              <a:rPr lang="en-US" sz="1600" dirty="0">
                <a:solidFill>
                  <a:srgbClr val="000000"/>
                </a:solidFill>
                <a:latin typeface="Arial Narrow" panose="020B0606020202030204" pitchFamily="34" charset="0"/>
                <a:cs typeface="Calibri"/>
              </a:rPr>
              <a:t> to </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cs typeface="Calibri"/>
              </a:rPr>
              <a:t>cultivate enduring relationships]</a:t>
            </a:r>
          </a:p>
          <a:p>
            <a:pPr marR="0" lvl="0" algn="l" defTabSz="914400" rtl="0" eaLnBrk="1" fontAlgn="auto" latinLnBrk="0" hangingPunct="1">
              <a:spcBef>
                <a:spcPts val="0"/>
              </a:spcBef>
              <a:spcAft>
                <a:spcPts val="0"/>
              </a:spcAft>
              <a:buClrTx/>
              <a:buSzTx/>
              <a:tabLst/>
              <a:defRPr/>
            </a:pPr>
            <a:r>
              <a:rPr kumimoji="0" lang="en-US" sz="3000" b="1" i="0" u="none" strike="noStrike" kern="1200" cap="none" spc="0" normalizeH="0" baseline="0" noProof="0" dirty="0">
                <a:ln>
                  <a:noFill/>
                </a:ln>
                <a:solidFill>
                  <a:srgbClr val="000000"/>
                </a:solidFill>
                <a:effectLst/>
                <a:highlight>
                  <a:srgbClr val="00FFFF"/>
                </a:highlight>
                <a:uLnTx/>
                <a:uFillTx/>
                <a:latin typeface="Arial Narrow" panose="020B0606020202030204" pitchFamily="34" charset="0"/>
                <a:cs typeface="Calibri"/>
              </a:rPr>
              <a:t>H</a:t>
            </a: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cs typeface="Calibri"/>
              </a:rPr>
              <a:t>ELIOPHYSICS Thematic Approach </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cs typeface="Calibri"/>
              </a:rPr>
              <a:t>[…</a:t>
            </a:r>
            <a:r>
              <a:rPr kumimoji="0" lang="en-US" sz="1600" b="0" i="0" u="sng" strike="noStrike" kern="1200" cap="none" spc="0" normalizeH="0" baseline="0" noProof="0" dirty="0">
                <a:ln>
                  <a:noFill/>
                </a:ln>
                <a:solidFill>
                  <a:srgbClr val="000000"/>
                </a:solidFill>
                <a:effectLst/>
                <a:uLnTx/>
                <a:uFillTx/>
                <a:latin typeface="Arial Narrow" panose="020B0606020202030204" pitchFamily="34" charset="0"/>
                <a:cs typeface="Calibri"/>
              </a:rPr>
              <a:t>illuminating</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cs typeface="Calibri"/>
              </a:rPr>
              <a:t> the novel contributions of the PUNCH mission &amp; in the broader context of relationships to other NASA heliophysics missions and to other scientific, cultural, historic, and artistic explorations of our star, the Sun]</a:t>
            </a:r>
          </a:p>
        </p:txBody>
      </p:sp>
      <p:sp>
        <p:nvSpPr>
          <p:cNvPr id="11" name="TextBox 10">
            <a:extLst>
              <a:ext uri="{FF2B5EF4-FFF2-40B4-BE49-F238E27FC236}">
                <a16:creationId xmlns:a16="http://schemas.microsoft.com/office/drawing/2014/main" id="{3AF700EE-EB54-4FDA-B177-D92A0910FF6E}"/>
              </a:ext>
            </a:extLst>
          </p:cNvPr>
          <p:cNvSpPr txBox="1"/>
          <p:nvPr/>
        </p:nvSpPr>
        <p:spPr>
          <a:xfrm>
            <a:off x="0" y="660482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PUNCH Outreach Plan – Self Directed Summary Overview</a:t>
            </a:r>
          </a:p>
        </p:txBody>
      </p:sp>
      <p:sp>
        <p:nvSpPr>
          <p:cNvPr id="12" name="TextBox 11">
            <a:extLst>
              <a:ext uri="{FF2B5EF4-FFF2-40B4-BE49-F238E27FC236}">
                <a16:creationId xmlns:a16="http://schemas.microsoft.com/office/drawing/2014/main" id="{8FCB5460-B01A-4951-A0EA-1AE2D07A25F1}"/>
              </a:ext>
            </a:extLst>
          </p:cNvPr>
          <p:cNvSpPr txBox="1"/>
          <p:nvPr/>
        </p:nvSpPr>
        <p:spPr>
          <a:xfrm>
            <a:off x="8076850" y="659470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Dr. Cherilynn Morrow   8 April 2021</a:t>
            </a:r>
          </a:p>
        </p:txBody>
      </p:sp>
      <p:sp>
        <p:nvSpPr>
          <p:cNvPr id="13" name="TextBox 12">
            <a:extLst>
              <a:ext uri="{FF2B5EF4-FFF2-40B4-BE49-F238E27FC236}">
                <a16:creationId xmlns:a16="http://schemas.microsoft.com/office/drawing/2014/main" id="{6516A99C-31FA-46E9-A983-03CCF2A28427}"/>
              </a:ext>
            </a:extLst>
          </p:cNvPr>
          <p:cNvSpPr txBox="1"/>
          <p:nvPr/>
        </p:nvSpPr>
        <p:spPr>
          <a:xfrm>
            <a:off x="4466074" y="660482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cherilynn.morrow@gmail.com</a:t>
            </a:r>
          </a:p>
        </p:txBody>
      </p:sp>
      <p:sp>
        <p:nvSpPr>
          <p:cNvPr id="14" name="TextBox 3">
            <a:extLst>
              <a:ext uri="{FF2B5EF4-FFF2-40B4-BE49-F238E27FC236}">
                <a16:creationId xmlns:a16="http://schemas.microsoft.com/office/drawing/2014/main" id="{7DE9CE1F-FAF6-41DD-B543-519755290B08}"/>
              </a:ext>
            </a:extLst>
          </p:cNvPr>
          <p:cNvSpPr txBox="1">
            <a:spLocks/>
          </p:cNvSpPr>
          <p:nvPr/>
        </p:nvSpPr>
        <p:spPr>
          <a:xfrm>
            <a:off x="11399586" y="6556218"/>
            <a:ext cx="451755" cy="276997"/>
          </a:xfrm>
          <a:prstGeom prst="rect">
            <a:avLst/>
          </a:prstGeom>
          <a:solidFill>
            <a:schemeClr val="bg1"/>
          </a:solidFill>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000000"/>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60</a:t>
            </a:fld>
            <a:endParaRPr kumimoji="0" lang="en-US" sz="1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Tree>
    <p:extLst>
      <p:ext uri="{BB962C8B-B14F-4D97-AF65-F5344CB8AC3E}">
        <p14:creationId xmlns:p14="http://schemas.microsoft.com/office/powerpoint/2010/main" val="165229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1775" y="127363"/>
            <a:ext cx="9986065"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Calibri"/>
                <a:cs typeface="Calibri"/>
                <a:sym typeface="Calibri"/>
              </a:rPr>
              <a:t>PUNCH Outreach Core Consortium (POCC) – What is BPiP?</a:t>
            </a:r>
          </a:p>
        </p:txBody>
      </p:sp>
      <p:sp>
        <p:nvSpPr>
          <p:cNvPr id="11" name="TextBox 10">
            <a:extLst>
              <a:ext uri="{FF2B5EF4-FFF2-40B4-BE49-F238E27FC236}">
                <a16:creationId xmlns:a16="http://schemas.microsoft.com/office/drawing/2014/main" id="{3AF700EE-EB54-4FDA-B177-D92A0910FF6E}"/>
              </a:ext>
            </a:extLst>
          </p:cNvPr>
          <p:cNvSpPr txBox="1"/>
          <p:nvPr/>
        </p:nvSpPr>
        <p:spPr>
          <a:xfrm>
            <a:off x="0" y="660482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PUNCH Outreach Plan – Self Directed Summary Overview</a:t>
            </a:r>
          </a:p>
        </p:txBody>
      </p:sp>
      <p:sp>
        <p:nvSpPr>
          <p:cNvPr id="12" name="TextBox 11">
            <a:extLst>
              <a:ext uri="{FF2B5EF4-FFF2-40B4-BE49-F238E27FC236}">
                <a16:creationId xmlns:a16="http://schemas.microsoft.com/office/drawing/2014/main" id="{8FCB5460-B01A-4951-A0EA-1AE2D07A25F1}"/>
              </a:ext>
            </a:extLst>
          </p:cNvPr>
          <p:cNvSpPr txBox="1"/>
          <p:nvPr/>
        </p:nvSpPr>
        <p:spPr>
          <a:xfrm>
            <a:off x="8076850" y="659470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Dr. Cherilynn Morrow   8 April 2021</a:t>
            </a:r>
          </a:p>
        </p:txBody>
      </p:sp>
      <p:sp>
        <p:nvSpPr>
          <p:cNvPr id="13" name="TextBox 12">
            <a:extLst>
              <a:ext uri="{FF2B5EF4-FFF2-40B4-BE49-F238E27FC236}">
                <a16:creationId xmlns:a16="http://schemas.microsoft.com/office/drawing/2014/main" id="{6516A99C-31FA-46E9-A983-03CCF2A28427}"/>
              </a:ext>
            </a:extLst>
          </p:cNvPr>
          <p:cNvSpPr txBox="1"/>
          <p:nvPr/>
        </p:nvSpPr>
        <p:spPr>
          <a:xfrm>
            <a:off x="4466074" y="660482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cherilynn.morrow@gmail.com</a:t>
            </a:r>
          </a:p>
        </p:txBody>
      </p:sp>
      <p:sp>
        <p:nvSpPr>
          <p:cNvPr id="14" name="TextBox 3">
            <a:extLst>
              <a:ext uri="{FF2B5EF4-FFF2-40B4-BE49-F238E27FC236}">
                <a16:creationId xmlns:a16="http://schemas.microsoft.com/office/drawing/2014/main" id="{7DE9CE1F-FAF6-41DD-B543-519755290B08}"/>
              </a:ext>
            </a:extLst>
          </p:cNvPr>
          <p:cNvSpPr txBox="1">
            <a:spLocks/>
          </p:cNvSpPr>
          <p:nvPr/>
        </p:nvSpPr>
        <p:spPr>
          <a:xfrm>
            <a:off x="11399586" y="6556218"/>
            <a:ext cx="451755" cy="276997"/>
          </a:xfrm>
          <a:prstGeom prst="rect">
            <a:avLst/>
          </a:prstGeom>
          <a:solidFill>
            <a:schemeClr val="bg1"/>
          </a:solidFill>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000000"/>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61</a:t>
            </a:fld>
            <a:endParaRPr kumimoji="0" lang="en-US" sz="1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8" name="TextBox 7">
            <a:extLst>
              <a:ext uri="{FF2B5EF4-FFF2-40B4-BE49-F238E27FC236}">
                <a16:creationId xmlns:a16="http://schemas.microsoft.com/office/drawing/2014/main" id="{D8621F64-76F5-4FC2-814D-24745B14D2CD}"/>
              </a:ext>
            </a:extLst>
          </p:cNvPr>
          <p:cNvSpPr txBox="1"/>
          <p:nvPr/>
        </p:nvSpPr>
        <p:spPr>
          <a:xfrm>
            <a:off x="242007" y="1717959"/>
            <a:ext cx="8110005" cy="36779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Narrow" panose="020B0606020202030204" pitchFamily="34" charset="0"/>
              </a:rPr>
              <a:t>All POCC Institutions are </a:t>
            </a:r>
            <a:r>
              <a:rPr kumimoji="0" lang="en-US"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committed to our </a:t>
            </a:r>
            <a:r>
              <a:rPr kumimoji="0" lang="en-US"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Broadening Participation in Planetariums (BPiP) initiative </a:t>
            </a:r>
            <a:r>
              <a:rPr kumimoji="0" lang="en-US"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to help ensure that PUNCH Outreach events enhance </a:t>
            </a:r>
            <a:r>
              <a:rPr kumimoji="0" lang="en-US"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opportunities for historically marginalized youth to become interested in science and more confident about considering STEM-related careers. BPiP involves: </a:t>
            </a:r>
          </a:p>
          <a:p>
            <a:pPr marL="742950" lvl="1" indent="-285750" algn="just">
              <a:spcAft>
                <a:spcPts val="1200"/>
              </a:spcAft>
              <a:buFont typeface="Arial" panose="020B0604020202020204" pitchFamily="34" charset="0"/>
              <a:buChar char="•"/>
              <a:defRPr/>
            </a:pPr>
            <a:r>
              <a:rPr kumimoji="0" lang="en-US" b="1"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A 2-day workshop at each POCC institution </a:t>
            </a:r>
            <a:r>
              <a:rPr kumimoji="0" lang="en-US"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facilitated in Year 1 or 2 of the project by </a:t>
            </a:r>
            <a:r>
              <a:rPr lang="en-US" dirty="0">
                <a:solidFill>
                  <a:prstClr val="black"/>
                </a:solidFill>
                <a:latin typeface="Arial Narrow" panose="020B0606020202030204" pitchFamily="34" charset="0"/>
                <a:ea typeface="Times New Roman" panose="02020603050405020304" pitchFamily="18" charset="0"/>
                <a:cs typeface="Times New Roman" panose="02020603050405020304" pitchFamily="18" charset="0"/>
              </a:rPr>
              <a:t>our</a:t>
            </a:r>
            <a:r>
              <a:rPr kumimoji="0" lang="en-US"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Diversity Consultant and Evaluator to examine current and past practices and ideas for new strategies on broadening participation in programming related to the PUNCH Outreach plan</a:t>
            </a:r>
          </a:p>
          <a:p>
            <a:pPr marL="742950" lvl="1" indent="-285750" algn="just">
              <a:spcAft>
                <a:spcPts val="1200"/>
              </a:spcAft>
              <a:buFont typeface="Arial" panose="020B0604020202020204" pitchFamily="34" charset="0"/>
              <a:buChar char="•"/>
              <a:defRPr/>
            </a:pPr>
            <a:r>
              <a:rPr kumimoji="0" lang="en-US" b="1"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Institutional Action Plan </a:t>
            </a:r>
            <a:r>
              <a:rPr kumimoji="0" lang="en-US"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for Broadening Participation in the context of PUNCH Outreach activities</a:t>
            </a:r>
          </a:p>
          <a:p>
            <a:pPr marL="742950" lvl="1" indent="-285750" algn="just">
              <a:spcAft>
                <a:spcPts val="1800"/>
              </a:spcAft>
              <a:buFont typeface="Arial" panose="020B0604020202020204" pitchFamily="34" charset="0"/>
              <a:buChar char="•"/>
              <a:defRPr/>
            </a:pPr>
            <a:r>
              <a:rPr kumimoji="0" lang="en-US" b="1"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Annual follow-ups </a:t>
            </a:r>
          </a:p>
        </p:txBody>
      </p:sp>
      <p:sp>
        <p:nvSpPr>
          <p:cNvPr id="9" name="Oval 8">
            <a:extLst>
              <a:ext uri="{FF2B5EF4-FFF2-40B4-BE49-F238E27FC236}">
                <a16:creationId xmlns:a16="http://schemas.microsoft.com/office/drawing/2014/main" id="{459A6BFF-B3E4-4402-A3C6-0D11829C78D8}"/>
              </a:ext>
            </a:extLst>
          </p:cNvPr>
          <p:cNvSpPr/>
          <p:nvPr/>
        </p:nvSpPr>
        <p:spPr>
          <a:xfrm>
            <a:off x="8984587" y="1224880"/>
            <a:ext cx="2414999" cy="2428542"/>
          </a:xfrm>
          <a:prstGeom prst="ellipse">
            <a:avLst/>
          </a:prstGeom>
          <a:blipFill>
            <a:blip r:embed="rId3" cstate="email">
              <a:extLst>
                <a:ext uri="{28A0092B-C50C-407E-A947-70E740481C1C}">
                  <a14:useLocalDpi xmlns:a14="http://schemas.microsoft.com/office/drawing/2010/main"/>
                </a:ext>
              </a:extLst>
            </a:blip>
            <a:srcRect/>
            <a:stretch>
              <a:fillRect/>
            </a:stretch>
          </a:bli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2B0A5D1F-77E0-404D-AEAD-629CB96C0D14}"/>
              </a:ext>
            </a:extLst>
          </p:cNvPr>
          <p:cNvSpPr txBox="1"/>
          <p:nvPr/>
        </p:nvSpPr>
        <p:spPr>
          <a:xfrm>
            <a:off x="8775293" y="3852861"/>
            <a:ext cx="2989988" cy="1815880"/>
          </a:xfrm>
          <a:prstGeom prst="rect">
            <a:avLst/>
          </a:prstGeom>
          <a:solidFill>
            <a:srgbClr val="FFE48F">
              <a:alpha val="47000"/>
            </a:srgb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just" defTabSz="914400" rtl="0" eaLnBrk="1" fontAlgn="auto" latinLnBrk="0" hangingPunct="1">
              <a:lnSpc>
                <a:spcPct val="100000"/>
              </a:lnSpc>
              <a:spcBef>
                <a:spcPts val="0"/>
              </a:spcBef>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One strategy for </a:t>
            </a: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BPiP success </a:t>
            </a: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is to conduct front-end assessment of needs and opportunities with representatives of the populations we intend to benefit. This means consulting with Girl Scouts, B/VI learners, and Native &amp; Hispanic youth about products and events intended to engage them and their families. </a:t>
            </a:r>
          </a:p>
        </p:txBody>
      </p:sp>
    </p:spTree>
    <p:extLst>
      <p:ext uri="{BB962C8B-B14F-4D97-AF65-F5344CB8AC3E}">
        <p14:creationId xmlns:p14="http://schemas.microsoft.com/office/powerpoint/2010/main" val="30309393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1775" y="127363"/>
            <a:ext cx="5965734"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200" b="1" u="none" strike="noStrike" kern="0" cap="none" spc="0" normalizeH="0" baseline="0" noProof="0" dirty="0">
                <a:ln>
                  <a:noFill/>
                </a:ln>
                <a:solidFill>
                  <a:srgbClr val="FFFFFF"/>
                </a:solidFill>
                <a:effectLst/>
                <a:uLnTx/>
                <a:uFillTx/>
                <a:latin typeface="Calibri"/>
                <a:cs typeface="Calibri"/>
                <a:sym typeface="Calibri"/>
              </a:rPr>
              <a:t>Distinguishing the POCC and POCA</a:t>
            </a:r>
          </a:p>
        </p:txBody>
      </p:sp>
      <p:sp>
        <p:nvSpPr>
          <p:cNvPr id="11" name="TextBox 10">
            <a:extLst>
              <a:ext uri="{FF2B5EF4-FFF2-40B4-BE49-F238E27FC236}">
                <a16:creationId xmlns:a16="http://schemas.microsoft.com/office/drawing/2014/main" id="{3AF700EE-EB54-4FDA-B177-D92A0910FF6E}"/>
              </a:ext>
            </a:extLst>
          </p:cNvPr>
          <p:cNvSpPr txBox="1"/>
          <p:nvPr/>
        </p:nvSpPr>
        <p:spPr>
          <a:xfrm>
            <a:off x="0" y="660482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dirty="0">
                <a:ln>
                  <a:noFill/>
                </a:ln>
                <a:solidFill>
                  <a:srgbClr val="000000"/>
                </a:solidFill>
                <a:effectLst/>
                <a:uLnTx/>
                <a:uFillTx/>
                <a:latin typeface="Calibri"/>
                <a:ea typeface="+mn-ea"/>
                <a:cs typeface="Calibri"/>
                <a:sym typeface="Calibri"/>
              </a:rPr>
              <a:t>PUNCH Outreach Plan – Self Directed Summary Overview</a:t>
            </a:r>
          </a:p>
        </p:txBody>
      </p:sp>
      <p:sp>
        <p:nvSpPr>
          <p:cNvPr id="12" name="TextBox 11">
            <a:extLst>
              <a:ext uri="{FF2B5EF4-FFF2-40B4-BE49-F238E27FC236}">
                <a16:creationId xmlns:a16="http://schemas.microsoft.com/office/drawing/2014/main" id="{8FCB5460-B01A-4951-A0EA-1AE2D07A25F1}"/>
              </a:ext>
            </a:extLst>
          </p:cNvPr>
          <p:cNvSpPr txBox="1"/>
          <p:nvPr/>
        </p:nvSpPr>
        <p:spPr>
          <a:xfrm>
            <a:off x="8076850" y="659470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dirty="0">
                <a:ln>
                  <a:noFill/>
                </a:ln>
                <a:solidFill>
                  <a:srgbClr val="000000"/>
                </a:solidFill>
                <a:effectLst/>
                <a:uLnTx/>
                <a:uFillTx/>
                <a:latin typeface="Calibri"/>
                <a:ea typeface="+mn-ea"/>
                <a:cs typeface="Calibri"/>
                <a:sym typeface="Calibri"/>
              </a:rPr>
              <a:t>Dr. Cherilynn Morrow   8 April 2021</a:t>
            </a:r>
          </a:p>
        </p:txBody>
      </p:sp>
      <p:sp>
        <p:nvSpPr>
          <p:cNvPr id="13" name="TextBox 12">
            <a:extLst>
              <a:ext uri="{FF2B5EF4-FFF2-40B4-BE49-F238E27FC236}">
                <a16:creationId xmlns:a16="http://schemas.microsoft.com/office/drawing/2014/main" id="{6516A99C-31FA-46E9-A983-03CCF2A28427}"/>
              </a:ext>
            </a:extLst>
          </p:cNvPr>
          <p:cNvSpPr txBox="1"/>
          <p:nvPr/>
        </p:nvSpPr>
        <p:spPr>
          <a:xfrm>
            <a:off x="4466074" y="660482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dirty="0">
                <a:ln>
                  <a:noFill/>
                </a:ln>
                <a:solidFill>
                  <a:srgbClr val="000000"/>
                </a:solidFill>
                <a:effectLst/>
                <a:uLnTx/>
                <a:uFillTx/>
                <a:latin typeface="Calibri"/>
                <a:ea typeface="+mn-ea"/>
                <a:cs typeface="Calibri"/>
                <a:sym typeface="Calibri"/>
              </a:rPr>
              <a:t>cherilynn.morrow@gmail.com</a:t>
            </a:r>
          </a:p>
        </p:txBody>
      </p:sp>
      <p:sp>
        <p:nvSpPr>
          <p:cNvPr id="14" name="TextBox 3">
            <a:extLst>
              <a:ext uri="{FF2B5EF4-FFF2-40B4-BE49-F238E27FC236}">
                <a16:creationId xmlns:a16="http://schemas.microsoft.com/office/drawing/2014/main" id="{7DE9CE1F-FAF6-41DD-B543-519755290B08}"/>
              </a:ext>
            </a:extLst>
          </p:cNvPr>
          <p:cNvSpPr txBox="1">
            <a:spLocks/>
          </p:cNvSpPr>
          <p:nvPr/>
        </p:nvSpPr>
        <p:spPr>
          <a:xfrm>
            <a:off x="11399586" y="6556218"/>
            <a:ext cx="451755" cy="276997"/>
          </a:xfrm>
          <a:prstGeom prst="rect">
            <a:avLst/>
          </a:prstGeom>
          <a:solidFill>
            <a:schemeClr val="bg1"/>
          </a:solidFill>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u="none" strike="noStrike" kern="0" cap="none" spc="0" normalizeH="0" baseline="0" noProof="0">
                <a:ln>
                  <a:noFill/>
                </a:ln>
                <a:solidFill>
                  <a:srgbClr val="000000"/>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62</a:t>
            </a:fld>
            <a:endParaRPr kumimoji="0" lang="en-US" sz="1400" b="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32" name="TextBox 31">
            <a:extLst>
              <a:ext uri="{FF2B5EF4-FFF2-40B4-BE49-F238E27FC236}">
                <a16:creationId xmlns:a16="http://schemas.microsoft.com/office/drawing/2014/main" id="{A814041E-1491-499F-A039-34D1FECB16F5}"/>
              </a:ext>
            </a:extLst>
          </p:cNvPr>
          <p:cNvSpPr txBox="1"/>
          <p:nvPr/>
        </p:nvSpPr>
        <p:spPr>
          <a:xfrm>
            <a:off x="340660" y="1202151"/>
            <a:ext cx="8508701" cy="44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just" defTabSz="914400" rtl="0" eaLnBrk="1" fontAlgn="auto" latinLnBrk="0" hangingPunct="1">
              <a:lnSpc>
                <a:spcPct val="107000"/>
              </a:lnSpc>
              <a:spcBef>
                <a:spcPts val="200"/>
              </a:spcBef>
              <a:spcAft>
                <a:spcPts val="1200"/>
              </a:spcAft>
              <a:buClrTx/>
              <a:buSzTx/>
              <a:buFontTx/>
              <a:buNone/>
              <a:tabLst/>
              <a:defRPr/>
            </a:pPr>
            <a:r>
              <a:rPr kumimoji="0" lang="en-US" b="1" u="none" strike="noStrike" kern="1200" cap="none" spc="0" normalizeH="0" baseline="0" noProof="0" dirty="0">
                <a:ln>
                  <a:noFill/>
                </a:ln>
                <a:solidFill>
                  <a:schemeClr val="accent4">
                    <a:lumMod val="10000"/>
                  </a:schemeClr>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The PUNCH Outreach &amp; Communications Alliance (POCA**)</a:t>
            </a:r>
          </a:p>
          <a:p>
            <a:pPr marL="0" marR="0" lvl="0" indent="0" algn="just" defTabSz="914400" rtl="0" eaLnBrk="1" fontAlgn="auto" latinLnBrk="0" hangingPunct="1">
              <a:spcBef>
                <a:spcPts val="200"/>
              </a:spcBef>
              <a:spcAft>
                <a:spcPts val="1800"/>
              </a:spcAft>
              <a:buClrTx/>
              <a:buSzTx/>
              <a:buFontTx/>
              <a:buNone/>
              <a:tabLst/>
              <a:defRPr/>
            </a:pPr>
            <a:r>
              <a:rPr kumimoji="0" lang="en-US" b="0" u="none" strike="noStrike" kern="1200" cap="none" spc="0" normalizeH="0" baseline="0" noProof="0" dirty="0">
                <a:ln>
                  <a:noFill/>
                </a:ln>
                <a:solidFill>
                  <a:srgbClr val="000000"/>
                </a:solidFill>
                <a:effectLst/>
                <a:uLnTx/>
                <a:uFillTx/>
                <a:latin typeface="Arial Narrow" panose="020B0606020202030204" pitchFamily="34" charset="0"/>
                <a:ea typeface="Open Sans"/>
                <a:cs typeface="Times New Roman" panose="02020603050405020304" pitchFamily="18" charset="0"/>
              </a:rPr>
              <a:t>To ensure maximum benefit, we have also formed a broader collaborative alliance. The “PUNCH Outreach &amp; Communications Alliance” (</a:t>
            </a:r>
            <a:r>
              <a:rPr kumimoji="0" lang="en-US" b="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POCA**) includes the funded core consortium (POCC) and adds a set of </a:t>
            </a:r>
            <a:r>
              <a:rPr kumimoji="0" lang="en-US" b="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advisors, dissemination partners, and liaisons to represent NASA and other relevant organizations on a </a:t>
            </a:r>
            <a:r>
              <a:rPr kumimoji="0" lang="en-US" b="1"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no-exchange-of-funds basis</a:t>
            </a:r>
            <a:r>
              <a:rPr kumimoji="0" lang="en-US" b="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r>
              <a:rPr kumimoji="0" lang="en-US" b="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The layer added to the POCC to make the POCA contains three new types of colleagues for the overall PUNCH Outreach team, including: </a:t>
            </a:r>
            <a:endParaRPr kumimoji="0" lang="en-US" b="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457200" marR="457200" lvl="0" indent="0" algn="just" defTabSz="914400" rtl="0" eaLnBrk="1" fontAlgn="auto" latinLnBrk="0" hangingPunct="1">
              <a:spcBef>
                <a:spcPts val="0"/>
              </a:spcBef>
              <a:spcAft>
                <a:spcPts val="1200"/>
              </a:spcAft>
              <a:buClrTx/>
              <a:buSzTx/>
              <a:buFontTx/>
              <a:buNone/>
              <a:tabLst/>
              <a:defRPr/>
            </a:pPr>
            <a:r>
              <a:rPr kumimoji="0" lang="en-US" sz="1600" b="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1) Colleagues doing complementary work in </a:t>
            </a:r>
            <a:r>
              <a:rPr kumimoji="0" lang="en-US" sz="1600" b="1"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heliophysics communications </a:t>
            </a:r>
            <a:r>
              <a:rPr kumimoji="0" lang="en-US" sz="1600" b="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at SwRI and at NASA GSFC with whom we continue to coordinate and explore synergies of effort.</a:t>
            </a:r>
            <a:endParaRPr kumimoji="0" lang="en-US" sz="1600" b="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457200" marR="457200" lvl="0" indent="0" algn="just" defTabSz="914400" rtl="0" eaLnBrk="1" fontAlgn="auto" latinLnBrk="0" hangingPunct="1">
              <a:spcBef>
                <a:spcPts val="0"/>
              </a:spcBef>
              <a:spcAft>
                <a:spcPts val="1200"/>
              </a:spcAft>
              <a:buClrTx/>
              <a:buSzTx/>
              <a:buFontTx/>
              <a:buNone/>
              <a:tabLst/>
              <a:defRPr/>
            </a:pPr>
            <a:r>
              <a:rPr kumimoji="0" lang="en-US" sz="1600" b="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2) A PI-designated liaison from the </a:t>
            </a:r>
            <a:r>
              <a:rPr kumimoji="0" lang="en-US" sz="1600" b="1"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heliophysics education group </a:t>
            </a:r>
            <a:r>
              <a:rPr kumimoji="0" lang="en-US" sz="1600" b="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a:t>
            </a:r>
            <a:r>
              <a:rPr lang="en-US" sz="16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HEAT</a:t>
            </a:r>
            <a:r>
              <a:rPr kumimoji="0" lang="en-US" sz="1600" b="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and connections to six other NASA-sponsored programs </a:t>
            </a:r>
            <a:r>
              <a:rPr lang="en-US" sz="16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of </a:t>
            </a:r>
            <a:r>
              <a:rPr kumimoji="0" lang="en-US" sz="1600" b="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relevance to PUNCH Outreach (see the Table on </a:t>
            </a:r>
            <a:r>
              <a:rPr kumimoji="0" lang="en-US" sz="1600" b="1"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Slide 23</a:t>
            </a:r>
            <a:r>
              <a:rPr kumimoji="0" lang="en-US" sz="1600" b="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a:t>
            </a:r>
            <a:endParaRPr kumimoji="0" lang="en-US" sz="1600" b="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457200" marR="457200" lvl="0" indent="0" algn="just" defTabSz="914400" rtl="0" eaLnBrk="1" fontAlgn="auto" latinLnBrk="0" hangingPunct="1">
              <a:spcBef>
                <a:spcPts val="0"/>
              </a:spcBef>
              <a:spcAft>
                <a:spcPts val="1800"/>
              </a:spcAft>
              <a:buClrTx/>
              <a:buSzTx/>
              <a:buFontTx/>
              <a:buNone/>
              <a:tabLst/>
              <a:defRPr/>
            </a:pPr>
            <a:r>
              <a:rPr kumimoji="0" lang="en-US" sz="1600" b="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3) </a:t>
            </a:r>
            <a:r>
              <a:rPr kumimoji="0" lang="en-US" sz="1600" b="1"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Dissemination partners </a:t>
            </a:r>
            <a:r>
              <a:rPr kumimoji="0" lang="en-US" sz="1600" b="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who assist with national and strategic local dissemination (e.g.</a:t>
            </a:r>
            <a:r>
              <a:rPr lang="en-US" sz="16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r>
              <a:rPr kumimoji="0" lang="en-US" sz="1600" b="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the </a:t>
            </a:r>
            <a:r>
              <a:rPr kumimoji="0" lang="en-US" sz="1600" b="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hlinkClick r:id="rId3"/>
              </a:rPr>
              <a:t>International Planetarium Society</a:t>
            </a:r>
            <a:r>
              <a:rPr kumimoji="0" lang="en-US" sz="1600" b="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the </a:t>
            </a:r>
            <a:r>
              <a:rPr kumimoji="0" lang="en-US" sz="1600" b="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hlinkClick r:id="rId4"/>
              </a:rPr>
              <a:t>Astronomical Society of the Pacific</a:t>
            </a:r>
            <a:r>
              <a:rPr kumimoji="0" lang="en-US" sz="1600" b="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the </a:t>
            </a:r>
            <a:r>
              <a:rPr kumimoji="0" lang="en-US" sz="1600" b="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hlinkClick r:id="rId5"/>
              </a:rPr>
              <a:t>San Juan College Planetarium </a:t>
            </a:r>
            <a:r>
              <a:rPr kumimoji="0" lang="en-US" sz="1600" b="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the  nearest one to Chaco Canyon and a large Navajo population; Howard B. Owens Planetarium – the nearest one to NASA GSFC which is the workplace of several PUNCH scientists)</a:t>
            </a:r>
            <a:endParaRPr lang="en-US" sz="16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5AF1E605-9C91-484F-A4CF-43ECAF88C0A7}"/>
              </a:ext>
            </a:extLst>
          </p:cNvPr>
          <p:cNvSpPr/>
          <p:nvPr/>
        </p:nvSpPr>
        <p:spPr>
          <a:xfrm>
            <a:off x="9257364" y="1341963"/>
            <a:ext cx="2414999" cy="2428542"/>
          </a:xfrm>
          <a:prstGeom prst="ellipse">
            <a:avLst/>
          </a:prstGeom>
          <a:blipFill>
            <a:blip r:embed="rId6" cstate="email">
              <a:extLst>
                <a:ext uri="{28A0092B-C50C-407E-A947-70E740481C1C}">
                  <a14:useLocalDpi xmlns:a14="http://schemas.microsoft.com/office/drawing/2010/main"/>
                </a:ext>
              </a:extLst>
            </a:blip>
            <a:srcRect/>
            <a:stretch>
              <a:fillRect/>
            </a:stretch>
          </a:bli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 name="TextBox 1">
            <a:extLst>
              <a:ext uri="{FF2B5EF4-FFF2-40B4-BE49-F238E27FC236}">
                <a16:creationId xmlns:a16="http://schemas.microsoft.com/office/drawing/2014/main" id="{6F3CFC7E-670C-4CDE-B6D6-3EA5B7CBDCE1}"/>
              </a:ext>
            </a:extLst>
          </p:cNvPr>
          <p:cNvSpPr txBox="1"/>
          <p:nvPr/>
        </p:nvSpPr>
        <p:spPr>
          <a:xfrm>
            <a:off x="530835" y="5975175"/>
            <a:ext cx="8128350" cy="338552"/>
          </a:xfrm>
          <a:prstGeom prst="rect">
            <a:avLst/>
          </a:prstGeom>
          <a:solidFill>
            <a:srgbClr val="A3F4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600" b="1" u="none" strike="noStrike" cap="none" spc="0" normalizeH="0" baseline="0" dirty="0">
                <a:ln>
                  <a:noFill/>
                </a:ln>
                <a:solidFill>
                  <a:srgbClr val="000000"/>
                </a:solidFill>
                <a:effectLst/>
                <a:uFillTx/>
                <a:latin typeface="Arial Narrow" panose="020B0606020202030204" pitchFamily="34" charset="0"/>
                <a:sym typeface="Calibri"/>
              </a:rPr>
              <a:t>** “Poca” is a name of Algonquin origin, generally given to a girl,  meaning “playful” or “friendly”</a:t>
            </a:r>
          </a:p>
        </p:txBody>
      </p:sp>
      <p:sp>
        <p:nvSpPr>
          <p:cNvPr id="16" name="TextBox 15">
            <a:extLst>
              <a:ext uri="{FF2B5EF4-FFF2-40B4-BE49-F238E27FC236}">
                <a16:creationId xmlns:a16="http://schemas.microsoft.com/office/drawing/2014/main" id="{F233DC2E-604F-4B65-8EA6-A0DF642BAA98}"/>
              </a:ext>
            </a:extLst>
          </p:cNvPr>
          <p:cNvSpPr txBox="1"/>
          <p:nvPr/>
        </p:nvSpPr>
        <p:spPr>
          <a:xfrm>
            <a:off x="8962709" y="3974842"/>
            <a:ext cx="3004308" cy="1600436"/>
          </a:xfrm>
          <a:prstGeom prst="rect">
            <a:avLst/>
          </a:prstGeom>
          <a:solidFill>
            <a:srgbClr val="FFE48F">
              <a:alpha val="47000"/>
            </a:srgb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just" defTabSz="914400" rtl="0" eaLnBrk="1" fontAlgn="auto" latinLnBrk="0" hangingPunct="1">
              <a:lnSpc>
                <a:spcPct val="100000"/>
              </a:lnSpc>
              <a:spcBef>
                <a:spcPts val="0"/>
              </a:spcBef>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The PUNCH-funded POCC executes the core mission of regional outreach in the US Southwest. </a:t>
            </a: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The POCA helps to radiate the impact of PUNCH Outreach to the nation</a:t>
            </a: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The diagram on the next slide depicts these layers of partnership leading from the PUNCH mission to a diverse public. </a:t>
            </a:r>
          </a:p>
        </p:txBody>
      </p:sp>
    </p:spTree>
    <p:extLst>
      <p:ext uri="{BB962C8B-B14F-4D97-AF65-F5344CB8AC3E}">
        <p14:creationId xmlns:p14="http://schemas.microsoft.com/office/powerpoint/2010/main" val="18324563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DB87D70-FB15-4358-A11A-41405CF1B8D6}"/>
              </a:ext>
            </a:extLst>
          </p:cNvPr>
          <p:cNvGrpSpPr/>
          <p:nvPr/>
        </p:nvGrpSpPr>
        <p:grpSpPr>
          <a:xfrm>
            <a:off x="599440" y="1088878"/>
            <a:ext cx="5228604" cy="5097108"/>
            <a:chOff x="4173939" y="1214451"/>
            <a:chExt cx="1280291" cy="1280291"/>
          </a:xfrm>
          <a:solidFill>
            <a:srgbClr val="CCFFFF"/>
          </a:solidFill>
          <a:effectLst>
            <a:glow rad="1143000">
              <a:schemeClr val="accent3">
                <a:satMod val="175000"/>
                <a:alpha val="40000"/>
              </a:schemeClr>
            </a:glow>
          </a:effectLst>
        </p:grpSpPr>
        <p:sp>
          <p:nvSpPr>
            <p:cNvPr id="14" name="Oval 13">
              <a:extLst>
                <a:ext uri="{FF2B5EF4-FFF2-40B4-BE49-F238E27FC236}">
                  <a16:creationId xmlns:a16="http://schemas.microsoft.com/office/drawing/2014/main" id="{A5D95BBA-3C93-4CDC-B590-0F378A0B92B3}"/>
                </a:ext>
              </a:extLst>
            </p:cNvPr>
            <p:cNvSpPr/>
            <p:nvPr/>
          </p:nvSpPr>
          <p:spPr>
            <a:xfrm>
              <a:off x="4173939" y="1214451"/>
              <a:ext cx="1280291" cy="1280291"/>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5" name="Oval 4">
              <a:extLst>
                <a:ext uri="{FF2B5EF4-FFF2-40B4-BE49-F238E27FC236}">
                  <a16:creationId xmlns:a16="http://schemas.microsoft.com/office/drawing/2014/main" id="{D2544172-70FC-44E6-BAB1-FB7209A64071}"/>
                </a:ext>
              </a:extLst>
            </p:cNvPr>
            <p:cNvSpPr txBox="1"/>
            <p:nvPr/>
          </p:nvSpPr>
          <p:spPr>
            <a:xfrm>
              <a:off x="4361433" y="1401945"/>
              <a:ext cx="905303" cy="905303"/>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35560" tIns="35560" rIns="35560" bIns="3556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aphicFrame>
        <p:nvGraphicFramePr>
          <p:cNvPr id="3" name="Diagram 2">
            <a:extLst>
              <a:ext uri="{FF2B5EF4-FFF2-40B4-BE49-F238E27FC236}">
                <a16:creationId xmlns:a16="http://schemas.microsoft.com/office/drawing/2014/main" id="{2CD28659-F74E-4A3E-AB16-5E3BBEF1DA8A}"/>
              </a:ext>
            </a:extLst>
          </p:cNvPr>
          <p:cNvGraphicFramePr/>
          <p:nvPr>
            <p:extLst>
              <p:ext uri="{D42A27DB-BD31-4B8C-83A1-F6EECF244321}">
                <p14:modId xmlns:p14="http://schemas.microsoft.com/office/powerpoint/2010/main" val="938383274"/>
              </p:ext>
            </p:extLst>
          </p:nvPr>
        </p:nvGraphicFramePr>
        <p:xfrm>
          <a:off x="821736" y="23204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 name="Group 15">
            <a:extLst>
              <a:ext uri="{FF2B5EF4-FFF2-40B4-BE49-F238E27FC236}">
                <a16:creationId xmlns:a16="http://schemas.microsoft.com/office/drawing/2014/main" id="{1ED12645-44A0-4D4D-89A0-7583218A3413}"/>
              </a:ext>
            </a:extLst>
          </p:cNvPr>
          <p:cNvGrpSpPr/>
          <p:nvPr/>
        </p:nvGrpSpPr>
        <p:grpSpPr>
          <a:xfrm>
            <a:off x="5722999" y="4193892"/>
            <a:ext cx="2637598" cy="1185333"/>
            <a:chOff x="4864555" y="2651555"/>
            <a:chExt cx="2637598" cy="1185333"/>
          </a:xfrm>
        </p:grpSpPr>
        <p:sp>
          <p:nvSpPr>
            <p:cNvPr id="19" name="Rectangle 18">
              <a:extLst>
                <a:ext uri="{FF2B5EF4-FFF2-40B4-BE49-F238E27FC236}">
                  <a16:creationId xmlns:a16="http://schemas.microsoft.com/office/drawing/2014/main" id="{FD952C0D-3F8B-4CBB-93B9-8B0E4FABD5A2}"/>
                </a:ext>
              </a:extLst>
            </p:cNvPr>
            <p:cNvSpPr/>
            <p:nvPr/>
          </p:nvSpPr>
          <p:spPr>
            <a:xfrm>
              <a:off x="4864555" y="2651555"/>
              <a:ext cx="2581574" cy="118533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a:extLst>
                <a:ext uri="{FF2B5EF4-FFF2-40B4-BE49-F238E27FC236}">
                  <a16:creationId xmlns:a16="http://schemas.microsoft.com/office/drawing/2014/main" id="{9BC8FBEB-E255-4887-A8A0-D8EE9C470398}"/>
                </a:ext>
              </a:extLst>
            </p:cNvPr>
            <p:cNvSpPr txBox="1"/>
            <p:nvPr/>
          </p:nvSpPr>
          <p:spPr>
            <a:xfrm>
              <a:off x="4920579" y="2736900"/>
              <a:ext cx="2581574" cy="56408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hueOff val="0"/>
                      <a:satOff val="0"/>
                      <a:lumOff val="0"/>
                      <a:alphaOff val="0"/>
                    </a:prstClr>
                  </a:solidFill>
                  <a:effectLst/>
                  <a:uLnTx/>
                  <a:uFillTx/>
                  <a:latin typeface="Arial Narrow" panose="020B0606020202030204" pitchFamily="34" charset="0"/>
                </a:rPr>
                <a:t>Participating Public</a:t>
              </a:r>
            </a:p>
          </p:txBody>
        </p:sp>
      </p:grpSp>
      <p:sp>
        <p:nvSpPr>
          <p:cNvPr id="17" name="Straight Connector 16">
            <a:extLst>
              <a:ext uri="{FF2B5EF4-FFF2-40B4-BE49-F238E27FC236}">
                <a16:creationId xmlns:a16="http://schemas.microsoft.com/office/drawing/2014/main" id="{3344BD21-1801-45D5-A976-A8DA6CC09A63}"/>
              </a:ext>
            </a:extLst>
          </p:cNvPr>
          <p:cNvSpPr/>
          <p:nvPr/>
        </p:nvSpPr>
        <p:spPr>
          <a:xfrm>
            <a:off x="5515953" y="4572545"/>
            <a:ext cx="508000" cy="0"/>
          </a:xfrm>
          <a:prstGeom prst="line">
            <a:avLst/>
          </a:prstGeom>
          <a:ln>
            <a:solidFill>
              <a:schemeClr val="tx1"/>
            </a:solidFill>
            <a:headEnd type="none" w="med" len="med"/>
            <a:tailEnd type="triangle" w="med" len="med"/>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18" name="Straight Connector 17">
            <a:extLst>
              <a:ext uri="{FF2B5EF4-FFF2-40B4-BE49-F238E27FC236}">
                <a16:creationId xmlns:a16="http://schemas.microsoft.com/office/drawing/2014/main" id="{3F0EDA96-7160-4A1C-9AEF-ED3788DEEA58}"/>
              </a:ext>
            </a:extLst>
          </p:cNvPr>
          <p:cNvSpPr/>
          <p:nvPr/>
        </p:nvSpPr>
        <p:spPr>
          <a:xfrm rot="5400000">
            <a:off x="4928179" y="4663808"/>
            <a:ext cx="671199" cy="508001"/>
          </a:xfrm>
          <a:prstGeom prst="line">
            <a:avLst/>
          </a:prstGeom>
          <a:ln>
            <a:solidFill>
              <a:schemeClr val="tx1"/>
            </a:solidFill>
            <a:headEnd type="oval" w="med" len="med"/>
            <a:tailEnd type="oval" w="med" len="med"/>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22" name="Rectangle 21">
            <a:extLst>
              <a:ext uri="{FF2B5EF4-FFF2-40B4-BE49-F238E27FC236}">
                <a16:creationId xmlns:a16="http://schemas.microsoft.com/office/drawing/2014/main" id="{FA323AAC-E59A-45C7-8382-1FA139279A69}"/>
              </a:ext>
            </a:extLst>
          </p:cNvPr>
          <p:cNvSpPr/>
          <p:nvPr/>
        </p:nvSpPr>
        <p:spPr>
          <a:xfrm>
            <a:off x="1596068" y="3717961"/>
            <a:ext cx="3241873" cy="118533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 name="TextBox 1">
            <a:extLst>
              <a:ext uri="{FF2B5EF4-FFF2-40B4-BE49-F238E27FC236}">
                <a16:creationId xmlns:a16="http://schemas.microsoft.com/office/drawing/2014/main" id="{AC908507-B7BF-4516-A05B-2C67C6BB2D1C}"/>
              </a:ext>
            </a:extLst>
          </p:cNvPr>
          <p:cNvSpPr txBox="1"/>
          <p:nvPr/>
        </p:nvSpPr>
        <p:spPr>
          <a:xfrm>
            <a:off x="7938838" y="1630103"/>
            <a:ext cx="3040869" cy="1005840"/>
          </a:xfrm>
          <a:prstGeom prst="roundRect">
            <a:avLst/>
          </a:prstGeom>
          <a:solidFill>
            <a:schemeClr val="accent6">
              <a:lumMod val="40000"/>
              <a:lumOff val="60000"/>
            </a:schemeClr>
          </a:solidFill>
          <a:ln>
            <a:solidFill>
              <a:schemeClr val="tx1"/>
            </a:solidFill>
          </a:ln>
        </p:spPr>
        <p:txBody>
          <a:bodyPr wrap="square" rtlCol="0">
            <a:spAutoFit/>
          </a:body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rPr>
              <a:t> PUNCH Mission Team + SwRI +</a:t>
            </a:r>
          </a:p>
          <a:p>
            <a:pPr marL="109538" marR="0" lvl="0" indent="-109538" algn="l" defTabSz="914400" rtl="0" eaLnBrk="1" fontAlgn="auto" latinLnBrk="0" hangingPunct="1">
              <a:lnSpc>
                <a:spcPct val="90000"/>
              </a:lnSpc>
              <a:spcBef>
                <a:spcPts val="0"/>
              </a:spcBef>
              <a:spcAft>
                <a:spcPts val="2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rPr>
              <a:t>5 Planetariums and science centers </a:t>
            </a: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rPr>
              <a:t>in 4 states (CO, NM, UT, AZ) +</a:t>
            </a:r>
          </a:p>
          <a:p>
            <a:pPr marL="109538" marR="0" lvl="0" indent="-109538"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rPr>
              <a:t>Key collaborators &amp; consultants </a:t>
            </a:r>
          </a:p>
        </p:txBody>
      </p:sp>
      <p:sp>
        <p:nvSpPr>
          <p:cNvPr id="24" name="TextBox 23">
            <a:extLst>
              <a:ext uri="{FF2B5EF4-FFF2-40B4-BE49-F238E27FC236}">
                <a16:creationId xmlns:a16="http://schemas.microsoft.com/office/drawing/2014/main" id="{C4797888-8C8E-4FF3-A207-3D7D68934A5B}"/>
              </a:ext>
            </a:extLst>
          </p:cNvPr>
          <p:cNvSpPr txBox="1"/>
          <p:nvPr/>
        </p:nvSpPr>
        <p:spPr>
          <a:xfrm>
            <a:off x="7351586" y="243386"/>
            <a:ext cx="3915854" cy="1288296"/>
          </a:xfrm>
          <a:prstGeom prst="roundRect">
            <a:avLst/>
          </a:prstGeom>
          <a:solidFill>
            <a:schemeClr val="accent4">
              <a:lumMod val="40000"/>
              <a:lumOff val="60000"/>
            </a:schemeClr>
          </a:solidFill>
          <a:ln>
            <a:solidFill>
              <a:schemeClr val="tx1"/>
            </a:solidFill>
          </a:ln>
        </p:spPr>
        <p:txBody>
          <a:bodyPr wrap="square" rtlCol="0">
            <a:spAutoFit/>
          </a:bodyPr>
          <a:lstStyle/>
          <a:p>
            <a:pPr marL="109538" marR="0" lvl="0" indent="-109538" algn="l" defTabSz="914400" rtl="0" eaLnBrk="1" fontAlgn="auto" latinLnBrk="0" hangingPunct="1">
              <a:lnSpc>
                <a:spcPct val="90000"/>
              </a:lnSpc>
              <a:spcBef>
                <a:spcPts val="0"/>
              </a:spcBef>
              <a:spcAft>
                <a:spcPts val="200"/>
              </a:spcAft>
              <a:buClrTx/>
              <a:buSzTx/>
              <a:buFont typeface="Arial" panose="020B0604020202020204" pitchFamily="34" charset="0"/>
              <a:buChar char="•"/>
              <a:tabLst/>
              <a:defRPr/>
            </a:pPr>
            <a:r>
              <a:rPr kumimoji="0" lang="en-US" sz="1400" i="0" u="none" strike="noStrike" kern="1200" cap="none" spc="0" normalizeH="0" baseline="0" noProof="0" dirty="0">
                <a:ln>
                  <a:noFill/>
                </a:ln>
                <a:solidFill>
                  <a:prstClr val="black"/>
                </a:solidFill>
                <a:effectLst/>
                <a:uLnTx/>
                <a:uFillTx/>
                <a:latin typeface="Arial Narrow" panose="020B0606020202030204" pitchFamily="34" charset="0"/>
              </a:rPr>
              <a:t>30+ Scientists </a:t>
            </a: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rPr>
              <a:t>mostly in CO, SW Texas, and MD</a:t>
            </a:r>
          </a:p>
          <a:p>
            <a:pPr marL="109538" marR="0" lvl="0" indent="-109538" algn="l" defTabSz="914400" rtl="0" eaLnBrk="1" fontAlgn="auto" latinLnBrk="0" hangingPunct="1">
              <a:lnSpc>
                <a:spcPct val="90000"/>
              </a:lnSpc>
              <a:spcBef>
                <a:spcPts val="0"/>
              </a:spcBef>
              <a:spcAft>
                <a:spcPts val="2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rPr>
              <a:t>High percentage of women in STEM</a:t>
            </a:r>
          </a:p>
          <a:p>
            <a:pPr marL="109538" marR="0" lvl="0" indent="-109538" algn="l" defTabSz="914400" rtl="0" eaLnBrk="1" fontAlgn="auto" latinLnBrk="0" hangingPunct="1">
              <a:lnSpc>
                <a:spcPct val="90000"/>
              </a:lnSpc>
              <a:spcBef>
                <a:spcPts val="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rPr>
              <a:t>Associate Investigators interested in Outreach</a:t>
            </a:r>
          </a:p>
          <a:p>
            <a:pPr marL="109538" marR="0" lvl="0" indent="-109538" algn="l" defTabSz="914400" rtl="0" eaLnBrk="1" fontAlgn="auto" latinLnBrk="0" hangingPunct="1">
              <a:lnSpc>
                <a:spcPct val="90000"/>
              </a:lnSpc>
              <a:spcBef>
                <a:spcPts val="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rPr>
              <a:t>Student Collaborators interested in Outreach</a:t>
            </a:r>
          </a:p>
          <a:p>
            <a:pPr marL="109538" marR="0" lvl="0" indent="-109538" algn="l" defTabSz="914400" rtl="0" eaLnBrk="1" fontAlgn="auto" latinLnBrk="0" hangingPunct="1">
              <a:lnSpc>
                <a:spcPct val="90000"/>
              </a:lnSpc>
              <a:spcBef>
                <a:spcPts val="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rPr>
              <a:t>PI, Project Scientist, Outreach Director in Boulder, CO</a:t>
            </a:r>
          </a:p>
        </p:txBody>
      </p:sp>
      <p:sp>
        <p:nvSpPr>
          <p:cNvPr id="25" name="TextBox 24">
            <a:extLst>
              <a:ext uri="{FF2B5EF4-FFF2-40B4-BE49-F238E27FC236}">
                <a16:creationId xmlns:a16="http://schemas.microsoft.com/office/drawing/2014/main" id="{680739D7-0986-4274-93D0-8F26512424C5}"/>
              </a:ext>
            </a:extLst>
          </p:cNvPr>
          <p:cNvSpPr txBox="1"/>
          <p:nvPr/>
        </p:nvSpPr>
        <p:spPr>
          <a:xfrm>
            <a:off x="8287129" y="2726265"/>
            <a:ext cx="3325961" cy="1828800"/>
          </a:xfrm>
          <a:prstGeom prst="roundRect">
            <a:avLst/>
          </a:prstGeom>
          <a:solidFill>
            <a:srgbClr val="FFFFB9"/>
          </a:solidFill>
          <a:ln>
            <a:solidFill>
              <a:schemeClr val="tx1"/>
            </a:solidFill>
          </a:ln>
        </p:spPr>
        <p:txBody>
          <a:bodyPr wrap="square" rtlCol="0">
            <a:spAutoFit/>
          </a:bodyPr>
          <a:lstStyle/>
          <a:p>
            <a:pPr marL="109538" marR="0" lvl="0" indent="-109538"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rPr>
              <a:t>The PUNCH Mission Team +</a:t>
            </a:r>
          </a:p>
          <a:p>
            <a:pPr marL="109538" marR="0" lvl="0" indent="-10953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rPr>
              <a:t>PUNCH Outreach Core Consortium +</a:t>
            </a:r>
          </a:p>
          <a:p>
            <a:pPr marL="109538" marR="0" lvl="0" indent="-109538"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rPr>
              <a:t>Chaco Culture National Historical Park</a:t>
            </a:r>
          </a:p>
          <a:p>
            <a:pPr marL="109538" marR="0" lvl="0" indent="-109538"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rPr>
              <a:t>Scobee Education Center, San Antonio, TX </a:t>
            </a:r>
          </a:p>
          <a:p>
            <a:pPr marL="109538" marR="0" lvl="0" indent="-109538"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rPr>
              <a:t>Liaisons with relevant NASA programs</a:t>
            </a:r>
          </a:p>
          <a:p>
            <a:pPr marL="109538" marR="0" lvl="0" indent="-109538"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rPr>
              <a:t>Dissemination Partners </a:t>
            </a: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rPr>
              <a:t>(ASP, IPS, etc.) </a:t>
            </a:r>
          </a:p>
          <a:p>
            <a:pPr marL="109538" marR="0" lvl="0" indent="-109538"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rPr>
              <a:t>Art &amp; Culture Centers w/STEAM interest</a:t>
            </a:r>
          </a:p>
          <a:p>
            <a:pPr marL="109538" marR="0" lvl="0" indent="-109538"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rPr>
              <a:t>NASA Heliophysics &amp; SwRI Comms</a:t>
            </a:r>
          </a:p>
        </p:txBody>
      </p:sp>
      <p:sp>
        <p:nvSpPr>
          <p:cNvPr id="26" name="TextBox 25">
            <a:extLst>
              <a:ext uri="{FF2B5EF4-FFF2-40B4-BE49-F238E27FC236}">
                <a16:creationId xmlns:a16="http://schemas.microsoft.com/office/drawing/2014/main" id="{AB26F502-DA84-4DC8-BC29-AB40471FF90A}"/>
              </a:ext>
            </a:extLst>
          </p:cNvPr>
          <p:cNvSpPr txBox="1"/>
          <p:nvPr/>
        </p:nvSpPr>
        <p:spPr>
          <a:xfrm>
            <a:off x="5983086" y="4740506"/>
            <a:ext cx="5228604" cy="1774103"/>
          </a:xfrm>
          <a:prstGeom prst="roundRect">
            <a:avLst/>
          </a:prstGeom>
          <a:solidFill>
            <a:srgbClr val="CCFFFF"/>
          </a:solidFill>
          <a:ln>
            <a:solidFill>
              <a:schemeClr val="tx1"/>
            </a:solidFill>
          </a:ln>
        </p:spPr>
        <p:txBody>
          <a:bodyPr wrap="square" rtlCol="0">
            <a:spAutoFit/>
          </a:bodyPr>
          <a:lstStyle/>
          <a:p>
            <a:pPr marL="109538" marR="0" lvl="0" indent="-10953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rPr>
              <a:t>Hundreds of thousands of people served </a:t>
            </a: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rPr>
              <a:t>by the combined annual visitorship of Consortium institutions + Chaco + Dissemination Partners</a:t>
            </a:r>
          </a:p>
          <a:p>
            <a:pPr marL="109538" marR="0" lvl="0" indent="-10953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rPr>
              <a:t>Engagement of historically marginalized populations using the outreach theme of Ancient &amp; Modern Sun watching: </a:t>
            </a:r>
            <a:r>
              <a:rPr kumimoji="0" lang="en-US" sz="1400" i="0" u="none" strike="noStrike" kern="1200" cap="none" spc="0" normalizeH="0" baseline="0" noProof="0" dirty="0">
                <a:ln>
                  <a:noFill/>
                </a:ln>
                <a:solidFill>
                  <a:prstClr val="black"/>
                </a:solidFill>
                <a:effectLst/>
                <a:highlight>
                  <a:srgbClr val="00FFFF"/>
                </a:highlight>
                <a:uLnTx/>
                <a:uFillTx/>
                <a:latin typeface="Arial Narrow" panose="020B0606020202030204" pitchFamily="34" charset="0"/>
              </a:rPr>
              <a:t>Native and Latinx/Hispanic youth &amp; families, Girls in STEM, Blind </a:t>
            </a:r>
            <a:r>
              <a:rPr lang="en-US" sz="1400" dirty="0">
                <a:solidFill>
                  <a:prstClr val="black"/>
                </a:solidFill>
                <a:highlight>
                  <a:srgbClr val="00FFFF"/>
                </a:highlight>
                <a:latin typeface="Arial Narrow" panose="020B0606020202030204" pitchFamily="34" charset="0"/>
              </a:rPr>
              <a:t>&amp; </a:t>
            </a:r>
            <a:r>
              <a:rPr kumimoji="0" lang="en-US" sz="1400" i="0" u="none" strike="noStrike" kern="1200" cap="none" spc="0" normalizeH="0" baseline="0" noProof="0" dirty="0">
                <a:ln>
                  <a:noFill/>
                </a:ln>
                <a:solidFill>
                  <a:prstClr val="black"/>
                </a:solidFill>
                <a:effectLst/>
                <a:highlight>
                  <a:srgbClr val="00FFFF"/>
                </a:highlight>
                <a:uLnTx/>
                <a:uFillTx/>
                <a:latin typeface="Arial Narrow" panose="020B0606020202030204" pitchFamily="34" charset="0"/>
              </a:rPr>
              <a:t>Visually Impaired</a:t>
            </a:r>
          </a:p>
          <a:p>
            <a:pPr marL="109538" marR="0" lvl="0" indent="-109538"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rPr>
              <a:t>Emphasis on serving the needs of historically marginalized populations leads to enhanced benefits for all people</a:t>
            </a: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rPr>
              <a:t>.</a:t>
            </a:r>
          </a:p>
        </p:txBody>
      </p:sp>
      <p:sp>
        <p:nvSpPr>
          <p:cNvPr id="4" name="TextBox 3">
            <a:extLst>
              <a:ext uri="{FF2B5EF4-FFF2-40B4-BE49-F238E27FC236}">
                <a16:creationId xmlns:a16="http://schemas.microsoft.com/office/drawing/2014/main" id="{AA4CA046-F2C4-404B-9D0B-B16C02497F63}"/>
              </a:ext>
            </a:extLst>
          </p:cNvPr>
          <p:cNvSpPr txBox="1"/>
          <p:nvPr/>
        </p:nvSpPr>
        <p:spPr>
          <a:xfrm>
            <a:off x="356930" y="6360904"/>
            <a:ext cx="18617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20210421 – v.12D</a:t>
            </a:r>
          </a:p>
        </p:txBody>
      </p:sp>
      <p:sp>
        <p:nvSpPr>
          <p:cNvPr id="5" name="TextBox 4">
            <a:extLst>
              <a:ext uri="{FF2B5EF4-FFF2-40B4-BE49-F238E27FC236}">
                <a16:creationId xmlns:a16="http://schemas.microsoft.com/office/drawing/2014/main" id="{7D4DE603-4447-44E5-BA6E-45C0063C9B78}"/>
              </a:ext>
            </a:extLst>
          </p:cNvPr>
          <p:cNvSpPr txBox="1"/>
          <p:nvPr/>
        </p:nvSpPr>
        <p:spPr>
          <a:xfrm>
            <a:off x="230613" y="46107"/>
            <a:ext cx="2850642" cy="408623"/>
          </a:xfrm>
          <a:prstGeom prst="roundRect">
            <a:avLst/>
          </a:prstGeom>
          <a:solidFill>
            <a:srgbClr val="CCFFFF"/>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NASA PUNCH Outreach Plan</a:t>
            </a:r>
          </a:p>
        </p:txBody>
      </p:sp>
      <p:sp>
        <p:nvSpPr>
          <p:cNvPr id="21" name="TextBox 3">
            <a:extLst>
              <a:ext uri="{FF2B5EF4-FFF2-40B4-BE49-F238E27FC236}">
                <a16:creationId xmlns:a16="http://schemas.microsoft.com/office/drawing/2014/main" id="{638D056F-F124-4E65-B8DD-E043F6F596EF}"/>
              </a:ext>
            </a:extLst>
          </p:cNvPr>
          <p:cNvSpPr txBox="1"/>
          <p:nvPr/>
        </p:nvSpPr>
        <p:spPr>
          <a:xfrm>
            <a:off x="139172" y="464259"/>
            <a:ext cx="4544587" cy="626599"/>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Calibri" panose="020F0502020204030204" pitchFamily="34" charset="0"/>
              </a:rPr>
              <a:t>Partners and Pathways to the Public:</a:t>
            </a: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The diagram shows the relationship between POCC &amp; POCA and the layers of partnership leading from the PUNCH mission to a diverse public.</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BB148948-5A9E-4B29-84E4-883FDF1C08E5}"/>
              </a:ext>
            </a:extLst>
          </p:cNvPr>
          <p:cNvSpPr txBox="1"/>
          <p:nvPr/>
        </p:nvSpPr>
        <p:spPr>
          <a:xfrm>
            <a:off x="0" y="6628155"/>
            <a:ext cx="3735434" cy="276997"/>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Calibri"/>
                <a:ea typeface="+mn-ea"/>
                <a:cs typeface="+mn-cs"/>
                <a:sym typeface="Calibri"/>
              </a:rPr>
              <a:t>PUNCH Outreach Plan – Self Directed Summary Overview</a:t>
            </a:r>
          </a:p>
        </p:txBody>
      </p:sp>
      <p:sp>
        <p:nvSpPr>
          <p:cNvPr id="27" name="TextBox 26">
            <a:extLst>
              <a:ext uri="{FF2B5EF4-FFF2-40B4-BE49-F238E27FC236}">
                <a16:creationId xmlns:a16="http://schemas.microsoft.com/office/drawing/2014/main" id="{FE46E090-E2FE-4C00-887B-BA4A63342637}"/>
              </a:ext>
            </a:extLst>
          </p:cNvPr>
          <p:cNvSpPr txBox="1"/>
          <p:nvPr/>
        </p:nvSpPr>
        <p:spPr>
          <a:xfrm>
            <a:off x="8076850" y="6618038"/>
            <a:ext cx="2902857" cy="276997"/>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Calibri"/>
                <a:ea typeface="+mn-ea"/>
                <a:cs typeface="+mn-cs"/>
                <a:sym typeface="Calibri"/>
              </a:rPr>
              <a:t>Dr. Cherilynn Morrow   8 April 2021</a:t>
            </a:r>
          </a:p>
        </p:txBody>
      </p:sp>
      <p:sp>
        <p:nvSpPr>
          <p:cNvPr id="28" name="TextBox 27">
            <a:extLst>
              <a:ext uri="{FF2B5EF4-FFF2-40B4-BE49-F238E27FC236}">
                <a16:creationId xmlns:a16="http://schemas.microsoft.com/office/drawing/2014/main" id="{41240925-48AA-4048-A142-2EC47349DE46}"/>
              </a:ext>
            </a:extLst>
          </p:cNvPr>
          <p:cNvSpPr txBox="1"/>
          <p:nvPr/>
        </p:nvSpPr>
        <p:spPr>
          <a:xfrm>
            <a:off x="4466074" y="6628155"/>
            <a:ext cx="3180442" cy="276997"/>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Calibri"/>
                <a:ea typeface="+mn-ea"/>
                <a:cs typeface="+mn-cs"/>
                <a:sym typeface="Calibri"/>
              </a:rPr>
              <a:t>cherilynn.morrow@gmail.com</a:t>
            </a:r>
          </a:p>
        </p:txBody>
      </p:sp>
      <p:sp>
        <p:nvSpPr>
          <p:cNvPr id="29" name="TextBox 3">
            <a:extLst>
              <a:ext uri="{FF2B5EF4-FFF2-40B4-BE49-F238E27FC236}">
                <a16:creationId xmlns:a16="http://schemas.microsoft.com/office/drawing/2014/main" id="{5B59BE8A-C1EF-4B4E-939E-4458DD584F98}"/>
              </a:ext>
            </a:extLst>
          </p:cNvPr>
          <p:cNvSpPr txBox="1">
            <a:spLocks/>
          </p:cNvSpPr>
          <p:nvPr/>
        </p:nvSpPr>
        <p:spPr>
          <a:xfrm>
            <a:off x="11399586" y="6579548"/>
            <a:ext cx="451755" cy="276997"/>
          </a:xfrm>
          <a:prstGeom prst="rect">
            <a:avLst/>
          </a:prstGeom>
          <a:noFill/>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prstClr val="black"/>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63</a:t>
            </a:fld>
            <a:endParaRPr kumimoji="0" lang="en-US" sz="1400" b="0" i="0" u="none" strike="noStrike" kern="0" cap="none" spc="0" normalizeH="0" baseline="0" noProof="0" dirty="0">
              <a:ln>
                <a:noFill/>
              </a:ln>
              <a:solidFill>
                <a:prstClr val="black"/>
              </a:solidFill>
              <a:effectLst/>
              <a:uLnTx/>
              <a:uFillTx/>
              <a:latin typeface="Calibri"/>
              <a:ea typeface="+mn-ea"/>
              <a:cs typeface="Calibri"/>
              <a:sym typeface="Calibri"/>
            </a:endParaRPr>
          </a:p>
        </p:txBody>
      </p:sp>
    </p:spTree>
    <p:extLst>
      <p:ext uri="{BB962C8B-B14F-4D97-AF65-F5344CB8AC3E}">
        <p14:creationId xmlns:p14="http://schemas.microsoft.com/office/powerpoint/2010/main" val="5268336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ontent Placeholder 4"/>
          <p:cNvSpPr txBox="1">
            <a:spLocks noGrp="1"/>
          </p:cNvSpPr>
          <p:nvPr>
            <p:ph type="body" idx="1"/>
          </p:nvPr>
        </p:nvSpPr>
        <p:spPr>
          <a:xfrm>
            <a:off x="995081" y="1407512"/>
            <a:ext cx="10769600" cy="3908378"/>
          </a:xfrm>
          <a:prstGeom prst="rect">
            <a:avLst/>
          </a:prstGeom>
        </p:spPr>
        <p:txBody>
          <a:bodyPr>
            <a:normAutofit/>
          </a:bodyPr>
          <a:lstStyle/>
          <a:p>
            <a:pPr marL="457200" indent="-457200">
              <a:spcBef>
                <a:spcPts val="500"/>
              </a:spcBef>
              <a:buFont typeface="+mj-lt"/>
              <a:buAutoNum type="arabicPeriod"/>
              <a:defRPr sz="2400"/>
            </a:pPr>
            <a:r>
              <a:rPr lang="en-US" dirty="0"/>
              <a:t>Engaging outreach expertise in collaboration with mission leadership</a:t>
            </a:r>
          </a:p>
          <a:p>
            <a:pPr marL="457200" indent="-457200">
              <a:spcBef>
                <a:spcPts val="500"/>
              </a:spcBef>
              <a:buFont typeface="+mj-lt"/>
              <a:buAutoNum type="arabicPeriod"/>
              <a:defRPr sz="2400"/>
            </a:pPr>
            <a:r>
              <a:rPr lang="en-US" dirty="0"/>
              <a:t>Synergizing the Science, Outreach, and Communication Teams (e.g., on website)</a:t>
            </a:r>
          </a:p>
          <a:p>
            <a:pPr marL="457200" indent="-457200">
              <a:spcBef>
                <a:spcPts val="500"/>
              </a:spcBef>
              <a:buFont typeface="+mj-lt"/>
              <a:buAutoNum type="arabicPeriod"/>
              <a:defRPr sz="2400"/>
            </a:pPr>
            <a:r>
              <a:rPr lang="en-US" dirty="0"/>
              <a:t>Coordinating &amp; synergizing with allied NASA groups &amp; missions </a:t>
            </a:r>
          </a:p>
          <a:p>
            <a:pPr marL="457200" indent="-457200">
              <a:spcBef>
                <a:spcPts val="500"/>
              </a:spcBef>
              <a:buFont typeface="+mj-lt"/>
              <a:buAutoNum type="arabicPeriod"/>
              <a:defRPr sz="2400"/>
            </a:pPr>
            <a:r>
              <a:rPr lang="en-US" dirty="0"/>
              <a:t>Enacting a thematic approach to broaden participation</a:t>
            </a:r>
          </a:p>
          <a:p>
            <a:pPr marL="457200" indent="-457200">
              <a:spcBef>
                <a:spcPts val="500"/>
              </a:spcBef>
              <a:buFont typeface="+mj-lt"/>
              <a:buAutoNum type="arabicPeriod"/>
              <a:defRPr sz="2400"/>
            </a:pPr>
            <a:r>
              <a:rPr lang="en-US" dirty="0"/>
              <a:t>Aligning mission attributes with outreach participants, partners, and products</a:t>
            </a:r>
          </a:p>
          <a:p>
            <a:pPr marL="457200" indent="-457200">
              <a:spcBef>
                <a:spcPts val="500"/>
              </a:spcBef>
              <a:buFont typeface="+mj-lt"/>
              <a:buAutoNum type="arabicPeriod"/>
              <a:defRPr sz="2400"/>
            </a:pPr>
            <a:r>
              <a:rPr lang="en-US" dirty="0"/>
              <a:t>Leveraging strengths &amp; partnerships among multiple institutions</a:t>
            </a:r>
          </a:p>
          <a:p>
            <a:pPr marL="457200" indent="-457200">
              <a:spcBef>
                <a:spcPts val="500"/>
              </a:spcBef>
              <a:buFont typeface="+mj-lt"/>
              <a:buAutoNum type="arabicPeriod"/>
              <a:defRPr sz="2400"/>
            </a:pPr>
            <a:r>
              <a:rPr lang="en-US" dirty="0"/>
              <a:t>Learning from those we intend to benefit from the start</a:t>
            </a:r>
          </a:p>
          <a:p>
            <a:pPr marL="457200" indent="-457200">
              <a:spcBef>
                <a:spcPts val="500"/>
              </a:spcBef>
              <a:buFont typeface="+mj-lt"/>
              <a:buAutoNum type="arabicPeriod"/>
              <a:defRPr sz="2400"/>
            </a:pPr>
            <a:r>
              <a:rPr lang="en-US" dirty="0"/>
              <a:t>Using evidence-based practices &amp; integrating evaluative processes</a:t>
            </a:r>
          </a:p>
        </p:txBody>
      </p:sp>
      <p:sp>
        <p:nvSpPr>
          <p:cNvPr id="171" name="Title 2"/>
          <p:cNvSpPr txBox="1">
            <a:spLocks noGrp="1"/>
          </p:cNvSpPr>
          <p:nvPr>
            <p:ph type="title"/>
          </p:nvPr>
        </p:nvSpPr>
        <p:spPr>
          <a:prstGeom prst="rect">
            <a:avLst/>
          </a:prstGeom>
        </p:spPr>
        <p:txBody>
          <a:bodyPr/>
          <a:lstStyle/>
          <a:p>
            <a:r>
              <a:rPr lang="en-US" dirty="0"/>
              <a:t>Eight Guiding Principles for the PUNCH Outreach Plan</a:t>
            </a:r>
            <a:endParaRPr dirty="0"/>
          </a:p>
        </p:txBody>
      </p:sp>
      <p:sp>
        <p:nvSpPr>
          <p:cNvPr id="5" name="TextBox 4">
            <a:extLst>
              <a:ext uri="{FF2B5EF4-FFF2-40B4-BE49-F238E27FC236}">
                <a16:creationId xmlns:a16="http://schemas.microsoft.com/office/drawing/2014/main" id="{51F4D710-A091-294F-92A0-34672846E357}"/>
              </a:ext>
            </a:extLst>
          </p:cNvPr>
          <p:cNvSpPr txBox="1"/>
          <p:nvPr/>
        </p:nvSpPr>
        <p:spPr>
          <a:xfrm>
            <a:off x="1404732" y="5943066"/>
            <a:ext cx="9144000" cy="341630"/>
          </a:xfrm>
          <a:prstGeom prst="rect">
            <a:avLst/>
          </a:prstGeom>
          <a:solidFill>
            <a:srgbClr val="61ECFF">
              <a:alpha val="47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cs typeface="Calibri"/>
                <a:sym typeface="Calibri"/>
              </a:rPr>
              <a:t>Eight KEY principles guide the development and implementation of the PUNCH Outreach plan.</a:t>
            </a:r>
          </a:p>
        </p:txBody>
      </p:sp>
      <p:sp>
        <p:nvSpPr>
          <p:cNvPr id="6" name="Oval 5">
            <a:extLst>
              <a:ext uri="{FF2B5EF4-FFF2-40B4-BE49-F238E27FC236}">
                <a16:creationId xmlns:a16="http://schemas.microsoft.com/office/drawing/2014/main" id="{8ACF699D-474F-457A-B0D4-2D8150C29071}"/>
              </a:ext>
            </a:extLst>
          </p:cNvPr>
          <p:cNvSpPr/>
          <p:nvPr/>
        </p:nvSpPr>
        <p:spPr>
          <a:xfrm>
            <a:off x="231112" y="3949004"/>
            <a:ext cx="9998110" cy="582804"/>
          </a:xfrm>
          <a:prstGeom prst="ellipse">
            <a:avLst/>
          </a:prstGeom>
          <a:noFill/>
          <a:ln w="25400" cap="flat">
            <a:solidFill>
              <a:srgbClr val="FFC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sym typeface="Calibri"/>
            </a:endParaRPr>
          </a:p>
        </p:txBody>
      </p:sp>
      <p:sp>
        <p:nvSpPr>
          <p:cNvPr id="13" name="TextBox 12">
            <a:extLst>
              <a:ext uri="{FF2B5EF4-FFF2-40B4-BE49-F238E27FC236}">
                <a16:creationId xmlns:a16="http://schemas.microsoft.com/office/drawing/2014/main" id="{08CA8E29-B725-4551-AA5B-1A939958FDC0}"/>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PUNCH Outreach Plan – Self Directed Summary Overview</a:t>
            </a:r>
          </a:p>
        </p:txBody>
      </p:sp>
      <p:sp>
        <p:nvSpPr>
          <p:cNvPr id="14" name="TextBox 13">
            <a:extLst>
              <a:ext uri="{FF2B5EF4-FFF2-40B4-BE49-F238E27FC236}">
                <a16:creationId xmlns:a16="http://schemas.microsoft.com/office/drawing/2014/main" id="{3258F7A0-0ABC-424A-8C15-EED2D096AE13}"/>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Dr. Cherilynn Morrow   8 April 2021</a:t>
            </a:r>
          </a:p>
        </p:txBody>
      </p:sp>
      <p:sp>
        <p:nvSpPr>
          <p:cNvPr id="15" name="TextBox 14">
            <a:extLst>
              <a:ext uri="{FF2B5EF4-FFF2-40B4-BE49-F238E27FC236}">
                <a16:creationId xmlns:a16="http://schemas.microsoft.com/office/drawing/2014/main" id="{8925A8B9-9373-4AAB-A9C5-1454DBF14B25}"/>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cherilynn.morrow@gmail.com</a:t>
            </a:r>
          </a:p>
        </p:txBody>
      </p:sp>
      <p:sp>
        <p:nvSpPr>
          <p:cNvPr id="16" name="TextBox 3">
            <a:extLst>
              <a:ext uri="{FF2B5EF4-FFF2-40B4-BE49-F238E27FC236}">
                <a16:creationId xmlns:a16="http://schemas.microsoft.com/office/drawing/2014/main" id="{36283B75-0DA8-4C83-B340-9AA5F616FFB5}"/>
              </a:ext>
            </a:extLst>
          </p:cNvPr>
          <p:cNvSpPr txBox="1">
            <a:spLocks/>
          </p:cNvSpPr>
          <p:nvPr/>
        </p:nvSpPr>
        <p:spPr>
          <a:xfrm>
            <a:off x="11399586" y="6505978"/>
            <a:ext cx="451755" cy="276997"/>
          </a:xfrm>
          <a:prstGeom prst="rect">
            <a:avLst/>
          </a:prstGeom>
          <a:solidFill>
            <a:schemeClr val="bg1"/>
          </a:solidFill>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64</a:t>
            </a:fld>
            <a:endParaRPr kumimoji="0" lang="en-US" sz="1400" b="0" i="0" u="none" strike="noStrike" kern="0" cap="none" spc="0" normalizeH="0" baseline="0" noProof="0" dirty="0">
              <a:ln>
                <a:noFill/>
              </a:ln>
              <a:effectLst/>
              <a:uLnTx/>
              <a:uFillTx/>
              <a:latin typeface="Calibri"/>
              <a:ea typeface="+mn-ea"/>
              <a:cs typeface="Calibri"/>
              <a:sym typeface="Calibri"/>
            </a:endParaRPr>
          </a:p>
        </p:txBody>
      </p:sp>
    </p:spTree>
    <p:extLst>
      <p:ext uri="{BB962C8B-B14F-4D97-AF65-F5344CB8AC3E}">
        <p14:creationId xmlns:p14="http://schemas.microsoft.com/office/powerpoint/2010/main" val="21664575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2"/>
          <p:cNvSpPr txBox="1">
            <a:spLocks noGrp="1"/>
          </p:cNvSpPr>
          <p:nvPr>
            <p:ph type="title"/>
          </p:nvPr>
        </p:nvSpPr>
        <p:spPr>
          <a:xfrm>
            <a:off x="1165216" y="0"/>
            <a:ext cx="10769600" cy="759854"/>
          </a:xfrm>
          <a:prstGeom prst="rect">
            <a:avLst/>
          </a:prstGeom>
        </p:spPr>
        <p:txBody>
          <a:bodyPr>
            <a:normAutofit fontScale="90000"/>
          </a:bodyPr>
          <a:lstStyle/>
          <a:p>
            <a:r>
              <a:rPr lang="en-US" dirty="0"/>
              <a:t>PUNCH Outreach is founded on authentic needs &amp; opportunities</a:t>
            </a:r>
            <a:endParaRPr dirty="0"/>
          </a:p>
        </p:txBody>
      </p:sp>
      <p:sp>
        <p:nvSpPr>
          <p:cNvPr id="10" name="TextBox 9">
            <a:extLst>
              <a:ext uri="{FF2B5EF4-FFF2-40B4-BE49-F238E27FC236}">
                <a16:creationId xmlns:a16="http://schemas.microsoft.com/office/drawing/2014/main" id="{65A112ED-AAAD-4FD1-B25B-BEE3F8F6EA8F}"/>
              </a:ext>
            </a:extLst>
          </p:cNvPr>
          <p:cNvSpPr txBox="1"/>
          <p:nvPr/>
        </p:nvSpPr>
        <p:spPr>
          <a:xfrm>
            <a:off x="0" y="5923941"/>
            <a:ext cx="12192000" cy="341630"/>
          </a:xfrm>
          <a:prstGeom prst="rect">
            <a:avLst/>
          </a:prstGeom>
          <a:solidFill>
            <a:srgbClr val="61ECFF">
              <a:alpha val="47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lang="en-US" b="1" kern="0" dirty="0">
                <a:solidFill>
                  <a:srgbClr val="000000"/>
                </a:solidFill>
                <a:latin typeface="Calibri"/>
                <a:cs typeface="Calibri"/>
                <a:sym typeface="Calibri"/>
              </a:rPr>
              <a:t>PUNCH Outreach </a:t>
            </a:r>
            <a:r>
              <a:rPr kumimoji="0" lang="en-US" sz="1800" b="1" i="0" u="none" strike="noStrike" kern="0" cap="none" spc="0" normalizeH="0" baseline="0" noProof="0" dirty="0">
                <a:ln>
                  <a:noFill/>
                </a:ln>
                <a:solidFill>
                  <a:srgbClr val="000000"/>
                </a:solidFill>
                <a:effectLst/>
                <a:uLnTx/>
                <a:uFillTx/>
                <a:latin typeface="Calibri"/>
                <a:cs typeface="Calibri"/>
                <a:sym typeface="Calibri"/>
              </a:rPr>
              <a:t>is founded on authentic needs &amp; opportunities among the populations we intend to benefit and learn from.</a:t>
            </a:r>
          </a:p>
        </p:txBody>
      </p:sp>
      <p:sp>
        <p:nvSpPr>
          <p:cNvPr id="11" name="TextBox 10">
            <a:extLst>
              <a:ext uri="{FF2B5EF4-FFF2-40B4-BE49-F238E27FC236}">
                <a16:creationId xmlns:a16="http://schemas.microsoft.com/office/drawing/2014/main" id="{E8732D15-94F6-45BA-8316-AF76EF7D095B}"/>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PUNCH Outreach Plan – Self Directed Summary Overview</a:t>
            </a:r>
          </a:p>
        </p:txBody>
      </p:sp>
      <p:sp>
        <p:nvSpPr>
          <p:cNvPr id="12" name="TextBox 11">
            <a:extLst>
              <a:ext uri="{FF2B5EF4-FFF2-40B4-BE49-F238E27FC236}">
                <a16:creationId xmlns:a16="http://schemas.microsoft.com/office/drawing/2014/main" id="{1D91E500-94C0-4CA8-ACC3-AC3C8B04F69A}"/>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Dr. Cherilynn Morrow   8 April 2021</a:t>
            </a:r>
          </a:p>
        </p:txBody>
      </p:sp>
      <p:sp>
        <p:nvSpPr>
          <p:cNvPr id="14" name="TextBox 13">
            <a:extLst>
              <a:ext uri="{FF2B5EF4-FFF2-40B4-BE49-F238E27FC236}">
                <a16:creationId xmlns:a16="http://schemas.microsoft.com/office/drawing/2014/main" id="{60DCC2CE-8DE0-4F97-80DF-12037BC31BCF}"/>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cherilynn.morrow@gmail.com</a:t>
            </a:r>
          </a:p>
        </p:txBody>
      </p:sp>
      <p:sp>
        <p:nvSpPr>
          <p:cNvPr id="15" name="TextBox 3">
            <a:extLst>
              <a:ext uri="{FF2B5EF4-FFF2-40B4-BE49-F238E27FC236}">
                <a16:creationId xmlns:a16="http://schemas.microsoft.com/office/drawing/2014/main" id="{EF4A32A6-A5B6-45E1-B0DB-03F3063C348D}"/>
              </a:ext>
            </a:extLst>
          </p:cNvPr>
          <p:cNvSpPr txBox="1">
            <a:spLocks/>
          </p:cNvSpPr>
          <p:nvPr/>
        </p:nvSpPr>
        <p:spPr>
          <a:xfrm>
            <a:off x="11399586" y="6505978"/>
            <a:ext cx="451755" cy="276997"/>
          </a:xfrm>
          <a:prstGeom prst="rect">
            <a:avLst/>
          </a:prstGeom>
          <a:solidFill>
            <a:schemeClr val="bg1"/>
          </a:solidFill>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65</a:t>
            </a:fld>
            <a:endParaRPr kumimoji="0" lang="en-US" sz="1400" b="0" i="0" u="none" strike="noStrike" kern="0" cap="none" spc="0" normalizeH="0" baseline="0" noProof="0" dirty="0">
              <a:ln>
                <a:noFill/>
              </a:ln>
              <a:effectLst/>
              <a:uLnTx/>
              <a:uFillTx/>
              <a:latin typeface="Calibri"/>
              <a:ea typeface="+mn-ea"/>
              <a:cs typeface="Calibri"/>
              <a:sym typeface="Calibri"/>
            </a:endParaRPr>
          </a:p>
        </p:txBody>
      </p:sp>
      <p:sp>
        <p:nvSpPr>
          <p:cNvPr id="16" name="TextBox 15">
            <a:extLst>
              <a:ext uri="{FF2B5EF4-FFF2-40B4-BE49-F238E27FC236}">
                <a16:creationId xmlns:a16="http://schemas.microsoft.com/office/drawing/2014/main" id="{BDB73F37-8F8B-4969-B40E-3D94613FFEE6}"/>
              </a:ext>
            </a:extLst>
          </p:cNvPr>
          <p:cNvSpPr txBox="1"/>
          <p:nvPr/>
        </p:nvSpPr>
        <p:spPr>
          <a:xfrm>
            <a:off x="575937" y="1400430"/>
            <a:ext cx="7500913" cy="34295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marR="0" indent="-285750" algn="just">
              <a:lnSpc>
                <a:spcPct val="107000"/>
              </a:lnSpc>
              <a:spcBef>
                <a:spcPts val="0"/>
              </a:spcBef>
              <a:spcAft>
                <a:spcPts val="1800"/>
              </a:spcAft>
              <a:buFont typeface="Arial" panose="020B0604020202020204" pitchFamily="34" charset="0"/>
              <a:buChar char="•"/>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Can a </a:t>
            </a:r>
            <a:r>
              <a:rPr lang="en-US" sz="1800" b="1" dirty="0">
                <a:effectLst/>
                <a:latin typeface="Arial Narrow" panose="020B0606020202030204" pitchFamily="34" charset="0"/>
                <a:ea typeface="Times New Roman" panose="02020603050405020304" pitchFamily="18" charset="0"/>
                <a:cs typeface="Times New Roman" panose="02020603050405020304" pitchFamily="18" charset="0"/>
              </a:rPr>
              <a:t>Native American or Latinx youth </a:t>
            </a: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living in challenging conditions see a way to study NASA science while honoring family and cultural traditions? </a:t>
            </a:r>
          </a:p>
          <a:p>
            <a:pPr marL="285750" marR="0" indent="-285750" algn="just">
              <a:lnSpc>
                <a:spcPct val="107000"/>
              </a:lnSpc>
              <a:spcBef>
                <a:spcPts val="0"/>
              </a:spcBef>
              <a:spcAft>
                <a:spcPts val="1800"/>
              </a:spcAft>
              <a:buFont typeface="Arial" panose="020B0604020202020204" pitchFamily="34" charset="0"/>
              <a:buChar char="•"/>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Can a </a:t>
            </a:r>
            <a:r>
              <a:rPr lang="en-US" sz="1800" b="1" dirty="0">
                <a:effectLst/>
                <a:latin typeface="Arial Narrow" panose="020B0606020202030204" pitchFamily="34" charset="0"/>
                <a:ea typeface="Times New Roman" panose="02020603050405020304" pitchFamily="18" charset="0"/>
                <a:cs typeface="Times New Roman" panose="02020603050405020304" pitchFamily="18" charset="0"/>
              </a:rPr>
              <a:t>blind or visually impaired person</a:t>
            </a: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“observe” the Sun? </a:t>
            </a:r>
          </a:p>
          <a:p>
            <a:pPr marL="285750" marR="0" indent="-285750" algn="just">
              <a:lnSpc>
                <a:spcPct val="107000"/>
              </a:lnSpc>
              <a:spcBef>
                <a:spcPts val="0"/>
              </a:spcBef>
              <a:spcAft>
                <a:spcPts val="1800"/>
              </a:spcAft>
              <a:buFont typeface="Arial" panose="020B0604020202020204" pitchFamily="34" charset="0"/>
              <a:buChar char="•"/>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Can a </a:t>
            </a:r>
            <a:r>
              <a:rPr lang="en-US" sz="1800" b="1" dirty="0">
                <a:effectLst/>
                <a:latin typeface="Arial Narrow" panose="020B0606020202030204" pitchFamily="34" charset="0"/>
                <a:ea typeface="Times New Roman" panose="02020603050405020304" pitchFamily="18" charset="0"/>
                <a:cs typeface="Times New Roman" panose="02020603050405020304" pitchFamily="18" charset="0"/>
              </a:rPr>
              <a:t>Girl Scout </a:t>
            </a: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who thought physics was for boys and solving esoteric problems become aware of how physics can relate to a field of societal benefit like heliophysics? </a:t>
            </a:r>
          </a:p>
          <a:p>
            <a:pPr marL="285750" marR="0" indent="-285750" algn="just">
              <a:lnSpc>
                <a:spcPct val="107000"/>
              </a:lnSpc>
              <a:spcBef>
                <a:spcPts val="0"/>
              </a:spcBef>
              <a:spcAft>
                <a:spcPts val="1200"/>
              </a:spcAft>
              <a:buFont typeface="Arial" panose="020B0604020202020204" pitchFamily="34" charset="0"/>
              <a:buChar char="•"/>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PUNCH Outreach provides opportunities to answer such questions because we include and listen to people from these populations who know what is needed for such outcomes to become a reality. </a:t>
            </a:r>
          </a:p>
        </p:txBody>
      </p:sp>
      <p:sp>
        <p:nvSpPr>
          <p:cNvPr id="9" name="Oval 8">
            <a:extLst>
              <a:ext uri="{FF2B5EF4-FFF2-40B4-BE49-F238E27FC236}">
                <a16:creationId xmlns:a16="http://schemas.microsoft.com/office/drawing/2014/main" id="{36F67FF5-63E5-4293-B2F5-08F36B1824DD}"/>
              </a:ext>
            </a:extLst>
          </p:cNvPr>
          <p:cNvSpPr/>
          <p:nvPr/>
        </p:nvSpPr>
        <p:spPr>
          <a:xfrm>
            <a:off x="9065176" y="1067029"/>
            <a:ext cx="2414999" cy="2428542"/>
          </a:xfrm>
          <a:prstGeom prst="ellipse">
            <a:avLst/>
          </a:prstGeom>
          <a:blipFill>
            <a:blip r:embed="rId2" cstate="email">
              <a:extLst>
                <a:ext uri="{28A0092B-C50C-407E-A947-70E740481C1C}">
                  <a14:useLocalDpi xmlns:a14="http://schemas.microsoft.com/office/drawing/2010/main"/>
                </a:ext>
              </a:extLst>
            </a:blip>
            <a:srcRect/>
            <a:stretch>
              <a:fillRect/>
            </a:stretch>
          </a:bli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id="{016B1B68-5278-4B84-99FA-288AF5A67009}"/>
              </a:ext>
            </a:extLst>
          </p:cNvPr>
          <p:cNvSpPr txBox="1"/>
          <p:nvPr/>
        </p:nvSpPr>
        <p:spPr>
          <a:xfrm>
            <a:off x="8696960" y="3632546"/>
            <a:ext cx="3229781" cy="2031323"/>
          </a:xfrm>
          <a:prstGeom prst="rect">
            <a:avLst/>
          </a:prstGeom>
          <a:solidFill>
            <a:srgbClr val="FFE48F">
              <a:alpha val="47000"/>
            </a:srgb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By collaborating directly with stakeholders who define their own needs and preferences PUNCH Outreach plays a significant role in overcoming barriers to STEM learning and careers.</a:t>
            </a:r>
          </a:p>
          <a:p>
            <a:pPr algn="just"/>
            <a:endParaRPr lang="en-US" sz="140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gn="just"/>
            <a:r>
              <a:rPr lang="en-US" sz="1400" dirty="0">
                <a:latin typeface="Arial Narrow" panose="020B0606020202030204" pitchFamily="34" charset="0"/>
                <a:cs typeface="Times New Roman" panose="02020603050405020304" pitchFamily="18" charset="0"/>
              </a:rPr>
              <a:t>The next four slides offer a set of quotes from advisors, consultants, and collaborators who have thus far informed the PUNCH Outreach Plan. Some have appeared in previous slides.</a:t>
            </a:r>
            <a:endParaRPr lang="en-US" sz="1400" dirty="0">
              <a:latin typeface="Arial Narrow" panose="020B0606020202030204" pitchFamily="34" charset="0"/>
            </a:endParaRPr>
          </a:p>
        </p:txBody>
      </p:sp>
    </p:spTree>
    <p:extLst>
      <p:ext uri="{BB962C8B-B14F-4D97-AF65-F5344CB8AC3E}">
        <p14:creationId xmlns:p14="http://schemas.microsoft.com/office/powerpoint/2010/main" val="2161211999"/>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1E0F7C9-F341-40C4-83BB-61F764F961AF}"/>
              </a:ext>
            </a:extLst>
          </p:cNvPr>
          <p:cNvGraphicFramePr>
            <a:graphicFrameLocks noGrp="1"/>
          </p:cNvGraphicFramePr>
          <p:nvPr>
            <p:extLst>
              <p:ext uri="{D42A27DB-BD31-4B8C-83A1-F6EECF244321}">
                <p14:modId xmlns:p14="http://schemas.microsoft.com/office/powerpoint/2010/main" val="826591256"/>
              </p:ext>
            </p:extLst>
          </p:nvPr>
        </p:nvGraphicFramePr>
        <p:xfrm>
          <a:off x="142568" y="1828228"/>
          <a:ext cx="11906864" cy="3425316"/>
        </p:xfrm>
        <a:graphic>
          <a:graphicData uri="http://schemas.openxmlformats.org/drawingml/2006/table">
            <a:tbl>
              <a:tblPr firstRow="1" firstCol="1" bandRow="1"/>
              <a:tblGrid>
                <a:gridCol w="1694066">
                  <a:extLst>
                    <a:ext uri="{9D8B030D-6E8A-4147-A177-3AD203B41FA5}">
                      <a16:colId xmlns:a16="http://schemas.microsoft.com/office/drawing/2014/main" val="3280349238"/>
                    </a:ext>
                  </a:extLst>
                </a:gridCol>
                <a:gridCol w="2717611">
                  <a:extLst>
                    <a:ext uri="{9D8B030D-6E8A-4147-A177-3AD203B41FA5}">
                      <a16:colId xmlns:a16="http://schemas.microsoft.com/office/drawing/2014/main" val="2113987862"/>
                    </a:ext>
                  </a:extLst>
                </a:gridCol>
                <a:gridCol w="1873188">
                  <a:extLst>
                    <a:ext uri="{9D8B030D-6E8A-4147-A177-3AD203B41FA5}">
                      <a16:colId xmlns:a16="http://schemas.microsoft.com/office/drawing/2014/main" val="3358367466"/>
                    </a:ext>
                  </a:extLst>
                </a:gridCol>
                <a:gridCol w="5621999">
                  <a:extLst>
                    <a:ext uri="{9D8B030D-6E8A-4147-A177-3AD203B41FA5}">
                      <a16:colId xmlns:a16="http://schemas.microsoft.com/office/drawing/2014/main" val="1800130228"/>
                    </a:ext>
                  </a:extLst>
                </a:gridCol>
              </a:tblGrid>
              <a:tr h="600972">
                <a:tc>
                  <a:txBody>
                    <a:bodyPr/>
                    <a:lstStyle/>
                    <a:p>
                      <a:pPr marL="0" marR="0">
                        <a:lnSpc>
                          <a:spcPct val="90000"/>
                        </a:lnSpc>
                        <a:spcBef>
                          <a:spcPts val="0"/>
                        </a:spcBef>
                        <a:spcAft>
                          <a:spcPts val="0"/>
                        </a:spcAft>
                      </a:pPr>
                      <a:r>
                        <a:rPr lang="en-US" sz="1600" b="1">
                          <a:effectLst/>
                          <a:latin typeface="Arial Narrow" panose="020B0606020202030204" pitchFamily="34" charset="0"/>
                          <a:ea typeface="Times New Roman" panose="02020603050405020304" pitchFamily="18" charset="0"/>
                          <a:cs typeface="Times New Roman" panose="02020603050405020304" pitchFamily="18" charset="0"/>
                        </a:rPr>
                        <a:t>Learners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90000"/>
                        </a:lnSpc>
                        <a:spcBef>
                          <a:spcPts val="0"/>
                        </a:spcBef>
                        <a:spcAft>
                          <a:spcPts val="0"/>
                        </a:spcAft>
                      </a:pPr>
                      <a:r>
                        <a:rPr lang="en-US" sz="160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Name of Advisor or Collaborator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90000"/>
                        </a:lnSpc>
                        <a:spcBef>
                          <a:spcPts val="0"/>
                        </a:spcBef>
                        <a:spcAft>
                          <a:spcPts val="0"/>
                        </a:spcAft>
                      </a:pPr>
                      <a:r>
                        <a:rPr lang="en-US" sz="160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Role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0000"/>
                        </a:lnSpc>
                        <a:spcBef>
                          <a:spcPts val="0"/>
                        </a:spcBef>
                        <a:spcAft>
                          <a:spcPts val="0"/>
                        </a:spcAft>
                      </a:pPr>
                      <a:r>
                        <a:rPr lang="en-US"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Understanding the needs and </a:t>
                      </a:r>
                    </a:p>
                    <a:p>
                      <a:pPr marL="0" marR="0" algn="ctr">
                        <a:lnSpc>
                          <a:spcPct val="100000"/>
                        </a:lnSpc>
                        <a:spcBef>
                          <a:spcPts val="0"/>
                        </a:spcBef>
                        <a:spcAft>
                          <a:spcPts val="0"/>
                        </a:spcAft>
                      </a:pPr>
                      <a:r>
                        <a:rPr lang="en-US"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opportunities for these learners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3867821"/>
                  </a:ext>
                </a:extLst>
              </a:tr>
              <a:tr h="2824344">
                <a:tc>
                  <a:txBody>
                    <a:bodyPr/>
                    <a:lstStyle/>
                    <a:p>
                      <a:pPr marL="0" marR="0" algn="ctr">
                        <a:lnSpc>
                          <a:spcPct val="90000"/>
                        </a:lnSpc>
                        <a:spcBef>
                          <a:spcPts val="0"/>
                        </a:spcBef>
                        <a:spcAft>
                          <a:spcPts val="0"/>
                        </a:spcAft>
                      </a:pPr>
                      <a:r>
                        <a:rPr lang="en-US" sz="16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Blind &amp; Visually Impaired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DEEAF6"/>
                    </a:solidFill>
                  </a:tcPr>
                </a:tc>
                <a:tc>
                  <a:txBody>
                    <a:bodyPr/>
                    <a:lstStyle/>
                    <a:p>
                      <a:pPr marL="0" marR="0">
                        <a:lnSpc>
                          <a:spcPct val="90000"/>
                        </a:lnSpc>
                        <a:spcBef>
                          <a:spcPts val="0"/>
                        </a:spcBef>
                        <a:spcAft>
                          <a:spcPts val="0"/>
                        </a:spcAft>
                      </a:pPr>
                      <a:r>
                        <a:rPr lang="en-US" sz="1600" b="1">
                          <a:effectLst/>
                          <a:latin typeface="Arial Narrow" panose="020B0606020202030204" pitchFamily="34" charset="0"/>
                          <a:ea typeface="Times New Roman" panose="02020603050405020304" pitchFamily="18" charset="0"/>
                          <a:cs typeface="Times New Roman" panose="02020603050405020304" pitchFamily="18" charset="0"/>
                        </a:rPr>
                        <a:t>Jeff</a:t>
                      </a:r>
                      <a:r>
                        <a:rPr lang="en-US" sz="160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600" b="1">
                          <a:effectLst/>
                          <a:latin typeface="Arial Narrow" panose="020B0606020202030204" pitchFamily="34" charset="0"/>
                          <a:ea typeface="Times New Roman" panose="02020603050405020304" pitchFamily="18" charset="0"/>
                          <a:cs typeface="Times New Roman" panose="02020603050405020304" pitchFamily="18" charset="0"/>
                        </a:rPr>
                        <a:t>Killebrew</a:t>
                      </a:r>
                      <a:r>
                        <a:rPr lang="en-US" sz="1600">
                          <a:effectLst/>
                          <a:latin typeface="Arial Narrow" panose="020B0606020202030204" pitchFamily="34" charset="0"/>
                          <a:ea typeface="Times New Roman" panose="02020603050405020304" pitchFamily="18" charset="0"/>
                          <a:cs typeface="Times New Roman" panose="02020603050405020304" pitchFamily="18" charset="0"/>
                        </a:rPr>
                        <a:t>, Science Teacher, NM School for the Blind &amp; Visually Impaired, Alamogordo, NM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marL="0" marR="0">
                        <a:lnSpc>
                          <a:spcPct val="90000"/>
                        </a:lnSpc>
                        <a:spcBef>
                          <a:spcPts val="0"/>
                        </a:spcBef>
                        <a:spcAft>
                          <a:spcPts val="0"/>
                        </a:spcAft>
                      </a:pPr>
                      <a:r>
                        <a:rPr lang="en-US" sz="16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Collaborator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DEEAF6"/>
                    </a:solidFill>
                  </a:tcPr>
                </a:tc>
                <a:tc>
                  <a:txBody>
                    <a:bodyPr/>
                    <a:lstStyle/>
                    <a:p>
                      <a:pPr marL="0" marR="0">
                        <a:lnSpc>
                          <a:spcPct val="90000"/>
                        </a:lnSpc>
                        <a:spcBef>
                          <a:spcPts val="0"/>
                        </a:spcBef>
                        <a:spcAft>
                          <a:spcPts val="0"/>
                        </a:spcAft>
                      </a:pPr>
                      <a:r>
                        <a:rPr lang="en-US" sz="1600" dirty="0">
                          <a:solidFill>
                            <a:srgbClr val="000000"/>
                          </a:solidFill>
                          <a:effectLst/>
                          <a:highlight>
                            <a:srgbClr val="9FE6FF"/>
                          </a:highlight>
                          <a:latin typeface="Arial Narrow" panose="020B0606020202030204" pitchFamily="34" charset="0"/>
                          <a:ea typeface="Times New Roman" panose="02020603050405020304" pitchFamily="18" charset="0"/>
                          <a:cs typeface="Times New Roman" panose="02020603050405020304" pitchFamily="18" charset="0"/>
                        </a:rPr>
                        <a:t>Many B/VI students have an interest in learning about the universe but have not had access to really be a part of that learning. Having an opportunity to participate through tactile and/or auditory means will excite the learners while giving them a sense of belonging and acceptance</a:t>
                      </a:r>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Those who are blind are no different than those who are sighted - they just want to belong and to explore without being told that they can't. The more opportunities they have, the more involved they become and then, may even end up looking toward space science as a viable career (like the blind astronomer, Kent Cullers!)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863709294"/>
                  </a:ext>
                </a:extLst>
              </a:tr>
            </a:tbl>
          </a:graphicData>
        </a:graphic>
      </p:graphicFrame>
      <p:sp>
        <p:nvSpPr>
          <p:cNvPr id="4" name="Text Box 2">
            <a:extLst>
              <a:ext uri="{FF2B5EF4-FFF2-40B4-BE49-F238E27FC236}">
                <a16:creationId xmlns:a16="http://schemas.microsoft.com/office/drawing/2014/main" id="{AAEDE6EC-3349-4069-8A18-2F67525DAFDB}"/>
              </a:ext>
            </a:extLst>
          </p:cNvPr>
          <p:cNvSpPr txBox="1">
            <a:spLocks noChangeArrowheads="1"/>
          </p:cNvSpPr>
          <p:nvPr/>
        </p:nvSpPr>
        <p:spPr bwMode="auto">
          <a:xfrm>
            <a:off x="73742" y="456955"/>
            <a:ext cx="11906864" cy="84090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Blind &amp; Visually Impaired:</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 The PUNCH Outreach personnel listed below represent diverse cultures and help to ensure that PUNCH outreach efforts are grounded in the needs and opportunities of the marginalized populations we aim to benefit (and learn from). The proposed PUNCH outreach products &amp; events reflect the wisdom and guidance offered by these </a:t>
            </a: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courageous voices</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942070C-46CC-428E-B3D4-B364E1C04075}"/>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PUNCH Outreach Plan – Self Directed Summary Overview</a:t>
            </a:r>
          </a:p>
        </p:txBody>
      </p:sp>
      <p:sp>
        <p:nvSpPr>
          <p:cNvPr id="9" name="TextBox 8">
            <a:extLst>
              <a:ext uri="{FF2B5EF4-FFF2-40B4-BE49-F238E27FC236}">
                <a16:creationId xmlns:a16="http://schemas.microsoft.com/office/drawing/2014/main" id="{6D1E5E87-67A9-489E-939A-4FEADA85E901}"/>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Dr. Cherilynn Morrow   8 April 2021</a:t>
            </a:r>
          </a:p>
        </p:txBody>
      </p:sp>
      <p:sp>
        <p:nvSpPr>
          <p:cNvPr id="10" name="TextBox 9">
            <a:extLst>
              <a:ext uri="{FF2B5EF4-FFF2-40B4-BE49-F238E27FC236}">
                <a16:creationId xmlns:a16="http://schemas.microsoft.com/office/drawing/2014/main" id="{937B1F7E-4D47-41A1-80DC-042A07323A81}"/>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cherilynn.morrow@gmail.com</a:t>
            </a:r>
          </a:p>
        </p:txBody>
      </p:sp>
      <p:sp>
        <p:nvSpPr>
          <p:cNvPr id="11" name="TextBox 3">
            <a:extLst>
              <a:ext uri="{FF2B5EF4-FFF2-40B4-BE49-F238E27FC236}">
                <a16:creationId xmlns:a16="http://schemas.microsoft.com/office/drawing/2014/main" id="{F6C5504C-BE90-48FD-B553-DB9F66094F57}"/>
              </a:ext>
            </a:extLst>
          </p:cNvPr>
          <p:cNvSpPr txBox="1">
            <a:spLocks/>
          </p:cNvSpPr>
          <p:nvPr/>
        </p:nvSpPr>
        <p:spPr>
          <a:xfrm>
            <a:off x="11399586" y="6505978"/>
            <a:ext cx="451755" cy="276997"/>
          </a:xfrm>
          <a:prstGeom prst="rect">
            <a:avLst/>
          </a:prstGeom>
          <a:solidFill>
            <a:schemeClr val="bg1"/>
          </a:solidFill>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66</a:t>
            </a:fld>
            <a:endParaRPr kumimoji="0" lang="en-US" sz="1400" b="0" i="0" u="none" strike="noStrike" kern="0" cap="none" spc="0" normalizeH="0" baseline="0" noProof="0" dirty="0">
              <a:ln>
                <a:noFill/>
              </a:ln>
              <a:effectLst/>
              <a:uLnTx/>
              <a:uFillTx/>
              <a:latin typeface="Calibri"/>
              <a:ea typeface="+mn-ea"/>
              <a:cs typeface="Calibri"/>
              <a:sym typeface="Calibri"/>
            </a:endParaRPr>
          </a:p>
        </p:txBody>
      </p:sp>
    </p:spTree>
    <p:extLst>
      <p:ext uri="{BB962C8B-B14F-4D97-AF65-F5344CB8AC3E}">
        <p14:creationId xmlns:p14="http://schemas.microsoft.com/office/powerpoint/2010/main" val="27863766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1E0F7C9-F341-40C4-83BB-61F764F961AF}"/>
              </a:ext>
            </a:extLst>
          </p:cNvPr>
          <p:cNvGraphicFramePr>
            <a:graphicFrameLocks noGrp="1"/>
          </p:cNvGraphicFramePr>
          <p:nvPr>
            <p:extLst>
              <p:ext uri="{D42A27DB-BD31-4B8C-83A1-F6EECF244321}">
                <p14:modId xmlns:p14="http://schemas.microsoft.com/office/powerpoint/2010/main" val="2726337039"/>
              </p:ext>
            </p:extLst>
          </p:nvPr>
        </p:nvGraphicFramePr>
        <p:xfrm>
          <a:off x="142568" y="1347020"/>
          <a:ext cx="11906864" cy="4969534"/>
        </p:xfrm>
        <a:graphic>
          <a:graphicData uri="http://schemas.openxmlformats.org/drawingml/2006/table">
            <a:tbl>
              <a:tblPr firstRow="1" firstCol="1" bandRow="1"/>
              <a:tblGrid>
                <a:gridCol w="1694066">
                  <a:extLst>
                    <a:ext uri="{9D8B030D-6E8A-4147-A177-3AD203B41FA5}">
                      <a16:colId xmlns:a16="http://schemas.microsoft.com/office/drawing/2014/main" val="3280349238"/>
                    </a:ext>
                  </a:extLst>
                </a:gridCol>
                <a:gridCol w="3466833">
                  <a:extLst>
                    <a:ext uri="{9D8B030D-6E8A-4147-A177-3AD203B41FA5}">
                      <a16:colId xmlns:a16="http://schemas.microsoft.com/office/drawing/2014/main" val="2113987862"/>
                    </a:ext>
                  </a:extLst>
                </a:gridCol>
                <a:gridCol w="1333307">
                  <a:extLst>
                    <a:ext uri="{9D8B030D-6E8A-4147-A177-3AD203B41FA5}">
                      <a16:colId xmlns:a16="http://schemas.microsoft.com/office/drawing/2014/main" val="3358367466"/>
                    </a:ext>
                  </a:extLst>
                </a:gridCol>
                <a:gridCol w="5412658">
                  <a:extLst>
                    <a:ext uri="{9D8B030D-6E8A-4147-A177-3AD203B41FA5}">
                      <a16:colId xmlns:a16="http://schemas.microsoft.com/office/drawing/2014/main" val="1800130228"/>
                    </a:ext>
                  </a:extLst>
                </a:gridCol>
              </a:tblGrid>
              <a:tr h="600972">
                <a:tc>
                  <a:txBody>
                    <a:bodyPr/>
                    <a:lstStyle/>
                    <a:p>
                      <a:pPr marL="0" marR="0">
                        <a:lnSpc>
                          <a:spcPct val="90000"/>
                        </a:lnSpc>
                        <a:spcBef>
                          <a:spcPts val="0"/>
                        </a:spcBef>
                        <a:spcAft>
                          <a:spcPts val="0"/>
                        </a:spcAft>
                      </a:pPr>
                      <a:r>
                        <a:rPr lang="en-US" sz="1600" b="1">
                          <a:effectLst/>
                          <a:latin typeface="Arial Narrow" panose="020B0606020202030204" pitchFamily="34" charset="0"/>
                          <a:ea typeface="Times New Roman" panose="02020603050405020304" pitchFamily="18" charset="0"/>
                          <a:cs typeface="Times New Roman" panose="02020603050405020304" pitchFamily="18" charset="0"/>
                        </a:rPr>
                        <a:t>Learners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90000"/>
                        </a:lnSpc>
                        <a:spcBef>
                          <a:spcPts val="0"/>
                        </a:spcBef>
                        <a:spcAft>
                          <a:spcPts val="0"/>
                        </a:spcAft>
                      </a:pPr>
                      <a:r>
                        <a:rPr lang="en-US" sz="160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Name of Advisor or Collaborator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90000"/>
                        </a:lnSpc>
                        <a:spcBef>
                          <a:spcPts val="0"/>
                        </a:spcBef>
                        <a:spcAft>
                          <a:spcPts val="0"/>
                        </a:spcAft>
                      </a:pPr>
                      <a:r>
                        <a:rPr lang="en-US" sz="160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Role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0000"/>
                        </a:lnSpc>
                        <a:spcBef>
                          <a:spcPts val="0"/>
                        </a:spcBef>
                        <a:spcAft>
                          <a:spcPts val="0"/>
                        </a:spcAft>
                      </a:pPr>
                      <a:r>
                        <a:rPr lang="en-US"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Understanding the needs and </a:t>
                      </a:r>
                    </a:p>
                    <a:p>
                      <a:pPr marL="0" marR="0" algn="ctr">
                        <a:lnSpc>
                          <a:spcPct val="100000"/>
                        </a:lnSpc>
                        <a:spcBef>
                          <a:spcPts val="0"/>
                        </a:spcBef>
                        <a:spcAft>
                          <a:spcPts val="0"/>
                        </a:spcAft>
                      </a:pPr>
                      <a:r>
                        <a:rPr lang="en-US"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opportunities for these learners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3867821"/>
                  </a:ext>
                </a:extLst>
              </a:tr>
              <a:tr h="1835641">
                <a:tc rowSpan="2">
                  <a:txBody>
                    <a:bodyPr/>
                    <a:lstStyle/>
                    <a:p>
                      <a:pPr marL="0" marR="0" algn="ctr">
                        <a:lnSpc>
                          <a:spcPct val="90000"/>
                        </a:lnSpc>
                        <a:spcBef>
                          <a:spcPts val="0"/>
                        </a:spcBef>
                        <a:spcAft>
                          <a:spcPts val="0"/>
                        </a:spcAft>
                      </a:pPr>
                      <a:r>
                        <a:rPr lang="en-US" sz="16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Girls in STEM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92D050"/>
                    </a:solidFill>
                  </a:tcPr>
                </a:tc>
                <a:tc>
                  <a:txBody>
                    <a:bodyPr/>
                    <a:lstStyle/>
                    <a:p>
                      <a:pPr marL="0" marR="0">
                        <a:lnSpc>
                          <a:spcPct val="90000"/>
                        </a:lnSpc>
                        <a:spcBef>
                          <a:spcPts val="0"/>
                        </a:spcBef>
                        <a:spcAft>
                          <a:spcPts val="0"/>
                        </a:spcAft>
                      </a:pPr>
                      <a:r>
                        <a:rPr lang="en-US" sz="160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Alexandria Burnquist</a:t>
                      </a:r>
                      <a:r>
                        <a:rPr lang="en-US" sz="16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STEM Program Manager, NM Trails Girl Scout Council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90000"/>
                        </a:lnSpc>
                        <a:spcBef>
                          <a:spcPts val="0"/>
                        </a:spcBef>
                        <a:spcAft>
                          <a:spcPts val="0"/>
                        </a:spcAft>
                      </a:pPr>
                      <a:r>
                        <a:rPr lang="en-US" sz="16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Collaborator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90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STEM has become a foundational component to the Girl Scout Experience… It is the goal of our growing STEM initiative to deliver high-quality, hands-on experiences for girls to investigate science topics and to </a:t>
                      </a:r>
                      <a:r>
                        <a:rPr lang="en-US" sz="1600" dirty="0">
                          <a:solidFill>
                            <a:srgbClr val="000000"/>
                          </a:solidFill>
                          <a:effectLst/>
                          <a:highlight>
                            <a:srgbClr val="00FF00"/>
                          </a:highlight>
                          <a:latin typeface="Arial Narrow" panose="020B0606020202030204" pitchFamily="34" charset="0"/>
                          <a:ea typeface="Times New Roman" panose="02020603050405020304" pitchFamily="18" charset="0"/>
                          <a:cs typeface="Times New Roman" panose="02020603050405020304" pitchFamily="18" charset="0"/>
                        </a:rPr>
                        <a:t>directly connect them to STEM professionals working in the field, regardless of a girl’s race, ethnicity, socioeconomic background, disability, or geographic location. </a:t>
                      </a:r>
                      <a:endPar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4041182"/>
                  </a:ext>
                </a:extLst>
              </a:tr>
              <a:tr h="2532921">
                <a:tc vMerge="1">
                  <a:txBody>
                    <a:bodyPr/>
                    <a:lstStyle/>
                    <a:p>
                      <a:endParaRPr lang="en-US"/>
                    </a:p>
                  </a:txBody>
                  <a:tcPr/>
                </a:tc>
                <a:tc>
                  <a:txBody>
                    <a:bodyPr/>
                    <a:lstStyle/>
                    <a:p>
                      <a:pPr marL="0" marR="0">
                        <a:lnSpc>
                          <a:spcPct val="90000"/>
                        </a:lnSpc>
                        <a:spcBef>
                          <a:spcPts val="0"/>
                        </a:spcBef>
                        <a:spcAft>
                          <a:spcPts val="0"/>
                        </a:spcAft>
                      </a:pPr>
                      <a:r>
                        <a:rPr lang="en-US" sz="160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Pamela Harman</a:t>
                      </a:r>
                      <a:r>
                        <a:rPr lang="en-US" sz="16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PI for NASA Sci-Act NASA-GSUSA, “Reach for the Stars”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F2F2F2"/>
                    </a:solidFill>
                  </a:tcPr>
                </a:tc>
                <a:tc>
                  <a:txBody>
                    <a:bodyPr/>
                    <a:lstStyle/>
                    <a:p>
                      <a:pPr marL="0" marR="0">
                        <a:lnSpc>
                          <a:spcPct val="90000"/>
                        </a:lnSpc>
                        <a:spcBef>
                          <a:spcPts val="0"/>
                        </a:spcBef>
                        <a:spcAft>
                          <a:spcPts val="0"/>
                        </a:spcAft>
                      </a:pPr>
                      <a:r>
                        <a:rPr lang="en-US" sz="16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Advisory Board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92D050"/>
                    </a:solidFill>
                  </a:tcPr>
                </a:tc>
                <a:tc>
                  <a:txBody>
                    <a:bodyPr/>
                    <a:lstStyle/>
                    <a:p>
                      <a:pPr marL="0" marR="0">
                        <a:lnSpc>
                          <a:spcPct val="90000"/>
                        </a:lnSpc>
                        <a:spcBef>
                          <a:spcPts val="0"/>
                        </a:spcBef>
                        <a:spcAft>
                          <a:spcPts val="300"/>
                        </a:spcAft>
                      </a:pPr>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a:solidFill>
                            <a:srgbClr val="000000"/>
                          </a:solidFill>
                          <a:effectLst/>
                          <a:highlight>
                            <a:srgbClr val="00FF00"/>
                          </a:highlight>
                          <a:latin typeface="Arial Narrow" panose="020B0606020202030204" pitchFamily="34" charset="0"/>
                          <a:ea typeface="Times New Roman" panose="02020603050405020304" pitchFamily="18" charset="0"/>
                          <a:cs typeface="Times New Roman" panose="02020603050405020304" pitchFamily="18" charset="0"/>
                        </a:rPr>
                        <a:t>Girls &amp; volunteers benefit greatly from STEM professionals, such as PUNCH scientists, who can serve as “Episodic Volunteers,” providing expertise on an occasional or periodic basis </a:t>
                      </a:r>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rather than in an ongoing way (like a Troop Leader). This is vital to girls working on space science badges &amp; patches.</a:t>
                      </a:r>
                    </a:p>
                    <a:p>
                      <a:pPr marL="0" marR="0">
                        <a:lnSpc>
                          <a:spcPct val="90000"/>
                        </a:lnSpc>
                        <a:spcBef>
                          <a:spcPts val="0"/>
                        </a:spcBef>
                        <a:spcAft>
                          <a:spcPts val="3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90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600" dirty="0">
                          <a:solidFill>
                            <a:srgbClr val="000000"/>
                          </a:solidFill>
                          <a:effectLst/>
                          <a:highlight>
                            <a:srgbClr val="00FF00"/>
                          </a:highlight>
                          <a:latin typeface="Arial Narrow" panose="020B0606020202030204" pitchFamily="34" charset="0"/>
                          <a:ea typeface="Times New Roman" panose="02020603050405020304" pitchFamily="18" charset="0"/>
                          <a:cs typeface="Times New Roman" panose="02020603050405020304" pitchFamily="18" charset="0"/>
                        </a:rPr>
                        <a:t>Girl Scouts encourages girls to spend quality time outdoors and increase their exposure to nature to help them thrive</a:t>
                      </a:r>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 recent challenge patch was designed to encourage girls to go outside and look up!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42481401"/>
                  </a:ext>
                </a:extLst>
              </a:tr>
            </a:tbl>
          </a:graphicData>
        </a:graphic>
      </p:graphicFrame>
      <p:sp>
        <p:nvSpPr>
          <p:cNvPr id="4" name="Text Box 2">
            <a:extLst>
              <a:ext uri="{FF2B5EF4-FFF2-40B4-BE49-F238E27FC236}">
                <a16:creationId xmlns:a16="http://schemas.microsoft.com/office/drawing/2014/main" id="{99798156-E1D9-444D-9D17-BE8704EEF5F3}"/>
              </a:ext>
            </a:extLst>
          </p:cNvPr>
          <p:cNvSpPr txBox="1">
            <a:spLocks noChangeArrowheads="1"/>
          </p:cNvSpPr>
          <p:nvPr/>
        </p:nvSpPr>
        <p:spPr bwMode="auto">
          <a:xfrm>
            <a:off x="73742" y="456955"/>
            <a:ext cx="11906864" cy="84090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Girls in STEM:</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 The PUNCH Outreach personnel listed below represent diverse cultures and help to ensure that PUNCH outreach efforts are grounded in the needs and opportunities of the marginalized populations we aim to benefit (and learn from). The proposed PUNCH outreach products &amp; events reflect the wisdom </a:t>
            </a:r>
            <a:r>
              <a:rPr lang="en-US" sz="16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and </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guidance offered by these </a:t>
            </a: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courageous voices</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4BB4C89-0C72-4FD3-B714-E807D0608D39}"/>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PUNCH Outreach Plan – Self Directed Summary Overview</a:t>
            </a:r>
          </a:p>
        </p:txBody>
      </p:sp>
      <p:sp>
        <p:nvSpPr>
          <p:cNvPr id="9" name="TextBox 8">
            <a:extLst>
              <a:ext uri="{FF2B5EF4-FFF2-40B4-BE49-F238E27FC236}">
                <a16:creationId xmlns:a16="http://schemas.microsoft.com/office/drawing/2014/main" id="{AC1F544C-C55C-4707-B6FF-442CC7D1D745}"/>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Dr. Cherilynn Morrow   8 April 2021</a:t>
            </a:r>
          </a:p>
        </p:txBody>
      </p:sp>
      <p:sp>
        <p:nvSpPr>
          <p:cNvPr id="10" name="TextBox 9">
            <a:extLst>
              <a:ext uri="{FF2B5EF4-FFF2-40B4-BE49-F238E27FC236}">
                <a16:creationId xmlns:a16="http://schemas.microsoft.com/office/drawing/2014/main" id="{E4E7D4DE-1E2B-4CE4-8990-151E2E338FC3}"/>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cherilynn.morrow@gmail.com</a:t>
            </a:r>
          </a:p>
        </p:txBody>
      </p:sp>
      <p:sp>
        <p:nvSpPr>
          <p:cNvPr id="11" name="TextBox 3">
            <a:extLst>
              <a:ext uri="{FF2B5EF4-FFF2-40B4-BE49-F238E27FC236}">
                <a16:creationId xmlns:a16="http://schemas.microsoft.com/office/drawing/2014/main" id="{BF519BBD-1973-4940-A1A5-97EBA27A8771}"/>
              </a:ext>
            </a:extLst>
          </p:cNvPr>
          <p:cNvSpPr txBox="1">
            <a:spLocks/>
          </p:cNvSpPr>
          <p:nvPr/>
        </p:nvSpPr>
        <p:spPr>
          <a:xfrm>
            <a:off x="11399586" y="6505978"/>
            <a:ext cx="451755" cy="276997"/>
          </a:xfrm>
          <a:prstGeom prst="rect">
            <a:avLst/>
          </a:prstGeom>
          <a:solidFill>
            <a:schemeClr val="bg1"/>
          </a:solidFill>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67</a:t>
            </a:fld>
            <a:endParaRPr kumimoji="0" lang="en-US" sz="1400" b="0" i="0" u="none" strike="noStrike" kern="0" cap="none" spc="0" normalizeH="0" baseline="0" noProof="0" dirty="0">
              <a:ln>
                <a:noFill/>
              </a:ln>
              <a:effectLst/>
              <a:uLnTx/>
              <a:uFillTx/>
              <a:latin typeface="Calibri"/>
              <a:ea typeface="+mn-ea"/>
              <a:cs typeface="Calibri"/>
              <a:sym typeface="Calibri"/>
            </a:endParaRPr>
          </a:p>
        </p:txBody>
      </p:sp>
    </p:spTree>
    <p:extLst>
      <p:ext uri="{BB962C8B-B14F-4D97-AF65-F5344CB8AC3E}">
        <p14:creationId xmlns:p14="http://schemas.microsoft.com/office/powerpoint/2010/main" val="19599005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1E0F7C9-F341-40C4-83BB-61F764F961AF}"/>
              </a:ext>
            </a:extLst>
          </p:cNvPr>
          <p:cNvGraphicFramePr>
            <a:graphicFrameLocks noGrp="1"/>
          </p:cNvGraphicFramePr>
          <p:nvPr>
            <p:extLst>
              <p:ext uri="{D42A27DB-BD31-4B8C-83A1-F6EECF244321}">
                <p14:modId xmlns:p14="http://schemas.microsoft.com/office/powerpoint/2010/main" val="3900576052"/>
              </p:ext>
            </p:extLst>
          </p:nvPr>
        </p:nvGraphicFramePr>
        <p:xfrm>
          <a:off x="142568" y="1812764"/>
          <a:ext cx="11906864" cy="4105145"/>
        </p:xfrm>
        <a:graphic>
          <a:graphicData uri="http://schemas.openxmlformats.org/drawingml/2006/table">
            <a:tbl>
              <a:tblPr firstRow="1" firstCol="1" bandRow="1"/>
              <a:tblGrid>
                <a:gridCol w="1694066">
                  <a:extLst>
                    <a:ext uri="{9D8B030D-6E8A-4147-A177-3AD203B41FA5}">
                      <a16:colId xmlns:a16="http://schemas.microsoft.com/office/drawing/2014/main" val="3280349238"/>
                    </a:ext>
                  </a:extLst>
                </a:gridCol>
                <a:gridCol w="3466833">
                  <a:extLst>
                    <a:ext uri="{9D8B030D-6E8A-4147-A177-3AD203B41FA5}">
                      <a16:colId xmlns:a16="http://schemas.microsoft.com/office/drawing/2014/main" val="2113987862"/>
                    </a:ext>
                  </a:extLst>
                </a:gridCol>
                <a:gridCol w="1293978">
                  <a:extLst>
                    <a:ext uri="{9D8B030D-6E8A-4147-A177-3AD203B41FA5}">
                      <a16:colId xmlns:a16="http://schemas.microsoft.com/office/drawing/2014/main" val="3358367466"/>
                    </a:ext>
                  </a:extLst>
                </a:gridCol>
                <a:gridCol w="5451987">
                  <a:extLst>
                    <a:ext uri="{9D8B030D-6E8A-4147-A177-3AD203B41FA5}">
                      <a16:colId xmlns:a16="http://schemas.microsoft.com/office/drawing/2014/main" val="1800130228"/>
                    </a:ext>
                  </a:extLst>
                </a:gridCol>
              </a:tblGrid>
              <a:tr h="600972">
                <a:tc>
                  <a:txBody>
                    <a:bodyPr/>
                    <a:lstStyle/>
                    <a:p>
                      <a:pPr marL="0" marR="0">
                        <a:lnSpc>
                          <a:spcPct val="90000"/>
                        </a:lnSpc>
                        <a:spcBef>
                          <a:spcPts val="0"/>
                        </a:spcBef>
                        <a:spcAft>
                          <a:spcPts val="0"/>
                        </a:spcAft>
                      </a:pPr>
                      <a:r>
                        <a:rPr lang="en-US" sz="1600" b="1">
                          <a:effectLst/>
                          <a:latin typeface="Arial Narrow" panose="020B0606020202030204" pitchFamily="34" charset="0"/>
                          <a:ea typeface="Times New Roman" panose="02020603050405020304" pitchFamily="18" charset="0"/>
                          <a:cs typeface="Times New Roman" panose="02020603050405020304" pitchFamily="18" charset="0"/>
                        </a:rPr>
                        <a:t>Learners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90000"/>
                        </a:lnSpc>
                        <a:spcBef>
                          <a:spcPts val="0"/>
                        </a:spcBef>
                        <a:spcAft>
                          <a:spcPts val="0"/>
                        </a:spcAft>
                      </a:pPr>
                      <a:r>
                        <a:rPr lang="en-US" sz="160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Name of Advisor or Collaborator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90000"/>
                        </a:lnSpc>
                        <a:spcBef>
                          <a:spcPts val="0"/>
                        </a:spcBef>
                        <a:spcAft>
                          <a:spcPts val="0"/>
                        </a:spcAft>
                      </a:pPr>
                      <a:r>
                        <a:rPr lang="en-US" sz="160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Role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0000"/>
                        </a:lnSpc>
                        <a:spcBef>
                          <a:spcPts val="0"/>
                        </a:spcBef>
                        <a:spcAft>
                          <a:spcPts val="0"/>
                        </a:spcAft>
                      </a:pPr>
                      <a:r>
                        <a:rPr lang="en-US"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Understanding the needs and </a:t>
                      </a:r>
                    </a:p>
                    <a:p>
                      <a:pPr marL="0" marR="0" algn="ctr">
                        <a:lnSpc>
                          <a:spcPct val="100000"/>
                        </a:lnSpc>
                        <a:spcBef>
                          <a:spcPts val="0"/>
                        </a:spcBef>
                        <a:spcAft>
                          <a:spcPts val="0"/>
                        </a:spcAft>
                      </a:pPr>
                      <a:r>
                        <a:rPr lang="en-US"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opportunities for these learners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3867821"/>
                  </a:ext>
                </a:extLst>
              </a:tr>
              <a:tr h="1594242">
                <a:tc rowSpan="2">
                  <a:txBody>
                    <a:bodyPr/>
                    <a:lstStyle/>
                    <a:p>
                      <a:pPr marL="0" marR="0" algn="ctr">
                        <a:lnSpc>
                          <a:spcPct val="90000"/>
                        </a:lnSpc>
                        <a:spcBef>
                          <a:spcPts val="0"/>
                        </a:spcBef>
                        <a:spcAft>
                          <a:spcPts val="0"/>
                        </a:spcAft>
                      </a:pPr>
                      <a:r>
                        <a:rPr lang="en-US" sz="16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Hispanic/Latinx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FFFF6D"/>
                    </a:solidFill>
                  </a:tcPr>
                </a:tc>
                <a:tc>
                  <a:txBody>
                    <a:bodyPr/>
                    <a:lstStyle/>
                    <a:p>
                      <a:pPr marL="0" marR="0">
                        <a:lnSpc>
                          <a:spcPct val="90000"/>
                        </a:lnSpc>
                        <a:spcBef>
                          <a:spcPts val="0"/>
                        </a:spcBef>
                        <a:spcAft>
                          <a:spcPts val="0"/>
                        </a:spcAft>
                      </a:pPr>
                      <a:r>
                        <a:rPr lang="en-US" sz="160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Jayne Aubele</a:t>
                      </a:r>
                      <a:r>
                        <a:rPr lang="en-US" sz="16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Director of Adult Programs, New Mexico Museum of Natural History &amp; Science, Albuquerque, NM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90000"/>
                        </a:lnSpc>
                        <a:spcBef>
                          <a:spcPts val="0"/>
                        </a:spcBef>
                        <a:spcAft>
                          <a:spcPts val="0"/>
                        </a:spcAft>
                      </a:pPr>
                      <a:r>
                        <a:rPr lang="en-US" sz="16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Co-Director for Cross-Cultural  Outreach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D"/>
                    </a:solidFill>
                  </a:tcPr>
                </a:tc>
                <a:tc>
                  <a:txBody>
                    <a:bodyPr/>
                    <a:lstStyle/>
                    <a:p>
                      <a:pPr marL="0" marR="0">
                        <a:lnSpc>
                          <a:spcPct val="90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Native American and Hispanic/Latinx youth have low high school graduation rates and are much more likely to live in impoverished conditions in both urban and rural areas of New Mexico. There is a deep need to inspire these young people to see science learning as an important and enjoyable part of their identity. Minority students tend to think of science as a fortress that only non-minorities can enter.  </a:t>
                      </a:r>
                      <a:r>
                        <a:rPr lang="en-US" sz="1600" dirty="0">
                          <a:solidFill>
                            <a:srgbClr val="000000"/>
                          </a:solidFill>
                          <a:effectLst/>
                          <a:highlight>
                            <a:srgbClr val="FFFF00"/>
                          </a:highlight>
                          <a:latin typeface="Arial Narrow" panose="020B0606020202030204" pitchFamily="34" charset="0"/>
                          <a:ea typeface="Times New Roman" panose="02020603050405020304" pitchFamily="18" charset="0"/>
                          <a:cs typeface="Times New Roman" panose="02020603050405020304" pitchFamily="18" charset="0"/>
                        </a:rPr>
                        <a:t>Linking a NASA mission, that will be in the news, to their own cultural history and ancestral lands can be a great source of inspiration. Using a blend of art, history, and science is an essential strategy.</a:t>
                      </a:r>
                      <a:endPar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8567290"/>
                  </a:ext>
                </a:extLst>
              </a:tr>
              <a:tr h="1506075">
                <a:tc vMerge="1">
                  <a:txBody>
                    <a:bodyPr/>
                    <a:lstStyle/>
                    <a:p>
                      <a:endParaRPr lang="en-US"/>
                    </a:p>
                  </a:txBody>
                  <a:tcPr/>
                </a:tc>
                <a:tc>
                  <a:txBody>
                    <a:bodyPr/>
                    <a:lstStyle/>
                    <a:p>
                      <a:pPr marL="0" marR="0">
                        <a:lnSpc>
                          <a:spcPct val="90000"/>
                        </a:lnSpc>
                        <a:spcBef>
                          <a:spcPts val="0"/>
                        </a:spcBef>
                        <a:spcAft>
                          <a:spcPts val="0"/>
                        </a:spcAft>
                      </a:pPr>
                      <a:r>
                        <a:rPr lang="en-US" sz="16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Elena Baca</a:t>
                      </a:r>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Latina STEAM Educator, National Hispanic Cultural Center, Albuquerque, NM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F2F2F2"/>
                    </a:solidFill>
                  </a:tcPr>
                </a:tc>
                <a:tc>
                  <a:txBody>
                    <a:bodyPr/>
                    <a:lstStyle/>
                    <a:p>
                      <a:pPr marL="0" marR="0">
                        <a:lnSpc>
                          <a:spcPct val="90000"/>
                        </a:lnSpc>
                        <a:spcBef>
                          <a:spcPts val="0"/>
                        </a:spcBef>
                        <a:spcAft>
                          <a:spcPts val="0"/>
                        </a:spcAft>
                      </a:pPr>
                      <a:r>
                        <a:rPr lang="en-US" sz="16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Advisory Board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FFFF6D"/>
                    </a:solidFill>
                  </a:tcPr>
                </a:tc>
                <a:tc>
                  <a:txBody>
                    <a:bodyPr/>
                    <a:lstStyle/>
                    <a:p>
                      <a:pPr marL="0" marR="0">
                        <a:lnSpc>
                          <a:spcPct val="90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Hispanic/Latinx children and families need opportunities to examine and learn about their cultural histories and stories while learning about science. </a:t>
                      </a:r>
                      <a:r>
                        <a:rPr lang="en-US" sz="1600" dirty="0">
                          <a:solidFill>
                            <a:srgbClr val="000000"/>
                          </a:solidFill>
                          <a:effectLst/>
                          <a:highlight>
                            <a:srgbClr val="FFFF00"/>
                          </a:highlight>
                          <a:latin typeface="Arial Narrow" panose="020B0606020202030204" pitchFamily="34" charset="0"/>
                          <a:ea typeface="Times New Roman" panose="02020603050405020304" pitchFamily="18" charset="0"/>
                          <a:cs typeface="Times New Roman" panose="02020603050405020304" pitchFamily="18" charset="0"/>
                        </a:rPr>
                        <a:t>Creative, holistic experiences in culture, art, science, and personal histories lead to the creative thought needed for the cultivation of future working scientists. </a:t>
                      </a:r>
                      <a:endPar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92651105"/>
                  </a:ext>
                </a:extLst>
              </a:tr>
            </a:tbl>
          </a:graphicData>
        </a:graphic>
      </p:graphicFrame>
      <p:sp>
        <p:nvSpPr>
          <p:cNvPr id="4" name="Text Box 2">
            <a:extLst>
              <a:ext uri="{FF2B5EF4-FFF2-40B4-BE49-F238E27FC236}">
                <a16:creationId xmlns:a16="http://schemas.microsoft.com/office/drawing/2014/main" id="{BC9EEA18-AB45-452A-A5C9-620E45592069}"/>
              </a:ext>
            </a:extLst>
          </p:cNvPr>
          <p:cNvSpPr txBox="1">
            <a:spLocks noChangeArrowheads="1"/>
          </p:cNvSpPr>
          <p:nvPr/>
        </p:nvSpPr>
        <p:spPr bwMode="auto">
          <a:xfrm>
            <a:off x="73742" y="456955"/>
            <a:ext cx="11906864" cy="84090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Hispanic/Latinx:</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 The PUNCH Outreach personnel listed below represent diverse cultures and help to ensure that PUNCH outreach efforts are grounded in the needs and opportunities of the marginalized populations we aim to benefit (and learn from). The proposed PUNCH outreach products &amp; events reflect the wisdom and guidance offered by these </a:t>
            </a: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courageous voices</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B247E5B-95A3-40F6-84F3-69E1876B9F03}"/>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PUNCH Outreach Plan – Self Directed Summary Overview</a:t>
            </a:r>
          </a:p>
        </p:txBody>
      </p:sp>
      <p:sp>
        <p:nvSpPr>
          <p:cNvPr id="13" name="TextBox 12">
            <a:extLst>
              <a:ext uri="{FF2B5EF4-FFF2-40B4-BE49-F238E27FC236}">
                <a16:creationId xmlns:a16="http://schemas.microsoft.com/office/drawing/2014/main" id="{006CB976-6D4F-490A-960B-B09D909BC6DF}"/>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Dr. Cherilynn Morrow   8 April 2021</a:t>
            </a:r>
          </a:p>
        </p:txBody>
      </p:sp>
      <p:sp>
        <p:nvSpPr>
          <p:cNvPr id="14" name="TextBox 13">
            <a:extLst>
              <a:ext uri="{FF2B5EF4-FFF2-40B4-BE49-F238E27FC236}">
                <a16:creationId xmlns:a16="http://schemas.microsoft.com/office/drawing/2014/main" id="{EC147998-C16C-4217-9475-8BF725107869}"/>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cherilynn.morrow@gmail.com</a:t>
            </a:r>
          </a:p>
        </p:txBody>
      </p:sp>
      <p:sp>
        <p:nvSpPr>
          <p:cNvPr id="15" name="TextBox 3">
            <a:extLst>
              <a:ext uri="{FF2B5EF4-FFF2-40B4-BE49-F238E27FC236}">
                <a16:creationId xmlns:a16="http://schemas.microsoft.com/office/drawing/2014/main" id="{F2375C6E-A7D3-4E55-B10F-33BF20D57D8B}"/>
              </a:ext>
            </a:extLst>
          </p:cNvPr>
          <p:cNvSpPr txBox="1">
            <a:spLocks/>
          </p:cNvSpPr>
          <p:nvPr/>
        </p:nvSpPr>
        <p:spPr>
          <a:xfrm>
            <a:off x="11399586" y="6505978"/>
            <a:ext cx="451755" cy="276997"/>
          </a:xfrm>
          <a:prstGeom prst="rect">
            <a:avLst/>
          </a:prstGeom>
          <a:solidFill>
            <a:schemeClr val="bg1"/>
          </a:solidFill>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68</a:t>
            </a:fld>
            <a:endParaRPr kumimoji="0" lang="en-US" sz="1400" b="0" i="0" u="none" strike="noStrike" kern="0" cap="none" spc="0" normalizeH="0" baseline="0" noProof="0" dirty="0">
              <a:ln>
                <a:noFill/>
              </a:ln>
              <a:effectLst/>
              <a:uLnTx/>
              <a:uFillTx/>
              <a:latin typeface="Calibri"/>
              <a:ea typeface="+mn-ea"/>
              <a:cs typeface="Calibri"/>
              <a:sym typeface="Calibri"/>
            </a:endParaRPr>
          </a:p>
        </p:txBody>
      </p:sp>
    </p:spTree>
    <p:extLst>
      <p:ext uri="{BB962C8B-B14F-4D97-AF65-F5344CB8AC3E}">
        <p14:creationId xmlns:p14="http://schemas.microsoft.com/office/powerpoint/2010/main" val="22450264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1E0F7C9-F341-40C4-83BB-61F764F961AF}"/>
              </a:ext>
            </a:extLst>
          </p:cNvPr>
          <p:cNvGraphicFramePr>
            <a:graphicFrameLocks noGrp="1"/>
          </p:cNvGraphicFramePr>
          <p:nvPr>
            <p:extLst>
              <p:ext uri="{D42A27DB-BD31-4B8C-83A1-F6EECF244321}">
                <p14:modId xmlns:p14="http://schemas.microsoft.com/office/powerpoint/2010/main" val="3771817646"/>
              </p:ext>
            </p:extLst>
          </p:nvPr>
        </p:nvGraphicFramePr>
        <p:xfrm>
          <a:off x="142568" y="1445338"/>
          <a:ext cx="11906864" cy="4807426"/>
        </p:xfrm>
        <a:graphic>
          <a:graphicData uri="http://schemas.openxmlformats.org/drawingml/2006/table">
            <a:tbl>
              <a:tblPr firstRow="1" firstCol="1" bandRow="1"/>
              <a:tblGrid>
                <a:gridCol w="1694066">
                  <a:extLst>
                    <a:ext uri="{9D8B030D-6E8A-4147-A177-3AD203B41FA5}">
                      <a16:colId xmlns:a16="http://schemas.microsoft.com/office/drawing/2014/main" val="3280349238"/>
                    </a:ext>
                  </a:extLst>
                </a:gridCol>
                <a:gridCol w="2346991">
                  <a:extLst>
                    <a:ext uri="{9D8B030D-6E8A-4147-A177-3AD203B41FA5}">
                      <a16:colId xmlns:a16="http://schemas.microsoft.com/office/drawing/2014/main" val="2113987862"/>
                    </a:ext>
                  </a:extLst>
                </a:gridCol>
                <a:gridCol w="1907458">
                  <a:extLst>
                    <a:ext uri="{9D8B030D-6E8A-4147-A177-3AD203B41FA5}">
                      <a16:colId xmlns:a16="http://schemas.microsoft.com/office/drawing/2014/main" val="3358367466"/>
                    </a:ext>
                  </a:extLst>
                </a:gridCol>
                <a:gridCol w="5958349">
                  <a:extLst>
                    <a:ext uri="{9D8B030D-6E8A-4147-A177-3AD203B41FA5}">
                      <a16:colId xmlns:a16="http://schemas.microsoft.com/office/drawing/2014/main" val="1800130228"/>
                    </a:ext>
                  </a:extLst>
                </a:gridCol>
              </a:tblGrid>
              <a:tr h="600972">
                <a:tc>
                  <a:txBody>
                    <a:bodyPr/>
                    <a:lstStyle/>
                    <a:p>
                      <a:pPr marL="0" marR="0" algn="ctr">
                        <a:lnSpc>
                          <a:spcPct val="90000"/>
                        </a:lnSpc>
                        <a:spcBef>
                          <a:spcPts val="0"/>
                        </a:spcBef>
                        <a:spcAft>
                          <a:spcPts val="0"/>
                        </a:spcAft>
                      </a:pPr>
                      <a:r>
                        <a:rPr lang="en-US" sz="1600" b="1" dirty="0">
                          <a:effectLst/>
                          <a:latin typeface="Arial Narrow" panose="020B0606020202030204" pitchFamily="34" charset="0"/>
                          <a:ea typeface="Times New Roman" panose="02020603050405020304" pitchFamily="18" charset="0"/>
                          <a:cs typeface="Times New Roman" panose="02020603050405020304" pitchFamily="18" charset="0"/>
                        </a:rPr>
                        <a:t>Learners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90000"/>
                        </a:lnSpc>
                        <a:spcBef>
                          <a:spcPts val="0"/>
                        </a:spcBef>
                        <a:spcAft>
                          <a:spcPts val="0"/>
                        </a:spcAft>
                      </a:pPr>
                      <a:r>
                        <a:rPr lang="en-US" sz="16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Name of Advisor or Collaborator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90000"/>
                        </a:lnSpc>
                        <a:spcBef>
                          <a:spcPts val="0"/>
                        </a:spcBef>
                        <a:spcAft>
                          <a:spcPts val="0"/>
                        </a:spcAft>
                      </a:pPr>
                      <a:r>
                        <a:rPr lang="en-US" sz="16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Role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0000"/>
                        </a:lnSpc>
                        <a:spcBef>
                          <a:spcPts val="0"/>
                        </a:spcBef>
                        <a:spcAft>
                          <a:spcPts val="0"/>
                        </a:spcAft>
                      </a:pPr>
                      <a:r>
                        <a:rPr lang="en-US"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Understanding the needs and </a:t>
                      </a:r>
                    </a:p>
                    <a:p>
                      <a:pPr marL="0" marR="0" algn="ctr">
                        <a:lnSpc>
                          <a:spcPct val="100000"/>
                        </a:lnSpc>
                        <a:spcBef>
                          <a:spcPts val="0"/>
                        </a:spcBef>
                        <a:spcAft>
                          <a:spcPts val="0"/>
                        </a:spcAft>
                      </a:pPr>
                      <a:r>
                        <a:rPr lang="en-US"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opportunities for these learners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3867821"/>
                  </a:ext>
                </a:extLst>
              </a:tr>
              <a:tr h="1168967">
                <a:tc rowSpan="4">
                  <a:txBody>
                    <a:bodyPr/>
                    <a:lstStyle/>
                    <a:p>
                      <a:pPr marL="0" marR="0" algn="ctr">
                        <a:lnSpc>
                          <a:spcPct val="90000"/>
                        </a:lnSpc>
                        <a:spcBef>
                          <a:spcPts val="0"/>
                        </a:spcBef>
                        <a:spcAft>
                          <a:spcPts val="0"/>
                        </a:spcAft>
                      </a:pPr>
                      <a:r>
                        <a:rPr lang="en-US" sz="16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Native American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FFE599"/>
                    </a:solidFill>
                  </a:tcPr>
                </a:tc>
                <a:tc>
                  <a:txBody>
                    <a:bodyPr/>
                    <a:lstStyle/>
                    <a:p>
                      <a:pPr marL="0" marR="0">
                        <a:lnSpc>
                          <a:spcPct val="90000"/>
                        </a:lnSpc>
                        <a:spcBef>
                          <a:spcPts val="0"/>
                        </a:spcBef>
                        <a:spcAft>
                          <a:spcPts val="0"/>
                        </a:spcAft>
                      </a:pPr>
                      <a:r>
                        <a:rPr lang="en-US" sz="16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Joe Aragon</a:t>
                      </a:r>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STEM Educator (retired), Acoma Pueblo, NM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90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Cross-cultural collaborator &amp; consultant Advisory Board (attaché)</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nSpc>
                          <a:spcPct val="90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 am interested in the overlap of cultural significance and NASA science learning that is possible, including potential links to the Acoma language revitalization project, emphasis on our ancestral connection to Chaco, and increased understanding of the movement of the Sun through its cycles. </a:t>
                      </a:r>
                      <a:r>
                        <a:rPr lang="en-US" sz="1600" dirty="0">
                          <a:solidFill>
                            <a:srgbClr val="000000"/>
                          </a:solidFill>
                          <a:effectLst/>
                          <a:highlight>
                            <a:srgbClr val="FFE48F"/>
                          </a:highlight>
                          <a:latin typeface="Arial Narrow" panose="020B0606020202030204" pitchFamily="34" charset="0"/>
                          <a:ea typeface="Times New Roman" panose="02020603050405020304" pitchFamily="18" charset="0"/>
                          <a:cs typeface="Times New Roman" panose="02020603050405020304" pitchFamily="18" charset="0"/>
                        </a:rPr>
                        <a:t>This project can provide a way for our Acoma students to experience NASA science and envision a future career in science, without losing touch with their culture.</a:t>
                      </a:r>
                      <a:endParaRPr lang="en-US" sz="1600" dirty="0">
                        <a:effectLst/>
                        <a:highlight>
                          <a:srgbClr val="FFE48F"/>
                        </a:highligh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0649358"/>
                  </a:ext>
                </a:extLst>
              </a:tr>
              <a:tr h="870829">
                <a:tc vMerge="1">
                  <a:txBody>
                    <a:bodyPr/>
                    <a:lstStyle/>
                    <a:p>
                      <a:endParaRPr lang="en-US"/>
                    </a:p>
                  </a:txBody>
                  <a:tcPr/>
                </a:tc>
                <a:tc>
                  <a:txBody>
                    <a:bodyPr/>
                    <a:lstStyle/>
                    <a:p>
                      <a:pPr marL="0" marR="0">
                        <a:lnSpc>
                          <a:spcPct val="90000"/>
                        </a:lnSpc>
                        <a:spcBef>
                          <a:spcPts val="0"/>
                        </a:spcBef>
                        <a:spcAft>
                          <a:spcPts val="0"/>
                        </a:spcAft>
                      </a:pPr>
                      <a:r>
                        <a:rPr lang="en-US" sz="160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Dr. Deidre Hunter</a:t>
                      </a:r>
                      <a:r>
                        <a:rPr lang="en-US" sz="16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Founder, Native American Astronomy Outreach Program (NAAOP), Lowell Observatory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90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Council of Co-Directors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nSpc>
                          <a:spcPct val="90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Native youth need choices and chances to break the cycle of poverty. Astronomy can help them become interested in learning and science which could translate into an interest in STEM careers. </a:t>
                      </a:r>
                      <a:r>
                        <a:rPr lang="en-US" sz="1600" dirty="0">
                          <a:solidFill>
                            <a:srgbClr val="000000"/>
                          </a:solidFill>
                          <a:effectLst/>
                          <a:highlight>
                            <a:srgbClr val="FFE48F"/>
                          </a:highlight>
                          <a:latin typeface="Arial Narrow" panose="020B0606020202030204" pitchFamily="34" charset="0"/>
                          <a:ea typeface="Times New Roman" panose="02020603050405020304" pitchFamily="18" charset="0"/>
                          <a:cs typeface="Times New Roman" panose="02020603050405020304" pitchFamily="18" charset="0"/>
                        </a:rPr>
                        <a:t>We need to show kids that they have a future.  </a:t>
                      </a:r>
                      <a:endParaRPr lang="en-US" sz="1600" dirty="0">
                        <a:effectLst/>
                        <a:highlight>
                          <a:srgbClr val="FFE48F"/>
                        </a:highligh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20511133"/>
                  </a:ext>
                </a:extLst>
              </a:tr>
              <a:tr h="985364">
                <a:tc vMerge="1">
                  <a:txBody>
                    <a:bodyPr/>
                    <a:lstStyle/>
                    <a:p>
                      <a:endParaRPr lang="en-US"/>
                    </a:p>
                  </a:txBody>
                  <a:tcPr/>
                </a:tc>
                <a:tc>
                  <a:txBody>
                    <a:bodyPr/>
                    <a:lstStyle/>
                    <a:p>
                      <a:pPr marL="0" marR="0">
                        <a:lnSpc>
                          <a:spcPct val="90000"/>
                        </a:lnSpc>
                        <a:spcBef>
                          <a:spcPts val="0"/>
                        </a:spcBef>
                        <a:spcAft>
                          <a:spcPts val="0"/>
                        </a:spcAft>
                      </a:pPr>
                      <a:r>
                        <a:rPr lang="en-US" sz="160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Verna Tallsalt</a:t>
                      </a:r>
                      <a:r>
                        <a:rPr lang="en-US" sz="16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Navajo Culture &amp; Language Consultant, Jeehdeez'a Academy, Low Mountain, AZ</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90000"/>
                        </a:lnSpc>
                        <a:spcBef>
                          <a:spcPts val="0"/>
                        </a:spcBef>
                        <a:spcAft>
                          <a:spcPts val="0"/>
                        </a:spcAft>
                      </a:pPr>
                      <a:r>
                        <a:rPr lang="en-US" sz="16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Advisory Board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nSpc>
                          <a:spcPct val="90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We do not wish for our children to feel a difficult tension between Native and Western science, but to find a way where they can honor their culture and traditions while still learning about NASA science. </a:t>
                      </a:r>
                      <a:r>
                        <a:rPr lang="en-US" sz="1600" dirty="0">
                          <a:solidFill>
                            <a:srgbClr val="000000"/>
                          </a:solidFill>
                          <a:effectLst/>
                          <a:highlight>
                            <a:srgbClr val="FFE48F"/>
                          </a:highlight>
                          <a:latin typeface="Arial Narrow" panose="020B0606020202030204" pitchFamily="34" charset="0"/>
                          <a:ea typeface="Times New Roman" panose="02020603050405020304" pitchFamily="18" charset="0"/>
                          <a:cs typeface="Times New Roman" panose="02020603050405020304" pitchFamily="18" charset="0"/>
                        </a:rPr>
                        <a:t>I think an excellent way to revitalize the Navajo language is to infuse it with exciting science themes.</a:t>
                      </a:r>
                      <a:endParaRPr lang="en-US" sz="1600" dirty="0">
                        <a:effectLst/>
                        <a:highlight>
                          <a:srgbClr val="FFE48F"/>
                        </a:highligh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60031241"/>
                  </a:ext>
                </a:extLst>
              </a:tr>
              <a:tr h="980542">
                <a:tc vMerge="1">
                  <a:txBody>
                    <a:bodyPr/>
                    <a:lstStyle/>
                    <a:p>
                      <a:endParaRPr lang="en-US"/>
                    </a:p>
                  </a:txBody>
                  <a:tcPr/>
                </a:tc>
                <a:tc>
                  <a:txBody>
                    <a:bodyPr/>
                    <a:lstStyle/>
                    <a:p>
                      <a:pPr marL="0" marR="0">
                        <a:lnSpc>
                          <a:spcPct val="90000"/>
                        </a:lnSpc>
                        <a:spcBef>
                          <a:spcPts val="0"/>
                        </a:spcBef>
                        <a:spcAft>
                          <a:spcPts val="0"/>
                        </a:spcAft>
                      </a:pPr>
                      <a:r>
                        <a:rPr lang="en-US" sz="16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Phillip</a:t>
                      </a:r>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6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Tuwaletstiwa</a:t>
                      </a:r>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Member of the Hopi Tribe, Galisteo, NM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F2F2F2"/>
                    </a:solidFill>
                  </a:tcPr>
                </a:tc>
                <a:tc>
                  <a:txBody>
                    <a:bodyPr/>
                    <a:lstStyle/>
                    <a:p>
                      <a:pPr marL="0" marR="0">
                        <a:lnSpc>
                          <a:spcPct val="90000"/>
                        </a:lnSpc>
                        <a:spcBef>
                          <a:spcPts val="0"/>
                        </a:spcBef>
                        <a:spcAft>
                          <a:spcPts val="0"/>
                        </a:spcAft>
                      </a:pPr>
                      <a:r>
                        <a:rPr lang="en-US" sz="16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Episodic Advisor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FFE599"/>
                    </a:solidFill>
                  </a:tcPr>
                </a:tc>
                <a:tc>
                  <a:txBody>
                    <a:bodyPr/>
                    <a:lstStyle/>
                    <a:p>
                      <a:pPr marL="0" marR="0">
                        <a:lnSpc>
                          <a:spcPct val="90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 want Native People to know their ancestors were deeply committed to understanding the science of the sun’s movements and to using that knowledge to bring order to their lives…</a:t>
                      </a:r>
                      <a:r>
                        <a:rPr lang="en-US" sz="1600" dirty="0">
                          <a:solidFill>
                            <a:srgbClr val="000000"/>
                          </a:solidFill>
                          <a:effectLst/>
                          <a:highlight>
                            <a:srgbClr val="FFE48F"/>
                          </a:highlight>
                          <a:latin typeface="Arial Narrow" panose="020B0606020202030204" pitchFamily="34" charset="0"/>
                          <a:ea typeface="Times New Roman" panose="02020603050405020304" pitchFamily="18" charset="0"/>
                          <a:cs typeface="Times New Roman" panose="02020603050405020304" pitchFamily="18" charset="0"/>
                        </a:rPr>
                        <a:t>Following the Sun’s cycle is a continuous, essential, and integral part of the daily lives for all Southwestern Indians.</a:t>
                      </a:r>
                      <a:endParaRPr lang="en-US" sz="1600" dirty="0">
                        <a:effectLst/>
                        <a:highlight>
                          <a:srgbClr val="FFE48F"/>
                        </a:highlight>
                        <a:latin typeface="Calibri" panose="020F0502020204030204" pitchFamily="34" charset="0"/>
                        <a:ea typeface="Calibri" panose="020F0502020204030204" pitchFamily="34" charset="0"/>
                        <a:cs typeface="Times New Roman" panose="02020603050405020304" pitchFamily="18" charset="0"/>
                      </a:endParaRPr>
                    </a:p>
                  </a:txBody>
                  <a:tcPr marL="28876" marR="28876" marT="11497" marB="114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0693420"/>
                  </a:ext>
                </a:extLst>
              </a:tr>
            </a:tbl>
          </a:graphicData>
        </a:graphic>
      </p:graphicFrame>
      <p:sp>
        <p:nvSpPr>
          <p:cNvPr id="9" name="Text Box 2">
            <a:extLst>
              <a:ext uri="{FF2B5EF4-FFF2-40B4-BE49-F238E27FC236}">
                <a16:creationId xmlns:a16="http://schemas.microsoft.com/office/drawing/2014/main" id="{2E2A7098-1878-48FE-9CF5-AE76CCFB2483}"/>
              </a:ext>
            </a:extLst>
          </p:cNvPr>
          <p:cNvSpPr txBox="1">
            <a:spLocks noChangeArrowheads="1"/>
          </p:cNvSpPr>
          <p:nvPr/>
        </p:nvSpPr>
        <p:spPr bwMode="auto">
          <a:xfrm>
            <a:off x="73742" y="515948"/>
            <a:ext cx="11906864" cy="84090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Native American:</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 The PUNCH Outreach personnel listed below represent diverse cultures and help to ensure that PUNCH outreach efforts are grounded in the needs and opportunities of the marginalized populations we aim to benefit (and learn from). The proposed PUNCH outreach products &amp; events reflect the wisdom and guidance offered by these </a:t>
            </a: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courageous voices</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8ACC377-029E-4A1D-96AF-A487880DF871}"/>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PUNCH Outreach Plan – Self Directed Summary Overview</a:t>
            </a:r>
          </a:p>
        </p:txBody>
      </p:sp>
      <p:sp>
        <p:nvSpPr>
          <p:cNvPr id="12" name="TextBox 11">
            <a:extLst>
              <a:ext uri="{FF2B5EF4-FFF2-40B4-BE49-F238E27FC236}">
                <a16:creationId xmlns:a16="http://schemas.microsoft.com/office/drawing/2014/main" id="{725F3F5F-72B2-4630-B961-4835DAFC55E8}"/>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Dr. Cherilynn Morrow   8 April 2021</a:t>
            </a:r>
          </a:p>
        </p:txBody>
      </p:sp>
      <p:sp>
        <p:nvSpPr>
          <p:cNvPr id="13" name="TextBox 12">
            <a:extLst>
              <a:ext uri="{FF2B5EF4-FFF2-40B4-BE49-F238E27FC236}">
                <a16:creationId xmlns:a16="http://schemas.microsoft.com/office/drawing/2014/main" id="{9A9D1013-630C-4FD3-9C62-02A4A2D88FB8}"/>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cherilynn.morrow@gmail.com</a:t>
            </a:r>
          </a:p>
        </p:txBody>
      </p:sp>
      <p:sp>
        <p:nvSpPr>
          <p:cNvPr id="14" name="TextBox 3">
            <a:extLst>
              <a:ext uri="{FF2B5EF4-FFF2-40B4-BE49-F238E27FC236}">
                <a16:creationId xmlns:a16="http://schemas.microsoft.com/office/drawing/2014/main" id="{1B55C5D9-9B45-4C85-B425-EB4F21E65C43}"/>
              </a:ext>
            </a:extLst>
          </p:cNvPr>
          <p:cNvSpPr txBox="1">
            <a:spLocks/>
          </p:cNvSpPr>
          <p:nvPr/>
        </p:nvSpPr>
        <p:spPr>
          <a:xfrm>
            <a:off x="11399586" y="6505978"/>
            <a:ext cx="451755" cy="276997"/>
          </a:xfrm>
          <a:prstGeom prst="rect">
            <a:avLst/>
          </a:prstGeom>
          <a:solidFill>
            <a:schemeClr val="bg1"/>
          </a:solidFill>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69</a:t>
            </a:fld>
            <a:endParaRPr kumimoji="0" lang="en-US" sz="1400" b="0" i="0" u="none" strike="noStrike" kern="0" cap="none" spc="0" normalizeH="0" baseline="0" noProof="0" dirty="0">
              <a:ln>
                <a:noFill/>
              </a:ln>
              <a:effectLst/>
              <a:uLnTx/>
              <a:uFillTx/>
              <a:latin typeface="Calibri"/>
              <a:ea typeface="+mn-ea"/>
              <a:cs typeface="Calibri"/>
              <a:sym typeface="Calibri"/>
            </a:endParaRPr>
          </a:p>
        </p:txBody>
      </p:sp>
    </p:spTree>
    <p:extLst>
      <p:ext uri="{BB962C8B-B14F-4D97-AF65-F5344CB8AC3E}">
        <p14:creationId xmlns:p14="http://schemas.microsoft.com/office/powerpoint/2010/main" val="667669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ext Box 133123">
            <a:extLst>
              <a:ext uri="{FF2B5EF4-FFF2-40B4-BE49-F238E27FC236}">
                <a16:creationId xmlns:a16="http://schemas.microsoft.com/office/drawing/2014/main" id="{5032F77B-83A9-4422-A861-5E42BA0726A2}"/>
              </a:ext>
            </a:extLst>
          </p:cNvPr>
          <p:cNvSpPr txBox="1">
            <a:spLocks noChangeArrowheads="1"/>
          </p:cNvSpPr>
          <p:nvPr/>
        </p:nvSpPr>
        <p:spPr bwMode="auto">
          <a:xfrm>
            <a:off x="1061043" y="2247490"/>
            <a:ext cx="10279463" cy="1435510"/>
          </a:xfrm>
          <a:prstGeom prst="rect">
            <a:avLst/>
          </a:prstGeom>
          <a:solidFill>
            <a:srgbClr val="FFFFB9"/>
          </a:solidFill>
          <a:ln w="9525">
            <a:solidFill>
              <a:sysClr val="windowText" lastClr="000000"/>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200"/>
              </a:spcAft>
              <a:buClrTx/>
              <a:buSzTx/>
              <a:buFontTx/>
              <a:buNone/>
              <a:tabLst/>
              <a:defRPr/>
            </a:pPr>
            <a:r>
              <a:rPr kumimoji="0" lang="en-US" sz="2000" b="1" i="0" u="none" strike="noStrike" kern="0" cap="none" spc="0" normalizeH="0" baseline="0" noProof="0" dirty="0">
                <a:ln>
                  <a:noFill/>
                </a:ln>
                <a:solidFill>
                  <a:srgbClr val="000000"/>
                </a:solidFill>
                <a:effectLst/>
                <a:highlight>
                  <a:srgbClr val="FFFF00"/>
                </a:highlight>
                <a:uLnTx/>
                <a:uFillTx/>
                <a:latin typeface="Arial Narrow" panose="020B0606020202030204" pitchFamily="34" charset="0"/>
                <a:ea typeface="Times New Roman" panose="02020603050405020304" pitchFamily="18" charset="0"/>
                <a:cs typeface="Calibri" panose="020F0502020204030204" pitchFamily="34" charset="0"/>
              </a:rPr>
              <a:t>OVERARCHING GOAL for PUNCH OUTREACH</a:t>
            </a:r>
            <a:r>
              <a:rPr kumimoji="0" lang="en-US" sz="2000" b="1" i="0" u="none" strike="noStrike" kern="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Calibri" panose="020F0502020204030204" pitchFamily="34" charset="0"/>
              </a:rPr>
              <a:t>:</a:t>
            </a:r>
            <a:endParaRPr kumimoji="0" lang="en-US"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Calibri" panose="020F0502020204030204" pitchFamily="34" charset="0"/>
              </a:rPr>
              <a:t>To leverage the PUNCH mission to inspire historically marginalized youth in the Southwestern US to learn about NASA heliophysics in ways that honor their identities related to culture, gender, and disability, and thereby increase their confidence and consideration for pursuing STEM career pathways </a:t>
            </a:r>
            <a:endParaRPr kumimoji="0" lang="en-US" sz="2000" b="0" i="0" u="none" strike="noStrike" kern="0"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27AC32B-FEB3-4257-88D0-A0681155620F}"/>
              </a:ext>
            </a:extLst>
          </p:cNvPr>
          <p:cNvSpPr txBox="1"/>
          <p:nvPr/>
        </p:nvSpPr>
        <p:spPr>
          <a:xfrm>
            <a:off x="0" y="6557445"/>
            <a:ext cx="3249038" cy="276997"/>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NASA PUNCH Outreach Plan – Figures &amp; Slides</a:t>
            </a:r>
          </a:p>
        </p:txBody>
      </p:sp>
      <p:sp>
        <p:nvSpPr>
          <p:cNvPr id="5" name="TextBox 4">
            <a:extLst>
              <a:ext uri="{FF2B5EF4-FFF2-40B4-BE49-F238E27FC236}">
                <a16:creationId xmlns:a16="http://schemas.microsoft.com/office/drawing/2014/main" id="{9AEF1522-CD8E-47A7-A6E9-55B109DB28A1}"/>
              </a:ext>
            </a:extLst>
          </p:cNvPr>
          <p:cNvSpPr txBox="1"/>
          <p:nvPr/>
        </p:nvSpPr>
        <p:spPr>
          <a:xfrm>
            <a:off x="8829484" y="6557444"/>
            <a:ext cx="2902857" cy="276997"/>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Dr. Cherilynn Morrow   28  February  2021</a:t>
            </a:r>
          </a:p>
        </p:txBody>
      </p:sp>
      <p:sp>
        <p:nvSpPr>
          <p:cNvPr id="6" name="TextBox 5">
            <a:extLst>
              <a:ext uri="{FF2B5EF4-FFF2-40B4-BE49-F238E27FC236}">
                <a16:creationId xmlns:a16="http://schemas.microsoft.com/office/drawing/2014/main" id="{8D107CD0-F0A7-4751-BB13-D5A68C765D99}"/>
              </a:ext>
            </a:extLst>
          </p:cNvPr>
          <p:cNvSpPr txBox="1"/>
          <p:nvPr/>
        </p:nvSpPr>
        <p:spPr>
          <a:xfrm>
            <a:off x="3990207" y="6572277"/>
            <a:ext cx="3710868" cy="276997"/>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cherilynn.morrow@gmail.com</a:t>
            </a:r>
          </a:p>
        </p:txBody>
      </p:sp>
      <p:sp>
        <p:nvSpPr>
          <p:cNvPr id="7" name="TextBox 6">
            <a:extLst>
              <a:ext uri="{FF2B5EF4-FFF2-40B4-BE49-F238E27FC236}">
                <a16:creationId xmlns:a16="http://schemas.microsoft.com/office/drawing/2014/main" id="{E3FA812A-2431-4824-9787-C9921D2D25AF}"/>
              </a:ext>
            </a:extLst>
          </p:cNvPr>
          <p:cNvSpPr txBox="1"/>
          <p:nvPr/>
        </p:nvSpPr>
        <p:spPr>
          <a:xfrm>
            <a:off x="246258" y="6554586"/>
            <a:ext cx="3735434"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PUNCH Outreach Plan – Self Directed Summary Overview</a:t>
            </a:r>
          </a:p>
        </p:txBody>
      </p:sp>
      <p:sp>
        <p:nvSpPr>
          <p:cNvPr id="8" name="TextBox 7">
            <a:extLst>
              <a:ext uri="{FF2B5EF4-FFF2-40B4-BE49-F238E27FC236}">
                <a16:creationId xmlns:a16="http://schemas.microsoft.com/office/drawing/2014/main" id="{D9811A9D-7886-4DB8-A987-232E14111527}"/>
              </a:ext>
            </a:extLst>
          </p:cNvPr>
          <p:cNvSpPr txBox="1"/>
          <p:nvPr/>
        </p:nvSpPr>
        <p:spPr>
          <a:xfrm>
            <a:off x="8076850" y="6544468"/>
            <a:ext cx="2902857"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Dr. Cherilynn Morrow   8 April 2021</a:t>
            </a:r>
          </a:p>
        </p:txBody>
      </p:sp>
      <p:sp>
        <p:nvSpPr>
          <p:cNvPr id="9" name="TextBox 8">
            <a:extLst>
              <a:ext uri="{FF2B5EF4-FFF2-40B4-BE49-F238E27FC236}">
                <a16:creationId xmlns:a16="http://schemas.microsoft.com/office/drawing/2014/main" id="{59F2593B-729C-491C-B236-62BA3F95FEE4}"/>
              </a:ext>
            </a:extLst>
          </p:cNvPr>
          <p:cNvSpPr txBox="1"/>
          <p:nvPr/>
        </p:nvSpPr>
        <p:spPr>
          <a:xfrm>
            <a:off x="4435930" y="6554585"/>
            <a:ext cx="3180442" cy="276997"/>
          </a:xfrm>
          <a:prstGeom prst="rect">
            <a:avLst/>
          </a:prstGeom>
          <a:solidFill>
            <a:srgbClr val="000000"/>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FFFFFF"/>
                </a:solidFill>
                <a:effectLst/>
                <a:uLnTx/>
                <a:uFillTx/>
                <a:latin typeface="Calibri"/>
                <a:ea typeface="+mn-ea"/>
                <a:cs typeface="+mn-cs"/>
                <a:sym typeface="Calibri"/>
              </a:rPr>
              <a:t>cherilynn.morrow@gmail.com</a:t>
            </a:r>
          </a:p>
        </p:txBody>
      </p:sp>
      <p:sp>
        <p:nvSpPr>
          <p:cNvPr id="11" name="TextBox 3">
            <a:extLst>
              <a:ext uri="{FF2B5EF4-FFF2-40B4-BE49-F238E27FC236}">
                <a16:creationId xmlns:a16="http://schemas.microsoft.com/office/drawing/2014/main" id="{EEA11512-CC12-45D2-8488-9BB9555EAD3D}"/>
              </a:ext>
            </a:extLst>
          </p:cNvPr>
          <p:cNvSpPr txBox="1">
            <a:spLocks/>
          </p:cNvSpPr>
          <p:nvPr/>
        </p:nvSpPr>
        <p:spPr>
          <a:xfrm>
            <a:off x="11399586" y="6475834"/>
            <a:ext cx="451755" cy="276997"/>
          </a:xfrm>
          <a:prstGeom prst="rect">
            <a:avLst/>
          </a:prstGeom>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prstClr val="white"/>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7</a:t>
            </a:fld>
            <a:endParaRPr kumimoji="0" lang="en-US" sz="1400" b="0" i="0" u="none" strike="noStrike" kern="0" cap="none" spc="0" normalizeH="0" baseline="0" noProof="0" dirty="0">
              <a:ln>
                <a:noFill/>
              </a:ln>
              <a:solidFill>
                <a:prstClr val="white"/>
              </a:solidFill>
              <a:effectLst/>
              <a:uLnTx/>
              <a:uFillTx/>
              <a:latin typeface="Calibri"/>
              <a:ea typeface="+mn-ea"/>
              <a:cs typeface="Calibri"/>
              <a:sym typeface="Calibri"/>
            </a:endParaRPr>
          </a:p>
        </p:txBody>
      </p:sp>
    </p:spTree>
    <p:extLst>
      <p:ext uri="{BB962C8B-B14F-4D97-AF65-F5344CB8AC3E}">
        <p14:creationId xmlns:p14="http://schemas.microsoft.com/office/powerpoint/2010/main" val="35400100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ontent Placeholder 4"/>
          <p:cNvSpPr txBox="1">
            <a:spLocks noGrp="1"/>
          </p:cNvSpPr>
          <p:nvPr>
            <p:ph type="body" idx="1"/>
          </p:nvPr>
        </p:nvSpPr>
        <p:spPr>
          <a:xfrm>
            <a:off x="995081" y="1407512"/>
            <a:ext cx="10769600" cy="3908378"/>
          </a:xfrm>
          <a:prstGeom prst="rect">
            <a:avLst/>
          </a:prstGeom>
        </p:spPr>
        <p:txBody>
          <a:bodyPr>
            <a:normAutofit/>
          </a:bodyPr>
          <a:lstStyle/>
          <a:p>
            <a:pPr marL="457200" indent="-457200">
              <a:spcBef>
                <a:spcPts val="500"/>
              </a:spcBef>
              <a:buFont typeface="+mj-lt"/>
              <a:buAutoNum type="arabicPeriod"/>
              <a:defRPr sz="2400"/>
            </a:pPr>
            <a:r>
              <a:rPr lang="en-US" dirty="0"/>
              <a:t>Engaging outreach expertise in collaboration with mission leadership</a:t>
            </a:r>
          </a:p>
          <a:p>
            <a:pPr marL="457200" indent="-457200">
              <a:spcBef>
                <a:spcPts val="500"/>
              </a:spcBef>
              <a:buFont typeface="+mj-lt"/>
              <a:buAutoNum type="arabicPeriod"/>
              <a:defRPr sz="2400"/>
            </a:pPr>
            <a:r>
              <a:rPr lang="en-US" dirty="0"/>
              <a:t>Synergizing the Science, Outreach, and Communication Teams (e.g., on website)</a:t>
            </a:r>
          </a:p>
          <a:p>
            <a:pPr marL="457200" indent="-457200">
              <a:spcBef>
                <a:spcPts val="500"/>
              </a:spcBef>
              <a:buFont typeface="+mj-lt"/>
              <a:buAutoNum type="arabicPeriod"/>
              <a:defRPr sz="2400"/>
            </a:pPr>
            <a:r>
              <a:rPr lang="en-US" dirty="0"/>
              <a:t>Coordinating &amp; synergizing with allied NASA groups &amp; missions </a:t>
            </a:r>
          </a:p>
          <a:p>
            <a:pPr marL="457200" indent="-457200">
              <a:spcBef>
                <a:spcPts val="500"/>
              </a:spcBef>
              <a:buFont typeface="+mj-lt"/>
              <a:buAutoNum type="arabicPeriod"/>
              <a:defRPr sz="2400"/>
            </a:pPr>
            <a:r>
              <a:rPr lang="en-US" dirty="0"/>
              <a:t>Enacting a thematic approach to broaden participation</a:t>
            </a:r>
          </a:p>
          <a:p>
            <a:pPr marL="457200" indent="-457200">
              <a:spcBef>
                <a:spcPts val="500"/>
              </a:spcBef>
              <a:buFont typeface="+mj-lt"/>
              <a:buAutoNum type="arabicPeriod"/>
              <a:defRPr sz="2400"/>
            </a:pPr>
            <a:r>
              <a:rPr lang="en-US" dirty="0"/>
              <a:t>Aligning mission attributes with outreach participants, partners, and products</a:t>
            </a:r>
          </a:p>
          <a:p>
            <a:pPr marL="457200" indent="-457200">
              <a:spcBef>
                <a:spcPts val="500"/>
              </a:spcBef>
              <a:buFont typeface="+mj-lt"/>
              <a:buAutoNum type="arabicPeriod"/>
              <a:defRPr sz="2400"/>
            </a:pPr>
            <a:r>
              <a:rPr lang="en-US" dirty="0"/>
              <a:t>Leveraging strengths &amp; partnerships among multiple institutions</a:t>
            </a:r>
          </a:p>
          <a:p>
            <a:pPr marL="457200" indent="-457200">
              <a:spcBef>
                <a:spcPts val="500"/>
              </a:spcBef>
              <a:buFont typeface="+mj-lt"/>
              <a:buAutoNum type="arabicPeriod"/>
              <a:defRPr sz="2400"/>
            </a:pPr>
            <a:r>
              <a:rPr lang="en-US" dirty="0"/>
              <a:t>Learning from those we intend to benefit from the start</a:t>
            </a:r>
          </a:p>
          <a:p>
            <a:pPr marL="457200" indent="-457200">
              <a:spcBef>
                <a:spcPts val="500"/>
              </a:spcBef>
              <a:buFont typeface="+mj-lt"/>
              <a:buAutoNum type="arabicPeriod"/>
              <a:defRPr sz="2400"/>
            </a:pPr>
            <a:r>
              <a:rPr lang="en-US" dirty="0"/>
              <a:t>Using evidence-based practices &amp; integrating evaluative processes</a:t>
            </a:r>
          </a:p>
        </p:txBody>
      </p:sp>
      <p:sp>
        <p:nvSpPr>
          <p:cNvPr id="171" name="Title 2"/>
          <p:cNvSpPr txBox="1">
            <a:spLocks noGrp="1"/>
          </p:cNvSpPr>
          <p:nvPr>
            <p:ph type="title"/>
          </p:nvPr>
        </p:nvSpPr>
        <p:spPr>
          <a:prstGeom prst="rect">
            <a:avLst/>
          </a:prstGeom>
        </p:spPr>
        <p:txBody>
          <a:bodyPr/>
          <a:lstStyle/>
          <a:p>
            <a:r>
              <a:rPr lang="en-US" dirty="0"/>
              <a:t>Eight Guiding Principles for the PUNCH Outreach Plan</a:t>
            </a:r>
            <a:endParaRPr dirty="0"/>
          </a:p>
        </p:txBody>
      </p:sp>
      <p:sp>
        <p:nvSpPr>
          <p:cNvPr id="5" name="TextBox 4">
            <a:extLst>
              <a:ext uri="{FF2B5EF4-FFF2-40B4-BE49-F238E27FC236}">
                <a16:creationId xmlns:a16="http://schemas.microsoft.com/office/drawing/2014/main" id="{51F4D710-A091-294F-92A0-34672846E357}"/>
              </a:ext>
            </a:extLst>
          </p:cNvPr>
          <p:cNvSpPr txBox="1"/>
          <p:nvPr/>
        </p:nvSpPr>
        <p:spPr>
          <a:xfrm>
            <a:off x="1404732" y="5943066"/>
            <a:ext cx="9144000" cy="341630"/>
          </a:xfrm>
          <a:prstGeom prst="rect">
            <a:avLst/>
          </a:prstGeom>
          <a:solidFill>
            <a:srgbClr val="61ECFF">
              <a:alpha val="47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cs typeface="Calibri"/>
                <a:sym typeface="Calibri"/>
              </a:rPr>
              <a:t>Eight KEY principles guide the development and implementation of the PUNCH Outreach plan.</a:t>
            </a:r>
          </a:p>
        </p:txBody>
      </p:sp>
      <p:sp>
        <p:nvSpPr>
          <p:cNvPr id="6" name="Oval 5">
            <a:extLst>
              <a:ext uri="{FF2B5EF4-FFF2-40B4-BE49-F238E27FC236}">
                <a16:creationId xmlns:a16="http://schemas.microsoft.com/office/drawing/2014/main" id="{8ACF699D-474F-457A-B0D4-2D8150C29071}"/>
              </a:ext>
            </a:extLst>
          </p:cNvPr>
          <p:cNvSpPr/>
          <p:nvPr/>
        </p:nvSpPr>
        <p:spPr>
          <a:xfrm>
            <a:off x="251208" y="4360986"/>
            <a:ext cx="9998110" cy="582804"/>
          </a:xfrm>
          <a:prstGeom prst="ellipse">
            <a:avLst/>
          </a:prstGeom>
          <a:noFill/>
          <a:ln w="25400" cap="flat">
            <a:solidFill>
              <a:srgbClr val="FFC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Calibri"/>
              <a:sym typeface="Calibri"/>
            </a:endParaRPr>
          </a:p>
        </p:txBody>
      </p:sp>
      <p:sp>
        <p:nvSpPr>
          <p:cNvPr id="13" name="TextBox 12">
            <a:extLst>
              <a:ext uri="{FF2B5EF4-FFF2-40B4-BE49-F238E27FC236}">
                <a16:creationId xmlns:a16="http://schemas.microsoft.com/office/drawing/2014/main" id="{08CA8E29-B725-4551-AA5B-1A939958FDC0}"/>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PUNCH Outreach Plan – Self Directed Summary Overview</a:t>
            </a:r>
          </a:p>
        </p:txBody>
      </p:sp>
      <p:sp>
        <p:nvSpPr>
          <p:cNvPr id="14" name="TextBox 13">
            <a:extLst>
              <a:ext uri="{FF2B5EF4-FFF2-40B4-BE49-F238E27FC236}">
                <a16:creationId xmlns:a16="http://schemas.microsoft.com/office/drawing/2014/main" id="{3258F7A0-0ABC-424A-8C15-EED2D096AE13}"/>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Dr. Cherilynn Morrow   8 April 2021</a:t>
            </a:r>
          </a:p>
        </p:txBody>
      </p:sp>
      <p:sp>
        <p:nvSpPr>
          <p:cNvPr id="15" name="TextBox 14">
            <a:extLst>
              <a:ext uri="{FF2B5EF4-FFF2-40B4-BE49-F238E27FC236}">
                <a16:creationId xmlns:a16="http://schemas.microsoft.com/office/drawing/2014/main" id="{8925A8B9-9373-4AAB-A9C5-1454DBF14B25}"/>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cherilynn.morrow@gmail.com</a:t>
            </a:r>
          </a:p>
        </p:txBody>
      </p:sp>
      <p:sp>
        <p:nvSpPr>
          <p:cNvPr id="16" name="TextBox 3">
            <a:extLst>
              <a:ext uri="{FF2B5EF4-FFF2-40B4-BE49-F238E27FC236}">
                <a16:creationId xmlns:a16="http://schemas.microsoft.com/office/drawing/2014/main" id="{36283B75-0DA8-4C83-B340-9AA5F616FFB5}"/>
              </a:ext>
            </a:extLst>
          </p:cNvPr>
          <p:cNvSpPr txBox="1">
            <a:spLocks/>
          </p:cNvSpPr>
          <p:nvPr/>
        </p:nvSpPr>
        <p:spPr>
          <a:xfrm>
            <a:off x="11399586" y="6505978"/>
            <a:ext cx="451755" cy="276997"/>
          </a:xfrm>
          <a:prstGeom prst="rect">
            <a:avLst/>
          </a:prstGeom>
          <a:solidFill>
            <a:schemeClr val="bg1"/>
          </a:solidFill>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70</a:t>
            </a:fld>
            <a:endParaRPr kumimoji="0" lang="en-US" sz="1400" b="0" i="0" u="none" strike="noStrike" kern="0" cap="none" spc="0" normalizeH="0" baseline="0" noProof="0" dirty="0">
              <a:ln>
                <a:noFill/>
              </a:ln>
              <a:effectLst/>
              <a:uLnTx/>
              <a:uFillTx/>
              <a:latin typeface="Calibri"/>
              <a:ea typeface="+mn-ea"/>
              <a:cs typeface="Calibri"/>
              <a:sym typeface="Calibri"/>
            </a:endParaRPr>
          </a:p>
        </p:txBody>
      </p:sp>
    </p:spTree>
    <p:extLst>
      <p:ext uri="{BB962C8B-B14F-4D97-AF65-F5344CB8AC3E}">
        <p14:creationId xmlns:p14="http://schemas.microsoft.com/office/powerpoint/2010/main" val="32987940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1775" y="107043"/>
            <a:ext cx="769858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600" i="0" u="none" strike="noStrike" kern="0" cap="none" spc="0" normalizeH="0" baseline="0" noProof="0" dirty="0">
                <a:ln>
                  <a:noFill/>
                </a:ln>
                <a:solidFill>
                  <a:srgbClr val="FFFFFF"/>
                </a:solidFill>
                <a:effectLst/>
                <a:uLnTx/>
                <a:uFillTx/>
                <a:latin typeface="Calibri"/>
                <a:cs typeface="Calibri"/>
                <a:sym typeface="Calibri"/>
              </a:rPr>
              <a:t>Evaluation Strategy for PUNCH Outreach</a:t>
            </a:r>
          </a:p>
        </p:txBody>
      </p:sp>
      <p:sp>
        <p:nvSpPr>
          <p:cNvPr id="11" name="TextBox 10">
            <a:extLst>
              <a:ext uri="{FF2B5EF4-FFF2-40B4-BE49-F238E27FC236}">
                <a16:creationId xmlns:a16="http://schemas.microsoft.com/office/drawing/2014/main" id="{3AF700EE-EB54-4FDA-B177-D92A0910FF6E}"/>
              </a:ext>
            </a:extLst>
          </p:cNvPr>
          <p:cNvSpPr txBox="1"/>
          <p:nvPr/>
        </p:nvSpPr>
        <p:spPr>
          <a:xfrm>
            <a:off x="0" y="660482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PUNCH Outreach Plan – Self Directed Summary Overview</a:t>
            </a:r>
          </a:p>
        </p:txBody>
      </p:sp>
      <p:sp>
        <p:nvSpPr>
          <p:cNvPr id="12" name="TextBox 11">
            <a:extLst>
              <a:ext uri="{FF2B5EF4-FFF2-40B4-BE49-F238E27FC236}">
                <a16:creationId xmlns:a16="http://schemas.microsoft.com/office/drawing/2014/main" id="{8FCB5460-B01A-4951-A0EA-1AE2D07A25F1}"/>
              </a:ext>
            </a:extLst>
          </p:cNvPr>
          <p:cNvSpPr txBox="1"/>
          <p:nvPr/>
        </p:nvSpPr>
        <p:spPr>
          <a:xfrm>
            <a:off x="8076850" y="659470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Dr. Cherilynn Morrow   8 April 2021</a:t>
            </a:r>
          </a:p>
        </p:txBody>
      </p:sp>
      <p:sp>
        <p:nvSpPr>
          <p:cNvPr id="13" name="TextBox 12">
            <a:extLst>
              <a:ext uri="{FF2B5EF4-FFF2-40B4-BE49-F238E27FC236}">
                <a16:creationId xmlns:a16="http://schemas.microsoft.com/office/drawing/2014/main" id="{6516A99C-31FA-46E9-A983-03CCF2A28427}"/>
              </a:ext>
            </a:extLst>
          </p:cNvPr>
          <p:cNvSpPr txBox="1"/>
          <p:nvPr/>
        </p:nvSpPr>
        <p:spPr>
          <a:xfrm>
            <a:off x="4466074" y="660482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cherilynn.morrow@gmail.com</a:t>
            </a:r>
          </a:p>
        </p:txBody>
      </p:sp>
      <p:sp>
        <p:nvSpPr>
          <p:cNvPr id="14" name="TextBox 3">
            <a:extLst>
              <a:ext uri="{FF2B5EF4-FFF2-40B4-BE49-F238E27FC236}">
                <a16:creationId xmlns:a16="http://schemas.microsoft.com/office/drawing/2014/main" id="{7DE9CE1F-FAF6-41DD-B543-519755290B08}"/>
              </a:ext>
            </a:extLst>
          </p:cNvPr>
          <p:cNvSpPr txBox="1">
            <a:spLocks/>
          </p:cNvSpPr>
          <p:nvPr/>
        </p:nvSpPr>
        <p:spPr>
          <a:xfrm>
            <a:off x="11399586" y="6556218"/>
            <a:ext cx="451755" cy="276997"/>
          </a:xfrm>
          <a:prstGeom prst="rect">
            <a:avLst/>
          </a:prstGeom>
          <a:solidFill>
            <a:schemeClr val="bg1"/>
          </a:solidFill>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000000"/>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71</a:t>
            </a:fld>
            <a:endParaRPr kumimoji="0" lang="en-US" sz="1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8" name="TextBox 7">
            <a:extLst>
              <a:ext uri="{FF2B5EF4-FFF2-40B4-BE49-F238E27FC236}">
                <a16:creationId xmlns:a16="http://schemas.microsoft.com/office/drawing/2014/main" id="{D8621F64-76F5-4FC2-814D-24745B14D2CD}"/>
              </a:ext>
            </a:extLst>
          </p:cNvPr>
          <p:cNvSpPr txBox="1"/>
          <p:nvPr/>
        </p:nvSpPr>
        <p:spPr>
          <a:xfrm>
            <a:off x="597984" y="1094115"/>
            <a:ext cx="8461825" cy="5536900"/>
          </a:xfrm>
          <a:prstGeom prst="rect">
            <a:avLst/>
          </a:prstGeom>
          <a:noFill/>
        </p:spPr>
        <p:txBody>
          <a:bodyPr wrap="square">
            <a:spAutoFit/>
          </a:bodyPr>
          <a:lstStyle/>
          <a:p>
            <a:pPr marL="0" marR="0" algn="just">
              <a:spcBef>
                <a:spcPts val="0"/>
              </a:spcBef>
              <a:spcAft>
                <a:spcPts val="1200"/>
              </a:spcAft>
              <a:tabLst>
                <a:tab pos="400050" algn="l"/>
              </a:tabLst>
            </a:pPr>
            <a:r>
              <a:rPr lang="en-US" dirty="0">
                <a:effectLst/>
                <a:latin typeface="Arial Narrow" panose="020B0606020202030204" pitchFamily="34" charset="0"/>
                <a:ea typeface="Calibri" panose="020F0502020204030204" pitchFamily="34" charset="0"/>
                <a:cs typeface="Times New Roman" panose="02020603050405020304" pitchFamily="18" charset="0"/>
              </a:rPr>
              <a:t>We integrate </a:t>
            </a:r>
            <a:r>
              <a:rPr lang="en-US" b="1" dirty="0">
                <a:effectLst/>
                <a:latin typeface="Arial Narrow" panose="020B0606020202030204" pitchFamily="34" charset="0"/>
                <a:ea typeface="Calibri" panose="020F0502020204030204" pitchFamily="34" charset="0"/>
                <a:cs typeface="Times New Roman" panose="02020603050405020304" pitchFamily="18" charset="0"/>
              </a:rPr>
              <a:t>evaluative processes </a:t>
            </a:r>
            <a:r>
              <a:rPr lang="en-US" dirty="0">
                <a:effectLst/>
                <a:latin typeface="Arial Narrow" panose="020B0606020202030204" pitchFamily="34" charset="0"/>
                <a:ea typeface="Calibri" panose="020F0502020204030204" pitchFamily="34" charset="0"/>
                <a:cs typeface="Times New Roman" panose="02020603050405020304" pitchFamily="18" charset="0"/>
              </a:rPr>
              <a:t>throughout the proposed plan in roughly </a:t>
            </a:r>
            <a:r>
              <a:rPr lang="en-US" b="1" dirty="0">
                <a:effectLst/>
                <a:latin typeface="Arial Narrow" panose="020B0606020202030204" pitchFamily="34" charset="0"/>
                <a:ea typeface="Calibri" panose="020F0502020204030204" pitchFamily="34" charset="0"/>
                <a:cs typeface="Times New Roman" panose="02020603050405020304" pitchFamily="18" charset="0"/>
              </a:rPr>
              <a:t>three stages</a:t>
            </a:r>
            <a:r>
              <a:rPr lang="en-US" dirty="0">
                <a:effectLst/>
                <a:latin typeface="Arial Narrow" panose="020B0606020202030204" pitchFamily="34" charset="0"/>
                <a:ea typeface="Calibri" panose="020F0502020204030204" pitchFamily="34" charset="0"/>
                <a:cs typeface="Times New Roman" panose="02020603050405020304" pitchFamily="18" charset="0"/>
              </a:rPr>
              <a:t>:</a:t>
            </a:r>
          </a:p>
          <a:p>
            <a:pPr marL="342900" marR="914400" lvl="0" indent="-169863" algn="just">
              <a:lnSpc>
                <a:spcPct val="90000"/>
              </a:lnSpc>
              <a:spcBef>
                <a:spcPts val="0"/>
              </a:spcBef>
              <a:spcAft>
                <a:spcPts val="1200"/>
              </a:spcAft>
              <a:buFont typeface="+mj-lt"/>
              <a:buAutoNum type="arabicPeriod"/>
            </a:pPr>
            <a:r>
              <a:rPr lang="en-US" sz="1600" b="1" dirty="0">
                <a:effectLst/>
                <a:latin typeface="Arial Narrow" panose="020B0606020202030204" pitchFamily="34" charset="0"/>
                <a:ea typeface="Calibri" panose="020F0502020204030204" pitchFamily="34" charset="0"/>
                <a:cs typeface="Times New Roman" panose="02020603050405020304" pitchFamily="18" charset="0"/>
              </a:rPr>
              <a:t>Front-end consultations</a:t>
            </a:r>
            <a:r>
              <a:rPr lang="en-US" sz="1600" dirty="0">
                <a:effectLst/>
                <a:latin typeface="Arial Narrow" panose="020B0606020202030204" pitchFamily="34" charset="0"/>
                <a:ea typeface="Calibri" panose="020F0502020204030204" pitchFamily="34" charset="0"/>
                <a:cs typeface="Times New Roman" panose="02020603050405020304" pitchFamily="18" charset="0"/>
              </a:rPr>
              <a:t> and needs assessments with diverse stakeholders that tell us the sorts of products, events, and opportunities are of greatest value. This stage has already begun (see quotes from collaborators and advisors on prior slides):</a:t>
            </a:r>
          </a:p>
          <a:p>
            <a:pPr marL="342900" marR="914400" lvl="0" indent="-169863" algn="just">
              <a:lnSpc>
                <a:spcPct val="90000"/>
              </a:lnSpc>
              <a:spcBef>
                <a:spcPts val="0"/>
              </a:spcBef>
              <a:spcAft>
                <a:spcPts val="1200"/>
              </a:spcAft>
              <a:buFont typeface="+mj-lt"/>
              <a:buAutoNum type="arabicPeriod"/>
            </a:pPr>
            <a:r>
              <a:rPr lang="en-US" sz="1600" b="1" dirty="0">
                <a:effectLst/>
                <a:latin typeface="Arial Narrow" panose="020B0606020202030204" pitchFamily="34" charset="0"/>
                <a:ea typeface="Calibri" panose="020F0502020204030204" pitchFamily="34" charset="0"/>
                <a:cs typeface="Times New Roman" panose="02020603050405020304" pitchFamily="18" charset="0"/>
              </a:rPr>
              <a:t>Formative evaluative processes </a:t>
            </a:r>
            <a:r>
              <a:rPr lang="en-US" sz="1600" dirty="0">
                <a:effectLst/>
                <a:latin typeface="Arial Narrow" panose="020B0606020202030204" pitchFamily="34" charset="0"/>
                <a:ea typeface="Calibri" panose="020F0502020204030204" pitchFamily="34" charset="0"/>
                <a:cs typeface="Times New Roman" panose="02020603050405020304" pitchFamily="18" charset="0"/>
              </a:rPr>
              <a:t>that help to field-test and improve our product or event (implemented with collaborative partners and field-test participants); </a:t>
            </a:r>
          </a:p>
          <a:p>
            <a:pPr marL="342900" marR="914400" lvl="0" indent="-169863" algn="just">
              <a:lnSpc>
                <a:spcPct val="90000"/>
              </a:lnSpc>
              <a:spcBef>
                <a:spcPts val="0"/>
              </a:spcBef>
              <a:spcAft>
                <a:spcPts val="1200"/>
              </a:spcAft>
              <a:buFont typeface="+mj-lt"/>
              <a:buAutoNum type="arabicPeriod"/>
            </a:pPr>
            <a:r>
              <a:rPr lang="en-US" sz="1600" b="1" dirty="0">
                <a:effectLst/>
                <a:latin typeface="Arial Narrow" panose="020B0606020202030204" pitchFamily="34" charset="0"/>
                <a:ea typeface="Calibri" panose="020F0502020204030204" pitchFamily="34" charset="0"/>
                <a:cs typeface="Times New Roman" panose="02020603050405020304" pitchFamily="18" charset="0"/>
              </a:rPr>
              <a:t>Summative evaluative processes </a:t>
            </a:r>
            <a:r>
              <a:rPr lang="en-US" sz="1600" dirty="0">
                <a:effectLst/>
                <a:latin typeface="Arial Narrow" panose="020B0606020202030204" pitchFamily="34" charset="0"/>
                <a:ea typeface="Calibri" panose="020F0502020204030204" pitchFamily="34" charset="0"/>
                <a:cs typeface="Times New Roman" panose="02020603050405020304" pitchFamily="18" charset="0"/>
              </a:rPr>
              <a:t>that assess whether and how we have achieved our intended outputs and outcomes</a:t>
            </a:r>
          </a:p>
          <a:p>
            <a:pPr marR="914400" algn="just">
              <a:spcAft>
                <a:spcPts val="1200"/>
              </a:spcAft>
            </a:pPr>
            <a:r>
              <a:rPr lang="en-US" b="1" kern="0" dirty="0">
                <a:latin typeface="Arial Narrow" panose="020B0606020202030204" pitchFamily="34" charset="0"/>
                <a:ea typeface="Calibri" panose="020F0502020204030204" pitchFamily="34" charset="0"/>
                <a:cs typeface="Times New Roman" panose="02020603050405020304" pitchFamily="18" charset="0"/>
              </a:rPr>
              <a:t>Front end and formative evaluation </a:t>
            </a:r>
            <a:r>
              <a:rPr lang="en-US" kern="0" dirty="0">
                <a:latin typeface="Arial Narrow" panose="020B0606020202030204" pitchFamily="34" charset="0"/>
                <a:ea typeface="Calibri" panose="020F0502020204030204" pitchFamily="34" charset="0"/>
                <a:cs typeface="Times New Roman" panose="02020603050405020304" pitchFamily="18" charset="0"/>
              </a:rPr>
              <a:t>for PUNCH Outreach include 1) polling the PUNCH science team regarding their interests and experience in outreach and 2) creating opportunities for the populations we intend to benefit to </a:t>
            </a:r>
            <a:r>
              <a:rPr lang="en-US" kern="1200" dirty="0">
                <a:latin typeface="Arial Narrow" panose="020B0606020202030204" pitchFamily="34" charset="0"/>
                <a:ea typeface="Times New Roman" panose="02020603050405020304" pitchFamily="18" charset="0"/>
                <a:cs typeface="Times New Roman" panose="02020603050405020304" pitchFamily="18" charset="0"/>
              </a:rPr>
              <a:t>participate in developing the content of PUNCH outreach products and events. </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marR="914400" algn="just">
              <a:spcAft>
                <a:spcPts val="600"/>
              </a:spcAft>
            </a:pPr>
            <a:r>
              <a:rPr lang="en-US" b="1" kern="0" dirty="0">
                <a:latin typeface="Arial Narrow" panose="020B0606020202030204" pitchFamily="34" charset="0"/>
                <a:ea typeface="Calibri" panose="020F0502020204030204" pitchFamily="34" charset="0"/>
                <a:cs typeface="Times New Roman" panose="02020603050405020304" pitchFamily="18" charset="0"/>
              </a:rPr>
              <a:t>Summative evaluation </a:t>
            </a:r>
            <a:r>
              <a:rPr lang="en-US" kern="0" dirty="0">
                <a:latin typeface="Arial Narrow" panose="020B0606020202030204" pitchFamily="34" charset="0"/>
                <a:ea typeface="Calibri" panose="020F0502020204030204" pitchFamily="34" charset="0"/>
                <a:cs typeface="Times New Roman" panose="02020603050405020304" pitchFamily="18" charset="0"/>
              </a:rPr>
              <a:t>interacts directly with </a:t>
            </a:r>
            <a:r>
              <a:rPr lang="en-US" i="1" kern="0" dirty="0">
                <a:latin typeface="Arial Narrow" panose="020B0606020202030204" pitchFamily="34" charset="0"/>
                <a:ea typeface="Calibri" panose="020F0502020204030204" pitchFamily="34" charset="0"/>
                <a:cs typeface="Times New Roman" panose="02020603050405020304" pitchFamily="18" charset="0"/>
              </a:rPr>
              <a:t>all</a:t>
            </a:r>
            <a:r>
              <a:rPr lang="en-US" kern="0" dirty="0">
                <a:latin typeface="Arial Narrow" panose="020B0606020202030204" pitchFamily="34" charset="0"/>
                <a:ea typeface="Calibri" panose="020F0502020204030204" pitchFamily="34" charset="0"/>
                <a:cs typeface="Times New Roman" panose="02020603050405020304" pitchFamily="18" charset="0"/>
              </a:rPr>
              <a:t> stakeholders and helps to measure the impact of PUNCH outreach efforts on: 1) outreach team members, 2) PUNCH subject matter experts, 3) collaborators, 4) participants in events, and 5) colleagues in the broader community of planetariums and science centers. This type of evaluation determines how well we have done vis-à-vis the </a:t>
            </a:r>
            <a:r>
              <a:rPr lang="en-US" b="1" kern="0" dirty="0">
                <a:latin typeface="Arial Narrow" panose="020B0606020202030204" pitchFamily="34" charset="0"/>
                <a:ea typeface="Calibri" panose="020F0502020204030204" pitchFamily="34" charset="0"/>
                <a:cs typeface="Times New Roman" panose="02020603050405020304" pitchFamily="18" charset="0"/>
              </a:rPr>
              <a:t>outputs and outcomes </a:t>
            </a:r>
            <a:r>
              <a:rPr lang="en-US" kern="0" dirty="0">
                <a:latin typeface="Arial Narrow" panose="020B0606020202030204" pitchFamily="34" charset="0"/>
                <a:ea typeface="Calibri" panose="020F0502020204030204" pitchFamily="34" charset="0"/>
                <a:cs typeface="Times New Roman" panose="02020603050405020304" pitchFamily="18" charset="0"/>
              </a:rPr>
              <a:t>and also provides insights as to the overall value of the NASA investment. </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9" name="Oval 8">
            <a:extLst>
              <a:ext uri="{FF2B5EF4-FFF2-40B4-BE49-F238E27FC236}">
                <a16:creationId xmlns:a16="http://schemas.microsoft.com/office/drawing/2014/main" id="{0847FCF3-5971-4E0C-8704-17A48C3037EA}"/>
              </a:ext>
            </a:extLst>
          </p:cNvPr>
          <p:cNvSpPr/>
          <p:nvPr/>
        </p:nvSpPr>
        <p:spPr>
          <a:xfrm>
            <a:off x="9179017" y="1124595"/>
            <a:ext cx="2414999" cy="2428542"/>
          </a:xfrm>
          <a:prstGeom prst="ellipse">
            <a:avLst/>
          </a:prstGeom>
          <a:blipFill>
            <a:blip r:embed="rId3" cstate="email">
              <a:extLst>
                <a:ext uri="{28A0092B-C50C-407E-A947-70E740481C1C}">
                  <a14:useLocalDpi xmlns:a14="http://schemas.microsoft.com/office/drawing/2010/main"/>
                </a:ext>
              </a:extLst>
            </a:blip>
            <a:srcRect/>
            <a:stretch>
              <a:fillRect/>
            </a:stretch>
          </a:bli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664C9374-2EA8-44BE-BCBA-2F928168288C}"/>
              </a:ext>
            </a:extLst>
          </p:cNvPr>
          <p:cNvSpPr txBox="1"/>
          <p:nvPr/>
        </p:nvSpPr>
        <p:spPr>
          <a:xfrm>
            <a:off x="8990354" y="3795392"/>
            <a:ext cx="2902857" cy="2246767"/>
          </a:xfrm>
          <a:prstGeom prst="rect">
            <a:avLst/>
          </a:prstGeom>
          <a:solidFill>
            <a:srgbClr val="FFE48F">
              <a:alpha val="47000"/>
            </a:srgb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lvl="0" algn="just" defTabSz="914400" rtl="0" eaLnBrk="1" fontAlgn="auto" latinLnBrk="0" hangingPunct="1">
              <a:spcBef>
                <a:spcPts val="0"/>
              </a:spcBef>
              <a:buClrTx/>
              <a:buSzTx/>
              <a:buFontTx/>
              <a:buNone/>
              <a:tabLst/>
              <a:defRPr/>
            </a:pPr>
            <a:r>
              <a:rPr kumimoji="0" lang="en-US" sz="140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We are documenting </a:t>
            </a: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the 5-year PUNCH experience with integrating an outreach program inside a NASA mission using our </a:t>
            </a:r>
            <a:r>
              <a:rPr kumimoji="0" lang="en-US" sz="1400" b="1" i="0" u="none" strike="noStrike" kern="1200" cap="none" spc="0" normalizeH="0" baseline="0" noProof="0" dirty="0">
                <a:ln>
                  <a:noFill/>
                </a:ln>
                <a:solidFill>
                  <a:srgbClr val="000000"/>
                </a:solidFill>
                <a:effectLst/>
                <a:highlight>
                  <a:srgbClr val="FFE699"/>
                </a:highlight>
                <a:uLnTx/>
                <a:uFillTx/>
                <a:latin typeface="Arial Narrow" panose="020B0606020202030204" pitchFamily="34" charset="0"/>
                <a:ea typeface="Times New Roman" panose="02020603050405020304" pitchFamily="18" charset="0"/>
                <a:cs typeface="Times New Roman" panose="02020603050405020304" pitchFamily="18" charset="0"/>
              </a:rPr>
              <a:t>“8 Guiding Principles” and 5 Objectives. </a:t>
            </a:r>
          </a:p>
          <a:p>
            <a:pPr marR="0" lvl="0" algn="just" defTabSz="914400" rtl="0" eaLnBrk="1" fontAlgn="auto" latinLnBrk="0" hangingPunct="1">
              <a:spcBef>
                <a:spcPts val="0"/>
              </a:spcBef>
              <a:buClrTx/>
              <a:buSzTx/>
              <a:buFontTx/>
              <a:buNone/>
              <a:tabLst/>
              <a:defRPr/>
            </a:pPr>
            <a:endParaRPr lang="en-US" sz="1400" dirty="0">
              <a:solidFill>
                <a:srgbClr val="000000"/>
              </a:solidFill>
              <a:highlight>
                <a:srgbClr val="FFE699"/>
              </a:highlight>
              <a:latin typeface="Arial Narrow" panose="020B0606020202030204" pitchFamily="34" charset="0"/>
              <a:ea typeface="Times New Roman" panose="02020603050405020304" pitchFamily="18" charset="0"/>
              <a:cs typeface="Times New Roman" panose="02020603050405020304" pitchFamily="18" charset="0"/>
            </a:endParaRPr>
          </a:p>
          <a:p>
            <a:pPr marR="0" lvl="0" algn="just" defTabSz="914400" rtl="0" eaLnBrk="1" fontAlgn="auto" latinLnBrk="0" hangingPunct="1">
              <a:spcBef>
                <a:spcPts val="0"/>
              </a:spcBef>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Our evaluation will result in an </a:t>
            </a:r>
            <a:r>
              <a:rPr kumimoji="0" lang="en-US" sz="1400" b="1" i="0" u="none" strike="noStrike" kern="1200" cap="none" spc="0" normalizeH="0" baseline="0" noProof="0" dirty="0">
                <a:ln>
                  <a:noFill/>
                </a:ln>
                <a:solidFill>
                  <a:srgbClr val="000000"/>
                </a:solidFill>
                <a:effectLst/>
                <a:highlight>
                  <a:srgbClr val="FFE699"/>
                </a:highlight>
                <a:uLnTx/>
                <a:uFillTx/>
                <a:latin typeface="Arial Narrow" panose="020B0606020202030204" pitchFamily="34" charset="0"/>
                <a:ea typeface="Times New Roman" panose="02020603050405020304" pitchFamily="18" charset="0"/>
                <a:cs typeface="Times New Roman" panose="02020603050405020304" pitchFamily="18" charset="0"/>
              </a:rPr>
              <a:t>evidence-based model for effective NASA mission engagement in outreach</a:t>
            </a: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a:t>
            </a:r>
            <a:r>
              <a:rPr kumimoji="0" lang="en-US" sz="140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to be published in white papers and/or the peer-reviewed literature. </a:t>
            </a:r>
          </a:p>
        </p:txBody>
      </p:sp>
    </p:spTree>
    <p:extLst>
      <p:ext uri="{BB962C8B-B14F-4D97-AF65-F5344CB8AC3E}">
        <p14:creationId xmlns:p14="http://schemas.microsoft.com/office/powerpoint/2010/main" val="14502740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0" name="Straight Connector 99">
            <a:extLst>
              <a:ext uri="{FF2B5EF4-FFF2-40B4-BE49-F238E27FC236}">
                <a16:creationId xmlns:a16="http://schemas.microsoft.com/office/drawing/2014/main" id="{5BDFADF4-78DA-4C4F-BE10-5E94853F8FFF}"/>
              </a:ext>
            </a:extLst>
          </p:cNvPr>
          <p:cNvCxnSpPr>
            <a:stCxn id="42" idx="0"/>
            <a:endCxn id="8" idx="4"/>
          </p:cNvCxnSpPr>
          <p:nvPr/>
        </p:nvCxnSpPr>
        <p:spPr>
          <a:xfrm flipH="1">
            <a:off x="5520214" y="588699"/>
            <a:ext cx="1569" cy="588091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296225E9-743E-4C79-A941-D8AC96DB27C8}"/>
              </a:ext>
            </a:extLst>
          </p:cNvPr>
          <p:cNvSpPr/>
          <p:nvPr/>
        </p:nvSpPr>
        <p:spPr>
          <a:xfrm>
            <a:off x="1412912" y="2759780"/>
            <a:ext cx="1786128" cy="617625"/>
          </a:xfrm>
          <a:prstGeom prst="roundRect">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INPUTS</a:t>
            </a:r>
          </a:p>
        </p:txBody>
      </p:sp>
      <p:sp>
        <p:nvSpPr>
          <p:cNvPr id="26" name="Rectangle: Rounded Corners 25">
            <a:extLst>
              <a:ext uri="{FF2B5EF4-FFF2-40B4-BE49-F238E27FC236}">
                <a16:creationId xmlns:a16="http://schemas.microsoft.com/office/drawing/2014/main" id="{9C2ADD86-F4C6-477B-A519-0EF12419710F}"/>
              </a:ext>
            </a:extLst>
          </p:cNvPr>
          <p:cNvSpPr/>
          <p:nvPr/>
        </p:nvSpPr>
        <p:spPr>
          <a:xfrm>
            <a:off x="4613030" y="2782227"/>
            <a:ext cx="1786128" cy="617625"/>
          </a:xfrm>
          <a:prstGeom prst="roundRect">
            <a:avLst/>
          </a:prstGeom>
          <a:solidFill>
            <a:schemeClr val="accent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OUTREACH ACTIVITIES</a:t>
            </a:r>
          </a:p>
        </p:txBody>
      </p:sp>
      <p:sp>
        <p:nvSpPr>
          <p:cNvPr id="62" name="Arrow: Down 61">
            <a:extLst>
              <a:ext uri="{FF2B5EF4-FFF2-40B4-BE49-F238E27FC236}">
                <a16:creationId xmlns:a16="http://schemas.microsoft.com/office/drawing/2014/main" id="{F9F7D1DD-2E89-4D29-BE18-25B6C4FF43B1}"/>
              </a:ext>
            </a:extLst>
          </p:cNvPr>
          <p:cNvSpPr/>
          <p:nvPr/>
        </p:nvSpPr>
        <p:spPr>
          <a:xfrm flipV="1">
            <a:off x="2020844" y="3430284"/>
            <a:ext cx="617752" cy="477923"/>
          </a:xfrm>
          <a:prstGeom prst="downArrow">
            <a:avLst/>
          </a:prstGeom>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Rounded Corners 62">
            <a:extLst>
              <a:ext uri="{FF2B5EF4-FFF2-40B4-BE49-F238E27FC236}">
                <a16:creationId xmlns:a16="http://schemas.microsoft.com/office/drawing/2014/main" id="{2E9A8BCA-7ABE-43EF-944C-926416BD614A}"/>
              </a:ext>
            </a:extLst>
          </p:cNvPr>
          <p:cNvSpPr/>
          <p:nvPr/>
        </p:nvSpPr>
        <p:spPr>
          <a:xfrm>
            <a:off x="7760347" y="2782098"/>
            <a:ext cx="1783080" cy="621792"/>
          </a:xfrm>
          <a:prstGeom prst="roundRect">
            <a:avLst/>
          </a:prstGeom>
          <a:solidFill>
            <a:srgbClr val="FFFF8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OUTPUTS &amp; OUTCOMES</a:t>
            </a:r>
          </a:p>
        </p:txBody>
      </p:sp>
      <p:sp>
        <p:nvSpPr>
          <p:cNvPr id="67" name="Explosion: 14 Points 66">
            <a:extLst>
              <a:ext uri="{FF2B5EF4-FFF2-40B4-BE49-F238E27FC236}">
                <a16:creationId xmlns:a16="http://schemas.microsoft.com/office/drawing/2014/main" id="{E949593B-92A3-4320-B0E6-21D7F145C158}"/>
              </a:ext>
            </a:extLst>
          </p:cNvPr>
          <p:cNvSpPr/>
          <p:nvPr/>
        </p:nvSpPr>
        <p:spPr>
          <a:xfrm>
            <a:off x="7232616" y="72203"/>
            <a:ext cx="2973462" cy="1839590"/>
          </a:xfrm>
          <a:prstGeom prst="irregularSeal2">
            <a:avLst/>
          </a:prstGeom>
          <a:solidFill>
            <a:srgbClr val="FFFF8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5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NASA &amp; Societal Benefits</a:t>
            </a:r>
          </a:p>
        </p:txBody>
      </p:sp>
      <p:cxnSp>
        <p:nvCxnSpPr>
          <p:cNvPr id="19" name="Straight Arrow Connector 18">
            <a:extLst>
              <a:ext uri="{FF2B5EF4-FFF2-40B4-BE49-F238E27FC236}">
                <a16:creationId xmlns:a16="http://schemas.microsoft.com/office/drawing/2014/main" id="{E61D1E77-584A-4C0B-A558-AFF367DF52BC}"/>
              </a:ext>
            </a:extLst>
          </p:cNvPr>
          <p:cNvCxnSpPr>
            <a:cxnSpLocks/>
            <a:stCxn id="63" idx="1"/>
            <a:endCxn id="67" idx="1"/>
          </p:cNvCxnSpPr>
          <p:nvPr/>
        </p:nvCxnSpPr>
        <p:spPr>
          <a:xfrm flipH="1" flipV="1">
            <a:off x="7232618" y="1168888"/>
            <a:ext cx="527731" cy="1924106"/>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8" name="Arrow: Down 67">
            <a:extLst>
              <a:ext uri="{FF2B5EF4-FFF2-40B4-BE49-F238E27FC236}">
                <a16:creationId xmlns:a16="http://schemas.microsoft.com/office/drawing/2014/main" id="{7097AF64-7BC8-42D6-A8DB-710ACDFD78DE}"/>
              </a:ext>
            </a:extLst>
          </p:cNvPr>
          <p:cNvSpPr/>
          <p:nvPr/>
        </p:nvSpPr>
        <p:spPr>
          <a:xfrm rot="5400000" flipV="1">
            <a:off x="6764098" y="2502212"/>
            <a:ext cx="617752" cy="1142157"/>
          </a:xfrm>
          <a:prstGeom prst="downArrow">
            <a:avLst/>
          </a:prstGeom>
          <a:gradFill>
            <a:gsLst>
              <a:gs pos="0">
                <a:schemeClr val="accent1">
                  <a:lumMod val="60000"/>
                  <a:lumOff val="40000"/>
                </a:schemeClr>
              </a:gs>
              <a:gs pos="74000">
                <a:srgbClr val="FFFF8B"/>
              </a:gs>
              <a:gs pos="83000">
                <a:srgbClr val="FFFF8B"/>
              </a:gs>
              <a:gs pos="100000">
                <a:srgbClr val="FFFF00"/>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Arrow: Down 68">
            <a:extLst>
              <a:ext uri="{FF2B5EF4-FFF2-40B4-BE49-F238E27FC236}">
                <a16:creationId xmlns:a16="http://schemas.microsoft.com/office/drawing/2014/main" id="{D3DA8175-AF22-4F7A-963B-06D9EFEFC021}"/>
              </a:ext>
            </a:extLst>
          </p:cNvPr>
          <p:cNvSpPr/>
          <p:nvPr/>
        </p:nvSpPr>
        <p:spPr>
          <a:xfrm rot="5400000" flipV="1">
            <a:off x="3590787" y="2499708"/>
            <a:ext cx="640080" cy="1188720"/>
          </a:xfrm>
          <a:prstGeom prst="downArrow">
            <a:avLst/>
          </a:prstGeom>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B8857C1A-8DC2-4C41-BA0E-E00EC24BD592}"/>
              </a:ext>
            </a:extLst>
          </p:cNvPr>
          <p:cNvSpPr/>
          <p:nvPr/>
        </p:nvSpPr>
        <p:spPr>
          <a:xfrm>
            <a:off x="4613030" y="1690047"/>
            <a:ext cx="1837944" cy="886968"/>
          </a:xfrm>
          <a:prstGeom prst="ellipse">
            <a:avLst/>
          </a:prstGeom>
          <a:solidFill>
            <a:srgbClr val="AFEA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Objective 2:</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Enhance Partnerships</a:t>
            </a:r>
          </a:p>
        </p:txBody>
      </p:sp>
      <p:sp>
        <p:nvSpPr>
          <p:cNvPr id="7" name="Oval 6">
            <a:extLst>
              <a:ext uri="{FF2B5EF4-FFF2-40B4-BE49-F238E27FC236}">
                <a16:creationId xmlns:a16="http://schemas.microsoft.com/office/drawing/2014/main" id="{397FFEE9-7AD7-4687-9EAE-B20FDC572B75}"/>
              </a:ext>
            </a:extLst>
          </p:cNvPr>
          <p:cNvSpPr/>
          <p:nvPr/>
        </p:nvSpPr>
        <p:spPr>
          <a:xfrm>
            <a:off x="4613030" y="3555678"/>
            <a:ext cx="1837944" cy="886968"/>
          </a:xfrm>
          <a:prstGeom prst="ellipse">
            <a:avLst/>
          </a:prstGeom>
          <a:solidFill>
            <a:srgbClr val="AFEA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Objective 3:</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Create Products</a:t>
            </a:r>
          </a:p>
        </p:txBody>
      </p:sp>
      <p:sp>
        <p:nvSpPr>
          <p:cNvPr id="8" name="Oval 7">
            <a:extLst>
              <a:ext uri="{FF2B5EF4-FFF2-40B4-BE49-F238E27FC236}">
                <a16:creationId xmlns:a16="http://schemas.microsoft.com/office/drawing/2014/main" id="{742B5A2B-3E20-45F5-BC30-8B6837FDDEF4}"/>
              </a:ext>
            </a:extLst>
          </p:cNvPr>
          <p:cNvSpPr/>
          <p:nvPr/>
        </p:nvSpPr>
        <p:spPr>
          <a:xfrm>
            <a:off x="4601240" y="5582642"/>
            <a:ext cx="1837944" cy="886968"/>
          </a:xfrm>
          <a:prstGeom prst="ellipse">
            <a:avLst/>
          </a:prstGeom>
          <a:solidFill>
            <a:srgbClr val="AFEA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Objective 5:</a:t>
            </a:r>
          </a:p>
          <a:p>
            <a:pPr marL="0" marR="0" lvl="0" indent="0" algn="ctr" defTabSz="914400" rtl="0" eaLnBrk="1" fontAlgn="auto" latinLnBrk="0" hangingPunct="1">
              <a:lnSpc>
                <a:spcPct val="80000"/>
              </a:lnSpc>
              <a:spcBef>
                <a:spcPts val="0"/>
              </a:spcBef>
              <a:spcAft>
                <a:spcPts val="3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Disseminate Strategically</a:t>
            </a:r>
          </a:p>
        </p:txBody>
      </p:sp>
      <p:sp>
        <p:nvSpPr>
          <p:cNvPr id="9" name="Oval 8">
            <a:extLst>
              <a:ext uri="{FF2B5EF4-FFF2-40B4-BE49-F238E27FC236}">
                <a16:creationId xmlns:a16="http://schemas.microsoft.com/office/drawing/2014/main" id="{6547C856-7896-473A-AC9E-045104DC5A88}"/>
              </a:ext>
            </a:extLst>
          </p:cNvPr>
          <p:cNvSpPr/>
          <p:nvPr/>
        </p:nvSpPr>
        <p:spPr>
          <a:xfrm>
            <a:off x="4601240" y="4568118"/>
            <a:ext cx="1837944" cy="886968"/>
          </a:xfrm>
          <a:prstGeom prst="ellipse">
            <a:avLst/>
          </a:prstGeom>
          <a:solidFill>
            <a:srgbClr val="AFEA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Objective 4: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Convene Events</a:t>
            </a:r>
          </a:p>
        </p:txBody>
      </p:sp>
      <p:sp>
        <p:nvSpPr>
          <p:cNvPr id="42" name="Oval 41">
            <a:extLst>
              <a:ext uri="{FF2B5EF4-FFF2-40B4-BE49-F238E27FC236}">
                <a16:creationId xmlns:a16="http://schemas.microsoft.com/office/drawing/2014/main" id="{FA36ECC7-8EE0-4E4C-9A1E-FEFA2C990F79}"/>
              </a:ext>
            </a:extLst>
          </p:cNvPr>
          <p:cNvSpPr/>
          <p:nvPr/>
        </p:nvSpPr>
        <p:spPr>
          <a:xfrm>
            <a:off x="4604378" y="588699"/>
            <a:ext cx="1834806" cy="886601"/>
          </a:xfrm>
          <a:prstGeom prst="ellipse">
            <a:avLst/>
          </a:prstGeom>
          <a:solidFill>
            <a:srgbClr val="AFEA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Objective 1: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Support SME Engagement</a:t>
            </a:r>
            <a:endParaRPr kumimoji="0" lang="en-US" sz="11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43" name="Rectangle 42">
            <a:extLst>
              <a:ext uri="{FF2B5EF4-FFF2-40B4-BE49-F238E27FC236}">
                <a16:creationId xmlns:a16="http://schemas.microsoft.com/office/drawing/2014/main" id="{19B74418-B7A2-416C-923E-4BB1B1DB5D01}"/>
              </a:ext>
            </a:extLst>
          </p:cNvPr>
          <p:cNvSpPr/>
          <p:nvPr/>
        </p:nvSpPr>
        <p:spPr>
          <a:xfrm>
            <a:off x="578732" y="4579815"/>
            <a:ext cx="3566160" cy="1839590"/>
          </a:xfrm>
          <a:prstGeom prst="rect">
            <a:avLst/>
          </a:prstGeom>
          <a:solidFill>
            <a:schemeClr val="bg2"/>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153E"/>
                </a:solidFill>
                <a:effectLst/>
                <a:uLnTx/>
                <a:uFillTx/>
                <a:latin typeface="Arial Narrow" panose="020B0606020202030204" pitchFamily="34" charset="0"/>
                <a:ea typeface="+mn-ea"/>
                <a:cs typeface="+mn-cs"/>
              </a:rPr>
              <a:t>PHASE B ACCOMPLISHMENTS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153E"/>
                </a:solidFill>
                <a:effectLst/>
                <a:uLnTx/>
                <a:uFillTx/>
                <a:latin typeface="Arial Narrow" panose="020B0606020202030204" pitchFamily="34" charset="0"/>
                <a:ea typeface="+mn-ea"/>
                <a:cs typeface="+mn-cs"/>
              </a:rPr>
              <a:t>Partners: </a:t>
            </a:r>
            <a:r>
              <a:rPr kumimoji="0" lang="en-US" sz="1600" b="0" i="0" u="none" strike="noStrike" kern="1200" cap="none" spc="0" normalizeH="0" baseline="0" noProof="0" dirty="0">
                <a:ln>
                  <a:noFill/>
                </a:ln>
                <a:solidFill>
                  <a:srgbClr val="00153E"/>
                </a:solidFill>
                <a:effectLst/>
                <a:uLnTx/>
                <a:uFillTx/>
                <a:latin typeface="Arial Narrow" panose="020B0606020202030204" pitchFamily="34" charset="0"/>
                <a:ea typeface="+mn-ea"/>
                <a:cs typeface="+mn-cs"/>
              </a:rPr>
              <a:t>POCC &amp; POCA + Evaluator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153E"/>
                </a:solidFill>
                <a:effectLst/>
                <a:uLnTx/>
                <a:uFillTx/>
                <a:latin typeface="Arial Narrow" panose="020B0606020202030204" pitchFamily="34" charset="0"/>
                <a:ea typeface="+mn-ea"/>
                <a:cs typeface="+mn-cs"/>
              </a:rPr>
              <a:t>PUNCH Scientists: </a:t>
            </a:r>
            <a:r>
              <a:rPr kumimoji="0" lang="en-US" sz="1600" b="0" i="0" u="none" strike="noStrike" kern="1200" cap="none" spc="0" normalizeH="0" baseline="0" noProof="0" dirty="0">
                <a:ln>
                  <a:noFill/>
                </a:ln>
                <a:solidFill>
                  <a:srgbClr val="00153E"/>
                </a:solidFill>
                <a:effectLst/>
                <a:uLnTx/>
                <a:uFillTx/>
                <a:latin typeface="Arial Narrow" panose="020B0606020202030204" pitchFamily="34" charset="0"/>
                <a:ea typeface="+mn-ea"/>
                <a:cs typeface="+mn-cs"/>
              </a:rPr>
              <a:t>Outreach Interests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153E"/>
                </a:solidFill>
                <a:effectLst/>
                <a:uLnTx/>
                <a:uFillTx/>
                <a:latin typeface="Arial Narrow" panose="020B0606020202030204" pitchFamily="34" charset="0"/>
                <a:ea typeface="+mn-ea"/>
                <a:cs typeface="+mn-cs"/>
              </a:rPr>
              <a:t>Theme: </a:t>
            </a:r>
            <a:r>
              <a:rPr kumimoji="0" lang="en-US" sz="1600" b="0" i="0" u="none" strike="noStrike" kern="1200" cap="none" spc="0" normalizeH="0" baseline="0" noProof="0" dirty="0">
                <a:ln>
                  <a:noFill/>
                </a:ln>
                <a:solidFill>
                  <a:srgbClr val="00153E"/>
                </a:solidFill>
                <a:effectLst/>
                <a:uLnTx/>
                <a:uFillTx/>
                <a:latin typeface="Arial Narrow" panose="020B0606020202030204" pitchFamily="34" charset="0"/>
                <a:ea typeface="+mn-ea"/>
                <a:cs typeface="+mn-cs"/>
              </a:rPr>
              <a:t>Ancient &amp; Modern Sun Watching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153E"/>
                </a:solidFill>
                <a:effectLst/>
                <a:uLnTx/>
                <a:uFillTx/>
                <a:latin typeface="Arial Narrow" panose="020B0606020202030204" pitchFamily="34" charset="0"/>
                <a:ea typeface="+mn-ea"/>
                <a:cs typeface="+mn-cs"/>
              </a:rPr>
              <a:t>Advisory Board: </a:t>
            </a:r>
            <a:r>
              <a:rPr kumimoji="0" lang="en-US" sz="1600" b="0" i="0" u="none" strike="noStrike" kern="1200" cap="none" spc="0" normalizeH="0" baseline="0" noProof="0" dirty="0">
                <a:ln>
                  <a:noFill/>
                </a:ln>
                <a:solidFill>
                  <a:srgbClr val="00153E"/>
                </a:solidFill>
                <a:effectLst/>
                <a:uLnTx/>
                <a:uFillTx/>
                <a:latin typeface="Arial Narrow" panose="020B0606020202030204" pitchFamily="34" charset="0"/>
                <a:ea typeface="+mn-ea"/>
                <a:cs typeface="+mn-cs"/>
              </a:rPr>
              <a:t>Inclusive Representation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153E"/>
                </a:solidFill>
                <a:effectLst/>
                <a:uLnTx/>
                <a:uFillTx/>
                <a:latin typeface="Arial Narrow" panose="020B0606020202030204" pitchFamily="34" charset="0"/>
                <a:ea typeface="+mn-ea"/>
                <a:cs typeface="+mn-cs"/>
              </a:rPr>
              <a:t>NASA links: </a:t>
            </a:r>
            <a:r>
              <a:rPr kumimoji="0" lang="en-US" sz="1600" b="0" i="0" u="none" strike="noStrike" kern="1200" cap="none" spc="0" normalizeH="0" baseline="0" noProof="0" dirty="0">
                <a:ln>
                  <a:noFill/>
                </a:ln>
                <a:solidFill>
                  <a:srgbClr val="00153E"/>
                </a:solidFill>
                <a:effectLst/>
                <a:uLnTx/>
                <a:uFillTx/>
                <a:latin typeface="Arial Narrow" panose="020B0606020202030204" pitchFamily="34" charset="0"/>
                <a:ea typeface="+mn-ea"/>
                <a:cs typeface="+mn-cs"/>
              </a:rPr>
              <a:t>5 Sci Acts, Heliophysics Comms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153E"/>
                </a:solidFill>
                <a:effectLst/>
                <a:uLnTx/>
                <a:uFillTx/>
                <a:latin typeface="Arial Narrow" panose="020B0606020202030204" pitchFamily="34" charset="0"/>
                <a:ea typeface="+mn-ea"/>
                <a:cs typeface="+mn-cs"/>
              </a:rPr>
              <a:t>Science + Outreach: </a:t>
            </a:r>
            <a:r>
              <a:rPr kumimoji="0" lang="en-US" sz="1600" b="0" i="0" u="none" strike="noStrike" kern="1200" cap="none" spc="0" normalizeH="0" baseline="0" noProof="0" dirty="0">
                <a:ln>
                  <a:noFill/>
                </a:ln>
                <a:solidFill>
                  <a:srgbClr val="00153E"/>
                </a:solidFill>
                <a:effectLst/>
                <a:uLnTx/>
                <a:uFillTx/>
                <a:latin typeface="Arial Narrow" panose="020B0606020202030204" pitchFamily="34" charset="0"/>
                <a:ea typeface="+mn-ea"/>
                <a:cs typeface="+mn-cs"/>
              </a:rPr>
              <a:t>SwRI-PUNCH Website</a:t>
            </a:r>
          </a:p>
        </p:txBody>
      </p:sp>
      <p:cxnSp>
        <p:nvCxnSpPr>
          <p:cNvPr id="51" name="Straight Arrow Connector 50">
            <a:extLst>
              <a:ext uri="{FF2B5EF4-FFF2-40B4-BE49-F238E27FC236}">
                <a16:creationId xmlns:a16="http://schemas.microsoft.com/office/drawing/2014/main" id="{F36891A1-A84D-450F-BBC8-92E72DA31AA4}"/>
              </a:ext>
            </a:extLst>
          </p:cNvPr>
          <p:cNvCxnSpPr>
            <a:cxnSpLocks/>
            <a:stCxn id="63" idx="3"/>
            <a:endCxn id="67" idx="3"/>
          </p:cNvCxnSpPr>
          <p:nvPr/>
        </p:nvCxnSpPr>
        <p:spPr>
          <a:xfrm flipV="1">
            <a:off x="9543429" y="638132"/>
            <a:ext cx="662651" cy="2454862"/>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9" name="Text Box 2">
            <a:extLst>
              <a:ext uri="{FF2B5EF4-FFF2-40B4-BE49-F238E27FC236}">
                <a16:creationId xmlns:a16="http://schemas.microsoft.com/office/drawing/2014/main" id="{10EDEC39-833F-45FA-88B7-F9BFE56113E5}"/>
              </a:ext>
            </a:extLst>
          </p:cNvPr>
          <p:cNvSpPr txBox="1">
            <a:spLocks noChangeArrowheads="1"/>
          </p:cNvSpPr>
          <p:nvPr/>
        </p:nvSpPr>
        <p:spPr bwMode="auto">
          <a:xfrm>
            <a:off x="6769143" y="4276695"/>
            <a:ext cx="3913957" cy="2142710"/>
          </a:xfrm>
          <a:prstGeom prst="rect">
            <a:avLst/>
          </a:prstGeom>
          <a:solidFill>
            <a:srgbClr val="FFFF8B"/>
          </a:solidFill>
          <a:ln w="19050" cmpd="thinThick">
            <a:solidFill>
              <a:schemeClr val="tx1"/>
            </a:solid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Calibri" panose="020F0502020204030204" pitchFamily="34" charset="0"/>
              </a:rPr>
              <a:t>OVERARCHING GOAL for PUNCH OUTREACH</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Calibri" panose="020F0502020204030204" pitchFamily="34" charset="0"/>
              </a:rPr>
              <a:t>To leverage the PUNCH mission to inspire historically marginalized youth in the Southwestern US to learn about NASA heliophysics in ways that honor their identities related to culture, gender, and disability, and thereby increase their confidence and consideration for pursuing STEM career pathways.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C4325F94-716C-4977-B704-656BEC5E8849}"/>
              </a:ext>
            </a:extLst>
          </p:cNvPr>
          <p:cNvSpPr/>
          <p:nvPr/>
        </p:nvSpPr>
        <p:spPr>
          <a:xfrm>
            <a:off x="578732" y="3979193"/>
            <a:ext cx="3566160" cy="488505"/>
          </a:xfrm>
          <a:prstGeom prst="rect">
            <a:avLst/>
          </a:prstGeom>
          <a:solidFill>
            <a:schemeClr val="accent6">
              <a:lumMod val="40000"/>
              <a:lumOff val="6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EIGHT GUIDING PRINCIPLES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for the PUNCH OUTREACH PLAN</a:t>
            </a:r>
          </a:p>
        </p:txBody>
      </p:sp>
      <p:sp>
        <p:nvSpPr>
          <p:cNvPr id="12" name="Rectangle 11">
            <a:extLst>
              <a:ext uri="{FF2B5EF4-FFF2-40B4-BE49-F238E27FC236}">
                <a16:creationId xmlns:a16="http://schemas.microsoft.com/office/drawing/2014/main" id="{6F4A7D0A-4FFE-4D92-8012-05AE0F13245F}"/>
              </a:ext>
            </a:extLst>
          </p:cNvPr>
          <p:cNvSpPr/>
          <p:nvPr/>
        </p:nvSpPr>
        <p:spPr>
          <a:xfrm>
            <a:off x="6501895" y="3259073"/>
            <a:ext cx="876622" cy="195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153E"/>
                </a:solidFill>
                <a:effectLst/>
                <a:highlight>
                  <a:srgbClr val="FFE699"/>
                </a:highlight>
                <a:uLnTx/>
                <a:uFillTx/>
                <a:latin typeface="Arial Narrow" panose="020B0606020202030204" pitchFamily="34" charset="0"/>
                <a:ea typeface="+mn-ea"/>
                <a:cs typeface="+mn-cs"/>
              </a:rPr>
              <a:t>Evaluate</a:t>
            </a:r>
          </a:p>
        </p:txBody>
      </p:sp>
      <p:sp>
        <p:nvSpPr>
          <p:cNvPr id="35" name="Arrow: Down 34">
            <a:extLst>
              <a:ext uri="{FF2B5EF4-FFF2-40B4-BE49-F238E27FC236}">
                <a16:creationId xmlns:a16="http://schemas.microsoft.com/office/drawing/2014/main" id="{84DD5CC2-9DD6-459B-8650-5CA3EC98D70B}"/>
              </a:ext>
            </a:extLst>
          </p:cNvPr>
          <p:cNvSpPr/>
          <p:nvPr/>
        </p:nvSpPr>
        <p:spPr>
          <a:xfrm rot="10800000" flipV="1">
            <a:off x="8334037" y="3485404"/>
            <a:ext cx="635702" cy="704237"/>
          </a:xfrm>
          <a:prstGeom prst="downArrow">
            <a:avLst/>
          </a:prstGeom>
          <a:solidFill>
            <a:srgbClr val="FFFF8B"/>
          </a:solidFill>
          <a:ln w="38100">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3C0D042-A760-43FB-99BA-59AB1FAB9000}"/>
              </a:ext>
            </a:extLst>
          </p:cNvPr>
          <p:cNvSpPr txBox="1"/>
          <p:nvPr/>
        </p:nvSpPr>
        <p:spPr>
          <a:xfrm>
            <a:off x="7410929" y="1771399"/>
            <a:ext cx="2478050" cy="1064669"/>
          </a:xfrm>
          <a:prstGeom prst="ellipse">
            <a:avLst/>
          </a:prstGeom>
          <a:solidFill>
            <a:srgbClr val="FFFF8B">
              <a:alpha val="97000"/>
            </a:srgbClr>
          </a:solidFill>
          <a:ln>
            <a:noFill/>
          </a:ln>
          <a:effectLst>
            <a:glow rad="101600">
              <a:schemeClr val="accent4">
                <a:satMod val="175000"/>
                <a:alpha val="40000"/>
              </a:schemeClr>
            </a:glow>
            <a:softEdge rad="317500"/>
          </a:effectLst>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More diverse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public engagement in heliophysics</a:t>
            </a:r>
          </a:p>
        </p:txBody>
      </p:sp>
      <p:sp>
        <p:nvSpPr>
          <p:cNvPr id="3" name="Rectangle 2">
            <a:extLst>
              <a:ext uri="{FF2B5EF4-FFF2-40B4-BE49-F238E27FC236}">
                <a16:creationId xmlns:a16="http://schemas.microsoft.com/office/drawing/2014/main" id="{C1058075-D35B-48AC-B700-DF334D1722B5}"/>
              </a:ext>
            </a:extLst>
          </p:cNvPr>
          <p:cNvSpPr/>
          <p:nvPr/>
        </p:nvSpPr>
        <p:spPr>
          <a:xfrm>
            <a:off x="3141076" y="3218510"/>
            <a:ext cx="1160294" cy="276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153E"/>
                </a:solidFill>
                <a:effectLst/>
                <a:uLnTx/>
                <a:uFillTx/>
                <a:latin typeface="Arial Narrow" panose="020B0606020202030204" pitchFamily="34" charset="0"/>
                <a:ea typeface="+mn-ea"/>
                <a:cs typeface="+mn-cs"/>
              </a:rPr>
              <a:t>Collaborate</a:t>
            </a:r>
          </a:p>
        </p:txBody>
      </p:sp>
      <p:sp>
        <p:nvSpPr>
          <p:cNvPr id="27" name="Text Box 2">
            <a:extLst>
              <a:ext uri="{FF2B5EF4-FFF2-40B4-BE49-F238E27FC236}">
                <a16:creationId xmlns:a16="http://schemas.microsoft.com/office/drawing/2014/main" id="{53DBE530-F36C-45CD-A4E4-5C3E2738D083}"/>
              </a:ext>
            </a:extLst>
          </p:cNvPr>
          <p:cNvSpPr txBox="1">
            <a:spLocks noChangeArrowheads="1"/>
          </p:cNvSpPr>
          <p:nvPr/>
        </p:nvSpPr>
        <p:spPr bwMode="auto">
          <a:xfrm>
            <a:off x="1493132" y="540217"/>
            <a:ext cx="2651760" cy="1164305"/>
          </a:xfrm>
          <a:prstGeom prst="rect">
            <a:avLst/>
          </a:prstGeom>
          <a:solidFill>
            <a:schemeClr val="bg1">
              <a:lumMod val="95000"/>
            </a:schemeClr>
          </a:solidFill>
          <a:ln w="19050" cmpd="thinThick">
            <a:solidFill>
              <a:srgbClr val="2F528F"/>
            </a:solid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90000"/>
              </a:lnSpc>
              <a:spcBef>
                <a:spcPts val="0"/>
              </a:spcBef>
              <a:spcAft>
                <a:spcPts val="300"/>
              </a:spcAft>
              <a:buClrTx/>
              <a:buSzTx/>
              <a:buFontTx/>
              <a:buNone/>
              <a:tabLst/>
              <a:defRPr/>
            </a:pPr>
            <a:r>
              <a:rPr kumimoji="0" lang="en-US" sz="1800" b="1" i="0" u="none" strike="noStrike" kern="1200" cap="none" spc="0" normalizeH="0" baseline="0" noProof="0" dirty="0">
                <a:ln>
                  <a:noFill/>
                </a:ln>
                <a:solidFill>
                  <a:srgbClr val="1E3054"/>
                </a:solidFill>
                <a:effectLst/>
                <a:uLnTx/>
                <a:uFillTx/>
                <a:latin typeface="Arial Narrow" panose="020B0606020202030204" pitchFamily="34" charset="0"/>
                <a:ea typeface="Times New Roman" panose="02020603050405020304" pitchFamily="18" charset="0"/>
                <a:cs typeface="Calibri" panose="020F0502020204030204" pitchFamily="34" charset="0"/>
              </a:rPr>
              <a:t>PUNCH Outreach</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0" i="1" u="none" strike="noStrike" kern="1200" cap="none" spc="0" normalizeH="0" baseline="0" noProof="0" dirty="0">
                <a:ln>
                  <a:noFill/>
                </a:ln>
                <a:solidFill>
                  <a:srgbClr val="1E3054"/>
                </a:solidFill>
                <a:effectLst/>
                <a:uLnTx/>
                <a:uFillTx/>
                <a:latin typeface="Arial Narrow" panose="020B0606020202030204" pitchFamily="34" charset="0"/>
                <a:ea typeface="Times New Roman" panose="02020603050405020304" pitchFamily="18" charset="0"/>
                <a:cs typeface="Calibri" panose="020F0502020204030204" pitchFamily="34" charset="0"/>
              </a:rPr>
              <a:t>Shining a Light on Diverse Views of the Sun with an Ancient &amp; Modern Sun Watching Theme</a:t>
            </a:r>
            <a:endParaRPr kumimoji="0" lang="en-US" sz="1600" b="0" i="1" u="none" strike="noStrike" kern="1200" cap="none" spc="0" normalizeH="0" baseline="0" noProof="0" dirty="0">
              <a:ln>
                <a:noFill/>
              </a:ln>
              <a:solidFill>
                <a:srgbClr val="1E305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0" descr="Picture 10">
            <a:extLst>
              <a:ext uri="{FF2B5EF4-FFF2-40B4-BE49-F238E27FC236}">
                <a16:creationId xmlns:a16="http://schemas.microsoft.com/office/drawing/2014/main" id="{28C7935E-8344-41BE-92D3-C80D246E79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5772" y="393506"/>
            <a:ext cx="1176201" cy="1472057"/>
          </a:xfrm>
          <a:prstGeom prst="rect">
            <a:avLst/>
          </a:prstGeom>
          <a:ln w="12700">
            <a:miter lim="400000"/>
          </a:ln>
        </p:spPr>
      </p:pic>
      <p:sp>
        <p:nvSpPr>
          <p:cNvPr id="33" name="TextBox 32">
            <a:extLst>
              <a:ext uri="{FF2B5EF4-FFF2-40B4-BE49-F238E27FC236}">
                <a16:creationId xmlns:a16="http://schemas.microsoft.com/office/drawing/2014/main" id="{707E5E00-1700-4C56-9410-3ADB3A0E86FB}"/>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Calibri"/>
                <a:ea typeface="+mn-ea"/>
                <a:cs typeface="+mn-cs"/>
                <a:sym typeface="Calibri"/>
              </a:rPr>
              <a:t>PUNCH Outreach Plan – Self Directed Summary Overview</a:t>
            </a:r>
          </a:p>
        </p:txBody>
      </p:sp>
      <p:sp>
        <p:nvSpPr>
          <p:cNvPr id="34" name="TextBox 33">
            <a:extLst>
              <a:ext uri="{FF2B5EF4-FFF2-40B4-BE49-F238E27FC236}">
                <a16:creationId xmlns:a16="http://schemas.microsoft.com/office/drawing/2014/main" id="{395E916B-1BA8-4011-9615-B7C21CEA3BD5}"/>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Calibri"/>
                <a:ea typeface="+mn-ea"/>
                <a:cs typeface="+mn-cs"/>
                <a:sym typeface="Calibri"/>
              </a:rPr>
              <a:t>Dr. Cherilynn Morrow   8 April 2021</a:t>
            </a:r>
          </a:p>
        </p:txBody>
      </p:sp>
      <p:sp>
        <p:nvSpPr>
          <p:cNvPr id="36" name="TextBox 35">
            <a:extLst>
              <a:ext uri="{FF2B5EF4-FFF2-40B4-BE49-F238E27FC236}">
                <a16:creationId xmlns:a16="http://schemas.microsoft.com/office/drawing/2014/main" id="{3DFA094F-B200-488B-8366-8BAE474B9DE4}"/>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Calibri"/>
                <a:ea typeface="+mn-ea"/>
                <a:cs typeface="+mn-cs"/>
                <a:sym typeface="Calibri"/>
              </a:rPr>
              <a:t>cherilynn.morrow@gmail.com</a:t>
            </a:r>
          </a:p>
        </p:txBody>
      </p:sp>
      <p:sp>
        <p:nvSpPr>
          <p:cNvPr id="37" name="TextBox 3">
            <a:extLst>
              <a:ext uri="{FF2B5EF4-FFF2-40B4-BE49-F238E27FC236}">
                <a16:creationId xmlns:a16="http://schemas.microsoft.com/office/drawing/2014/main" id="{73F212DD-F4D2-4589-94D4-4A6E65F2F68E}"/>
              </a:ext>
            </a:extLst>
          </p:cNvPr>
          <p:cNvSpPr txBox="1">
            <a:spLocks/>
          </p:cNvSpPr>
          <p:nvPr/>
        </p:nvSpPr>
        <p:spPr>
          <a:xfrm>
            <a:off x="11399586" y="6475834"/>
            <a:ext cx="451755" cy="276997"/>
          </a:xfrm>
          <a:prstGeom prst="rect">
            <a:avLst/>
          </a:prstGeom>
          <a:solidFill>
            <a:schemeClr val="bg1"/>
          </a:solidFill>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prstClr val="black"/>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72</a:t>
            </a:fld>
            <a:endParaRPr kumimoji="0" lang="en-US" sz="1400" b="0" i="0" u="none" strike="noStrike" kern="0" cap="none" spc="0" normalizeH="0" baseline="0" noProof="0" dirty="0">
              <a:ln>
                <a:noFill/>
              </a:ln>
              <a:solidFill>
                <a:prstClr val="black"/>
              </a:solidFill>
              <a:effectLst/>
              <a:uLnTx/>
              <a:uFillTx/>
              <a:latin typeface="Calibri"/>
              <a:ea typeface="+mn-ea"/>
              <a:cs typeface="Calibri"/>
              <a:sym typeface="Calibri"/>
            </a:endParaRPr>
          </a:p>
        </p:txBody>
      </p:sp>
    </p:spTree>
    <p:extLst>
      <p:ext uri="{BB962C8B-B14F-4D97-AF65-F5344CB8AC3E}">
        <p14:creationId xmlns:p14="http://schemas.microsoft.com/office/powerpoint/2010/main" val="14943391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AF700EE-EB54-4FDA-B177-D92A0910FF6E}"/>
              </a:ext>
            </a:extLst>
          </p:cNvPr>
          <p:cNvSpPr txBox="1"/>
          <p:nvPr/>
        </p:nvSpPr>
        <p:spPr>
          <a:xfrm>
            <a:off x="0" y="660482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PUNCH Outreach Plan – Self Directed Summary Overview</a:t>
            </a:r>
          </a:p>
        </p:txBody>
      </p:sp>
      <p:sp>
        <p:nvSpPr>
          <p:cNvPr id="12" name="TextBox 11">
            <a:extLst>
              <a:ext uri="{FF2B5EF4-FFF2-40B4-BE49-F238E27FC236}">
                <a16:creationId xmlns:a16="http://schemas.microsoft.com/office/drawing/2014/main" id="{8FCB5460-B01A-4951-A0EA-1AE2D07A25F1}"/>
              </a:ext>
            </a:extLst>
          </p:cNvPr>
          <p:cNvSpPr txBox="1"/>
          <p:nvPr/>
        </p:nvSpPr>
        <p:spPr>
          <a:xfrm>
            <a:off x="8076850" y="659470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Dr. Cherilynn Morrow   8 April 2021</a:t>
            </a:r>
          </a:p>
        </p:txBody>
      </p:sp>
      <p:sp>
        <p:nvSpPr>
          <p:cNvPr id="13" name="TextBox 12">
            <a:extLst>
              <a:ext uri="{FF2B5EF4-FFF2-40B4-BE49-F238E27FC236}">
                <a16:creationId xmlns:a16="http://schemas.microsoft.com/office/drawing/2014/main" id="{6516A99C-31FA-46E9-A983-03CCF2A28427}"/>
              </a:ext>
            </a:extLst>
          </p:cNvPr>
          <p:cNvSpPr txBox="1"/>
          <p:nvPr/>
        </p:nvSpPr>
        <p:spPr>
          <a:xfrm>
            <a:off x="4466074" y="660482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cherilynn.morrow@gmail.com</a:t>
            </a:r>
          </a:p>
        </p:txBody>
      </p:sp>
      <p:sp>
        <p:nvSpPr>
          <p:cNvPr id="14" name="TextBox 3">
            <a:extLst>
              <a:ext uri="{FF2B5EF4-FFF2-40B4-BE49-F238E27FC236}">
                <a16:creationId xmlns:a16="http://schemas.microsoft.com/office/drawing/2014/main" id="{7DE9CE1F-FAF6-41DD-B543-519755290B08}"/>
              </a:ext>
            </a:extLst>
          </p:cNvPr>
          <p:cNvSpPr txBox="1">
            <a:spLocks/>
          </p:cNvSpPr>
          <p:nvPr/>
        </p:nvSpPr>
        <p:spPr>
          <a:xfrm>
            <a:off x="11399586" y="6556218"/>
            <a:ext cx="451755" cy="276997"/>
          </a:xfrm>
          <a:prstGeom prst="rect">
            <a:avLst/>
          </a:prstGeom>
          <a:solidFill>
            <a:schemeClr val="bg1"/>
          </a:solidFill>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000000"/>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73</a:t>
            </a:fld>
            <a:endParaRPr kumimoji="0" lang="en-US" sz="1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8" name="TextBox 7">
            <a:extLst>
              <a:ext uri="{FF2B5EF4-FFF2-40B4-BE49-F238E27FC236}">
                <a16:creationId xmlns:a16="http://schemas.microsoft.com/office/drawing/2014/main" id="{D8621F64-76F5-4FC2-814D-24745B14D2CD}"/>
              </a:ext>
            </a:extLst>
          </p:cNvPr>
          <p:cNvSpPr txBox="1"/>
          <p:nvPr/>
        </p:nvSpPr>
        <p:spPr>
          <a:xfrm>
            <a:off x="450908" y="1146721"/>
            <a:ext cx="8030331" cy="5592813"/>
          </a:xfrm>
          <a:prstGeom prst="rect">
            <a:avLst/>
          </a:prstGeom>
          <a:noFill/>
        </p:spPr>
        <p:txBody>
          <a:bodyPr wrap="square">
            <a:spAutoFit/>
          </a:bodyPr>
          <a:lstStyle/>
          <a:p>
            <a:pPr marL="228600" marR="0" lvl="0" indent="-228600" algn="just" defTabSz="914400" rtl="0" eaLnBrk="1" fontAlgn="auto" latinLnBrk="0" hangingPunct="1">
              <a:lnSpc>
                <a:spcPct val="107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Objective 1: SUPPORT SME ENGAGEMENT in OUTREACH</a:t>
            </a:r>
          </a:p>
          <a:p>
            <a:pPr marL="228600" marR="0" lvl="0" indent="-228600" algn="just" defTabSz="914400" rtl="0" eaLnBrk="1" fontAlgn="auto" latinLnBrk="0" hangingPunct="1">
              <a:lnSpc>
                <a:spcPct val="107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Key Questions for Research &amp; Evaluation</a:t>
            </a: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a:t>
            </a:r>
          </a:p>
          <a:p>
            <a:pPr marL="342900" marR="0" lvl="0" indent="-342900" algn="just" defTabSz="914400" rtl="0" eaLnBrk="1" fontAlgn="auto" latinLnBrk="0" hangingPunct="1">
              <a:lnSpc>
                <a:spcPct val="107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Do diverse learners come into direct contact with SMEs in mutually beneficial ways?</a:t>
            </a:r>
          </a:p>
          <a:p>
            <a:pPr marL="342900" marR="0" lvl="0" indent="-342900" algn="just" defTabSz="914400" rtl="0" eaLnBrk="1" fontAlgn="auto" latinLnBrk="0" hangingPunct="1">
              <a:lnSpc>
                <a:spcPct val="107000"/>
              </a:lnSpc>
              <a:spcBef>
                <a:spcPts val="0"/>
              </a:spcBef>
              <a:spcAft>
                <a:spcPts val="600"/>
              </a:spcAft>
              <a:buClrTx/>
              <a:buSzTx/>
              <a:buFont typeface="+mj-lt"/>
              <a:buAutoNum type="arabicPeriod"/>
              <a:tabLst/>
              <a:defRPr/>
            </a:pPr>
            <a:r>
              <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What factors affect SME engagement?</a:t>
            </a:r>
          </a:p>
          <a:p>
            <a:pPr marL="512763" lvl="1" indent="-280988" algn="just">
              <a:lnSpc>
                <a:spcPct val="90000"/>
              </a:lnSpc>
              <a:spcAft>
                <a:spcPts val="600"/>
              </a:spcAft>
              <a:buFont typeface="Arial" panose="020B0604020202020204" pitchFamily="34" charset="0"/>
              <a:buChar char="•"/>
              <a:defRPr/>
            </a:pPr>
            <a:r>
              <a:rPr lang="en-US" sz="16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How does an outreach program inside a NASA mission affect SME engagement? </a:t>
            </a:r>
          </a:p>
          <a:p>
            <a:pPr marL="514350" marR="0" lvl="0" indent="-28575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6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How does mission leadership (PI &amp; Project Scientist) affect SME engagement?</a:t>
            </a:r>
          </a:p>
          <a:p>
            <a:pPr marL="514350" marR="0" lvl="0" indent="-285750" algn="just"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en-US" sz="16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How does outreach leadership affect SME engagement?</a:t>
            </a:r>
          </a:p>
          <a:p>
            <a:pPr marL="342900" marR="0" lvl="0" indent="-342900" algn="just" defTabSz="914400" rtl="0" eaLnBrk="1" fontAlgn="auto" latinLnBrk="0" hangingPunct="1">
              <a:lnSpc>
                <a:spcPct val="90000"/>
              </a:lnSpc>
              <a:spcBef>
                <a:spcPts val="0"/>
              </a:spcBef>
              <a:spcAft>
                <a:spcPts val="600"/>
              </a:spcAft>
              <a:buClrTx/>
              <a:buSzTx/>
              <a:buFont typeface="+mj-lt"/>
              <a:buAutoNum type="arabicPeriod" startAt="3"/>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Do scientists increase their knowledge and experience in outreach &amp; communications?</a:t>
            </a:r>
          </a:p>
          <a:p>
            <a:pPr marL="342900" indent="-342900" algn="just">
              <a:spcAft>
                <a:spcPts val="600"/>
              </a:spcAft>
              <a:buFont typeface="+mj-lt"/>
              <a:buAutoNum type="arabicPeriod" startAt="3"/>
              <a:defRPr/>
            </a:pPr>
            <a:r>
              <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How often d</a:t>
            </a: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o scientists contribute to PUNCH Outreach In what roles? What are the most beneficial roles for subject matter experts (SMEs) contributing to outreach that result in </a:t>
            </a:r>
          </a:p>
          <a:p>
            <a:pPr marL="971550" marR="0" lvl="1"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an outreach team knowledgeable about the mission and heliophysics</a:t>
            </a:r>
          </a:p>
          <a:p>
            <a:pPr marL="971550" marR="0" lvl="1"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high quality products and events and </a:t>
            </a:r>
          </a:p>
          <a:p>
            <a:pPr marL="971550" marR="0" lvl="1" indent="-2857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in a high degree of satisfaction with their experiences and relationships with the PUNCH Outreach Team? </a:t>
            </a:r>
          </a:p>
          <a:p>
            <a:pPr marL="342900" marR="0" lvl="0" indent="-342900" algn="just" defTabSz="914400" rtl="0" eaLnBrk="1" fontAlgn="auto" latinLnBrk="0" hangingPunct="1">
              <a:spcBef>
                <a:spcPts val="0"/>
              </a:spcBef>
              <a:buClrTx/>
              <a:buSzTx/>
              <a:buFont typeface="+mj-lt"/>
              <a:buAutoNum type="arabicPeriod" startAt="3"/>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What are the challenges and barriers to productive outreach collaboration for SMEs? What are pathways and resources needed to overcome these challenges?</a:t>
            </a:r>
          </a:p>
        </p:txBody>
      </p:sp>
      <p:sp>
        <p:nvSpPr>
          <p:cNvPr id="15" name="TextBox 14">
            <a:extLst>
              <a:ext uri="{FF2B5EF4-FFF2-40B4-BE49-F238E27FC236}">
                <a16:creationId xmlns:a16="http://schemas.microsoft.com/office/drawing/2014/main" id="{D95702FA-7236-4F5B-B003-A866ECD5DC26}"/>
              </a:ext>
            </a:extLst>
          </p:cNvPr>
          <p:cNvSpPr txBox="1"/>
          <p:nvPr/>
        </p:nvSpPr>
        <p:spPr>
          <a:xfrm>
            <a:off x="8904749" y="4010525"/>
            <a:ext cx="2838546" cy="1384993"/>
          </a:xfrm>
          <a:prstGeom prst="rect">
            <a:avLst/>
          </a:prstGeom>
          <a:solidFill>
            <a:srgbClr val="FFE48F">
              <a:alpha val="47000"/>
            </a:srgb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More than 85% of the PUNCH Science Team members surveyed (N=30) regarding their outreach interests and experience </a:t>
            </a:r>
            <a:r>
              <a:rPr lang="en-US" sz="1400" i="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agree</a:t>
            </a:r>
            <a:r>
              <a:rPr lang="en-US" sz="14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or </a:t>
            </a:r>
            <a:r>
              <a:rPr lang="en-US" sz="1400" i="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strongly agree </a:t>
            </a:r>
            <a:r>
              <a:rPr lang="en-US" sz="14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with the statement: </a:t>
            </a:r>
            <a:r>
              <a:rPr lang="en-US" sz="1400" b="1"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“I love to communicate my science to diverse audiences.”</a:t>
            </a:r>
            <a:endParaRPr kumimoji="0" lang="en-US" sz="1400" b="1" i="1" u="none" strike="noStrike" kern="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9" name="Oval 8">
            <a:extLst>
              <a:ext uri="{FF2B5EF4-FFF2-40B4-BE49-F238E27FC236}">
                <a16:creationId xmlns:a16="http://schemas.microsoft.com/office/drawing/2014/main" id="{0847FCF3-5971-4E0C-8704-17A48C3037EA}"/>
              </a:ext>
            </a:extLst>
          </p:cNvPr>
          <p:cNvSpPr/>
          <p:nvPr/>
        </p:nvSpPr>
        <p:spPr>
          <a:xfrm>
            <a:off x="8990355" y="1336900"/>
            <a:ext cx="2414999" cy="2428542"/>
          </a:xfrm>
          <a:prstGeom prst="ellipse">
            <a:avLst/>
          </a:prstGeom>
          <a:blipFill>
            <a:blip r:embed="rId3" cstate="email">
              <a:extLst>
                <a:ext uri="{28A0092B-C50C-407E-A947-70E740481C1C}">
                  <a14:useLocalDpi xmlns:a14="http://schemas.microsoft.com/office/drawing/2010/main"/>
                </a:ext>
              </a:extLst>
            </a:blip>
            <a:srcRect/>
            <a:stretch>
              <a:fillRect/>
            </a:stretch>
          </a:bli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6280C5B2-A7B8-465A-9B8A-313E5DB5D5F0}"/>
              </a:ext>
            </a:extLst>
          </p:cNvPr>
          <p:cNvSpPr txBox="1"/>
          <p:nvPr/>
        </p:nvSpPr>
        <p:spPr>
          <a:xfrm>
            <a:off x="1291775" y="107043"/>
            <a:ext cx="10739476"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Calibri"/>
                <a:cs typeface="Calibri"/>
                <a:sym typeface="Calibri"/>
              </a:rPr>
              <a:t>Research &amp; Evaluation Questions for PUNCH Outreach – Objective 1 (v.2)</a:t>
            </a:r>
          </a:p>
        </p:txBody>
      </p:sp>
    </p:spTree>
    <p:extLst>
      <p:ext uri="{BB962C8B-B14F-4D97-AF65-F5344CB8AC3E}">
        <p14:creationId xmlns:p14="http://schemas.microsoft.com/office/powerpoint/2010/main" val="18987568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1775" y="107043"/>
            <a:ext cx="1074615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Calibri"/>
                <a:cs typeface="Calibri"/>
                <a:sym typeface="Calibri"/>
              </a:rPr>
              <a:t>Research &amp; Evaluation Questions for PUNCH Outreach – Objective 2 (v.2)</a:t>
            </a:r>
          </a:p>
        </p:txBody>
      </p:sp>
      <p:sp>
        <p:nvSpPr>
          <p:cNvPr id="11" name="TextBox 10">
            <a:extLst>
              <a:ext uri="{FF2B5EF4-FFF2-40B4-BE49-F238E27FC236}">
                <a16:creationId xmlns:a16="http://schemas.microsoft.com/office/drawing/2014/main" id="{3AF700EE-EB54-4FDA-B177-D92A0910FF6E}"/>
              </a:ext>
            </a:extLst>
          </p:cNvPr>
          <p:cNvSpPr txBox="1"/>
          <p:nvPr/>
        </p:nvSpPr>
        <p:spPr>
          <a:xfrm>
            <a:off x="0" y="660482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PUNCH Outreach Plan – Self Directed Summary Overview</a:t>
            </a:r>
          </a:p>
        </p:txBody>
      </p:sp>
      <p:sp>
        <p:nvSpPr>
          <p:cNvPr id="12" name="TextBox 11">
            <a:extLst>
              <a:ext uri="{FF2B5EF4-FFF2-40B4-BE49-F238E27FC236}">
                <a16:creationId xmlns:a16="http://schemas.microsoft.com/office/drawing/2014/main" id="{8FCB5460-B01A-4951-A0EA-1AE2D07A25F1}"/>
              </a:ext>
            </a:extLst>
          </p:cNvPr>
          <p:cNvSpPr txBox="1"/>
          <p:nvPr/>
        </p:nvSpPr>
        <p:spPr>
          <a:xfrm>
            <a:off x="8076850" y="659470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Dr. Cherilynn Morrow   8 April 2021</a:t>
            </a:r>
          </a:p>
        </p:txBody>
      </p:sp>
      <p:sp>
        <p:nvSpPr>
          <p:cNvPr id="13" name="TextBox 12">
            <a:extLst>
              <a:ext uri="{FF2B5EF4-FFF2-40B4-BE49-F238E27FC236}">
                <a16:creationId xmlns:a16="http://schemas.microsoft.com/office/drawing/2014/main" id="{6516A99C-31FA-46E9-A983-03CCF2A28427}"/>
              </a:ext>
            </a:extLst>
          </p:cNvPr>
          <p:cNvSpPr txBox="1"/>
          <p:nvPr/>
        </p:nvSpPr>
        <p:spPr>
          <a:xfrm>
            <a:off x="4466074" y="660482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cherilynn.morrow@gmail.com</a:t>
            </a:r>
          </a:p>
        </p:txBody>
      </p:sp>
      <p:sp>
        <p:nvSpPr>
          <p:cNvPr id="14" name="TextBox 3">
            <a:extLst>
              <a:ext uri="{FF2B5EF4-FFF2-40B4-BE49-F238E27FC236}">
                <a16:creationId xmlns:a16="http://schemas.microsoft.com/office/drawing/2014/main" id="{7DE9CE1F-FAF6-41DD-B543-519755290B08}"/>
              </a:ext>
            </a:extLst>
          </p:cNvPr>
          <p:cNvSpPr txBox="1">
            <a:spLocks/>
          </p:cNvSpPr>
          <p:nvPr/>
        </p:nvSpPr>
        <p:spPr>
          <a:xfrm>
            <a:off x="11399586" y="6556218"/>
            <a:ext cx="451755" cy="276997"/>
          </a:xfrm>
          <a:prstGeom prst="rect">
            <a:avLst/>
          </a:prstGeom>
          <a:solidFill>
            <a:schemeClr val="bg1"/>
          </a:solidFill>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000000"/>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74</a:t>
            </a:fld>
            <a:endParaRPr kumimoji="0" lang="en-US" sz="1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8" name="TextBox 7">
            <a:extLst>
              <a:ext uri="{FF2B5EF4-FFF2-40B4-BE49-F238E27FC236}">
                <a16:creationId xmlns:a16="http://schemas.microsoft.com/office/drawing/2014/main" id="{D8621F64-76F5-4FC2-814D-24745B14D2CD}"/>
              </a:ext>
            </a:extLst>
          </p:cNvPr>
          <p:cNvSpPr txBox="1"/>
          <p:nvPr/>
        </p:nvSpPr>
        <p:spPr>
          <a:xfrm>
            <a:off x="203402" y="961066"/>
            <a:ext cx="8058335" cy="5647700"/>
          </a:xfrm>
          <a:prstGeom prst="rect">
            <a:avLst/>
          </a:prstGeom>
          <a:noFill/>
        </p:spPr>
        <p:txBody>
          <a:bodyPr wrap="square">
            <a:spAutoFit/>
          </a:bodyPr>
          <a:lstStyle/>
          <a:p>
            <a:pPr marL="22860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Objective 2: ENHANCE PARTNERSHIPS &amp; POCC INSTITUTION CAPACITIES</a:t>
            </a:r>
          </a:p>
          <a:p>
            <a:pPr marL="22860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Key Questions for Evaluation:</a:t>
            </a:r>
            <a:r>
              <a:rPr kumimoji="0" lang="en-US" sz="20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p>
          <a:p>
            <a:pPr marL="625475" marR="0" lvl="0" indent="-168275"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To what extent and in what ways does the “Stone Soup” model work to enhance POCC institution resources for outreach?  </a:t>
            </a:r>
            <a:r>
              <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Is the POCC enacting its Core Values?</a:t>
            </a: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625475" marR="0" lvl="0" indent="-168275"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To what extent, and in what ways, does the PUNCH Outreach Core Consortium’s (POCC’s) Broadening Participation in Planetariums (BPiP) Initiative result in sustainable partnerships and meaningful impacts among learners within focus communities?</a:t>
            </a:r>
          </a:p>
          <a:p>
            <a:pPr marL="1431925"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Blind &amp; Visually impaired</a:t>
            </a:r>
          </a:p>
          <a:p>
            <a:pPr marL="1431925"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Native American &amp; Hispanic/Latinx youth and families, and </a:t>
            </a:r>
          </a:p>
          <a:p>
            <a:pPr marL="1431925" marR="0" lvl="0" indent="-34290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Girls in STEM  </a:t>
            </a:r>
          </a:p>
          <a:p>
            <a:pPr marL="625475" marR="0" lvl="0" indent="-168275"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To what extent, and in what ways does participation in the POCC enhance institutional capacities in meaningful and sustained ways? </a:t>
            </a:r>
          </a:p>
          <a:p>
            <a:pPr marL="1431925" marR="0" lvl="0" indent="-3429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broadening participation, </a:t>
            </a:r>
          </a:p>
          <a:p>
            <a:pPr marL="1431925" marR="0" lvl="0" indent="-3429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product &amp; event development with evaluation, </a:t>
            </a:r>
          </a:p>
          <a:p>
            <a:pPr marL="1431925" marR="0" lvl="0" indent="-3429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More inclusive and/or extensive partnerships, and</a:t>
            </a:r>
          </a:p>
          <a:p>
            <a:pPr marL="1431925" marR="0" lvl="0" indent="-3429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use of live interaction and embodied activities </a:t>
            </a:r>
          </a:p>
        </p:txBody>
      </p:sp>
      <p:sp>
        <p:nvSpPr>
          <p:cNvPr id="9" name="Oval 8">
            <a:extLst>
              <a:ext uri="{FF2B5EF4-FFF2-40B4-BE49-F238E27FC236}">
                <a16:creationId xmlns:a16="http://schemas.microsoft.com/office/drawing/2014/main" id="{0847FCF3-5971-4E0C-8704-17A48C3037EA}"/>
              </a:ext>
            </a:extLst>
          </p:cNvPr>
          <p:cNvSpPr/>
          <p:nvPr/>
        </p:nvSpPr>
        <p:spPr>
          <a:xfrm>
            <a:off x="9025082" y="1106122"/>
            <a:ext cx="2414999" cy="2428542"/>
          </a:xfrm>
          <a:prstGeom prst="ellipse">
            <a:avLst/>
          </a:prstGeom>
          <a:blipFill>
            <a:blip r:embed="rId3" cstate="email">
              <a:extLst>
                <a:ext uri="{28A0092B-C50C-407E-A947-70E740481C1C}">
                  <a14:useLocalDpi xmlns:a14="http://schemas.microsoft.com/office/drawing/2010/main"/>
                </a:ext>
              </a:extLst>
            </a:blip>
            <a:srcRect/>
            <a:stretch>
              <a:fillRect/>
            </a:stretch>
          </a:bli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4F68E7E0-3466-419E-887C-FFAA3D1423B2}"/>
              </a:ext>
            </a:extLst>
          </p:cNvPr>
          <p:cNvSpPr txBox="1"/>
          <p:nvPr/>
        </p:nvSpPr>
        <p:spPr>
          <a:xfrm>
            <a:off x="8974282" y="3679692"/>
            <a:ext cx="2715196" cy="2400655"/>
          </a:xfrm>
          <a:prstGeom prst="rect">
            <a:avLst/>
          </a:prstGeom>
          <a:solidFill>
            <a:srgbClr val="FFE48F">
              <a:alpha val="47000"/>
            </a:srgb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lvl="0" algn="just" defTabSz="914400" rtl="0" eaLnBrk="1" fontAlgn="auto" latinLnBrk="0" hangingPunct="1">
              <a:spcBef>
                <a:spcPts val="0"/>
              </a:spcBef>
              <a:spcAft>
                <a:spcPts val="1200"/>
              </a:spcAft>
              <a:buClrTx/>
              <a:buSzTx/>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cs typeface="Calibri"/>
              </a:rPr>
              <a:t>All POCC institutions are committed to a set of </a:t>
            </a: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cs typeface="Calibri"/>
              </a:rPr>
              <a:t>Core Values </a:t>
            </a: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cs typeface="Calibri"/>
              </a:rPr>
              <a:t>(see details on a prior slide) for enhancing individual and institutional capacities for benefiting diverse populations. </a:t>
            </a:r>
          </a:p>
          <a:p>
            <a:pPr marR="0" lvl="0" algn="just" defTabSz="914400" rtl="0" eaLnBrk="1" fontAlgn="auto" latinLnBrk="0" hangingPunct="1">
              <a:spcBef>
                <a:spcPts val="0"/>
              </a:spcBef>
              <a:buClrTx/>
              <a:buSzTx/>
              <a:tabLst/>
              <a:defRPr/>
            </a:pPr>
            <a:r>
              <a:rPr lang="en-US" sz="1400" dirty="0">
                <a:solidFill>
                  <a:srgbClr val="000000"/>
                </a:solidFill>
                <a:latin typeface="Arial Narrow" panose="020B0606020202030204" pitchFamily="34" charset="0"/>
                <a:cs typeface="Calibri"/>
              </a:rPr>
              <a:t>POCC </a:t>
            </a: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cs typeface="Calibri"/>
              </a:rPr>
              <a:t>Core Values also include collaborating and communicating with </a:t>
            </a: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cs typeface="Calibri"/>
              </a:rPr>
              <a:t>Respect, Integrity/Inquiry, Kindness, and Openness (RIKO) </a:t>
            </a:r>
            <a:r>
              <a:rPr kumimoji="0" lang="en-US" sz="1400" i="0" u="none" strike="noStrike" kern="1200" cap="none" spc="0" normalizeH="0" baseline="0" noProof="0" dirty="0">
                <a:ln>
                  <a:noFill/>
                </a:ln>
                <a:solidFill>
                  <a:srgbClr val="000000"/>
                </a:solidFill>
                <a:effectLst/>
                <a:uLnTx/>
                <a:uFillTx/>
                <a:latin typeface="Arial Narrow" panose="020B0606020202030204" pitchFamily="34" charset="0"/>
                <a:cs typeface="Calibri"/>
              </a:rPr>
              <a:t>to build and sustain beneficial partnerships.</a:t>
            </a:r>
          </a:p>
        </p:txBody>
      </p:sp>
    </p:spTree>
    <p:extLst>
      <p:ext uri="{BB962C8B-B14F-4D97-AF65-F5344CB8AC3E}">
        <p14:creationId xmlns:p14="http://schemas.microsoft.com/office/powerpoint/2010/main" val="25684356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1775" y="107043"/>
            <a:ext cx="10739476"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Calibri"/>
                <a:cs typeface="Calibri"/>
                <a:sym typeface="Calibri"/>
              </a:rPr>
              <a:t>Research &amp; Evaluation Questions for PUNCH Outreach – Objective 3 (v.2)</a:t>
            </a:r>
          </a:p>
        </p:txBody>
      </p:sp>
      <p:sp>
        <p:nvSpPr>
          <p:cNvPr id="11" name="TextBox 10">
            <a:extLst>
              <a:ext uri="{FF2B5EF4-FFF2-40B4-BE49-F238E27FC236}">
                <a16:creationId xmlns:a16="http://schemas.microsoft.com/office/drawing/2014/main" id="{3AF700EE-EB54-4FDA-B177-D92A0910FF6E}"/>
              </a:ext>
            </a:extLst>
          </p:cNvPr>
          <p:cNvSpPr txBox="1"/>
          <p:nvPr/>
        </p:nvSpPr>
        <p:spPr>
          <a:xfrm>
            <a:off x="0" y="660482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PUNCH Outreach Plan – Self Directed Summary Overview</a:t>
            </a:r>
          </a:p>
        </p:txBody>
      </p:sp>
      <p:sp>
        <p:nvSpPr>
          <p:cNvPr id="12" name="TextBox 11">
            <a:extLst>
              <a:ext uri="{FF2B5EF4-FFF2-40B4-BE49-F238E27FC236}">
                <a16:creationId xmlns:a16="http://schemas.microsoft.com/office/drawing/2014/main" id="{8FCB5460-B01A-4951-A0EA-1AE2D07A25F1}"/>
              </a:ext>
            </a:extLst>
          </p:cNvPr>
          <p:cNvSpPr txBox="1"/>
          <p:nvPr/>
        </p:nvSpPr>
        <p:spPr>
          <a:xfrm>
            <a:off x="8076850" y="659470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Dr. Cherilynn Morrow   8 April 2021</a:t>
            </a:r>
          </a:p>
        </p:txBody>
      </p:sp>
      <p:sp>
        <p:nvSpPr>
          <p:cNvPr id="13" name="TextBox 12">
            <a:extLst>
              <a:ext uri="{FF2B5EF4-FFF2-40B4-BE49-F238E27FC236}">
                <a16:creationId xmlns:a16="http://schemas.microsoft.com/office/drawing/2014/main" id="{6516A99C-31FA-46E9-A983-03CCF2A28427}"/>
              </a:ext>
            </a:extLst>
          </p:cNvPr>
          <p:cNvSpPr txBox="1"/>
          <p:nvPr/>
        </p:nvSpPr>
        <p:spPr>
          <a:xfrm>
            <a:off x="4466074" y="660482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cherilynn.morrow@gmail.com</a:t>
            </a:r>
          </a:p>
        </p:txBody>
      </p:sp>
      <p:sp>
        <p:nvSpPr>
          <p:cNvPr id="14" name="TextBox 3">
            <a:extLst>
              <a:ext uri="{FF2B5EF4-FFF2-40B4-BE49-F238E27FC236}">
                <a16:creationId xmlns:a16="http://schemas.microsoft.com/office/drawing/2014/main" id="{7DE9CE1F-FAF6-41DD-B543-519755290B08}"/>
              </a:ext>
            </a:extLst>
          </p:cNvPr>
          <p:cNvSpPr txBox="1">
            <a:spLocks/>
          </p:cNvSpPr>
          <p:nvPr/>
        </p:nvSpPr>
        <p:spPr>
          <a:xfrm>
            <a:off x="11399586" y="6556218"/>
            <a:ext cx="451755" cy="276997"/>
          </a:xfrm>
          <a:prstGeom prst="rect">
            <a:avLst/>
          </a:prstGeom>
          <a:solidFill>
            <a:schemeClr val="bg1"/>
          </a:solidFill>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000000"/>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75</a:t>
            </a:fld>
            <a:endParaRPr kumimoji="0" lang="en-US" sz="1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8" name="TextBox 7">
            <a:extLst>
              <a:ext uri="{FF2B5EF4-FFF2-40B4-BE49-F238E27FC236}">
                <a16:creationId xmlns:a16="http://schemas.microsoft.com/office/drawing/2014/main" id="{D8621F64-76F5-4FC2-814D-24745B14D2CD}"/>
              </a:ext>
            </a:extLst>
          </p:cNvPr>
          <p:cNvSpPr txBox="1"/>
          <p:nvPr/>
        </p:nvSpPr>
        <p:spPr>
          <a:xfrm>
            <a:off x="354269" y="1062022"/>
            <a:ext cx="8223609" cy="5438540"/>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Objective 3:  CREATE IMPACTFUL and ENDURING OUTREACH PRODUCTS</a:t>
            </a:r>
          </a:p>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Key Questions for Evaluation:</a:t>
            </a: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p>
          <a:p>
            <a:pPr marL="285750" indent="-285750" algn="just">
              <a:lnSpc>
                <a:spcPct val="107000"/>
              </a:lnSpc>
              <a:spcAft>
                <a:spcPts val="1200"/>
              </a:spcAft>
              <a:buFont typeface="Arial" panose="020B0604020202020204" pitchFamily="34" charset="0"/>
              <a:buChar char="•"/>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How well does the POCC collaborate to develop and implement events with evaluative processes, including front-end (needs &amp; opportunities assessments), formative (field-test) inquiries, and summative (number &amp; diversity of participants, impact on participants)?</a:t>
            </a:r>
          </a:p>
          <a:p>
            <a:pPr marL="285750" indent="-285750" algn="just">
              <a:lnSpc>
                <a:spcPct val="107000"/>
              </a:lnSpc>
              <a:spcAft>
                <a:spcPts val="1200"/>
              </a:spcAft>
              <a:buFont typeface="Arial" panose="020B0604020202020204" pitchFamily="34" charset="0"/>
              <a:buChar char="•"/>
            </a:pPr>
            <a:r>
              <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Have we stayed true to our Ancient &amp; Modern Sun Watching theme? Have we created a broadly accessible </a:t>
            </a: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suite of field-tested, multi-sensory, multi-modal, multi-cultural PUNCH outreach products that blend NASA heliophysics content with ancient Sun watching practices and diverse invitations for personal solar observation? </a:t>
            </a:r>
          </a:p>
          <a:p>
            <a:pPr marL="285750" marR="0" lvl="0" indent="-285750" algn="just"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Are cross-cultural adaptations developed collaboratively with the culture with the intention of making STEM learning more accessible and culturally relevant to youth and families?</a:t>
            </a:r>
          </a:p>
          <a:p>
            <a:pPr marL="285750" marR="0" lvl="0" indent="-285750" algn="just"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Do our collaborators (cross-cultural and other) have control over what is expressed about their culture and values in PUNCH Outreach products?</a:t>
            </a: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Do peer educators and interpreters in informal education and interpretive peers find PUNCH Outreach resources attractive to use for eclipse events and beyond? </a:t>
            </a:r>
          </a:p>
        </p:txBody>
      </p:sp>
      <p:sp>
        <p:nvSpPr>
          <p:cNvPr id="15" name="TextBox 14">
            <a:extLst>
              <a:ext uri="{FF2B5EF4-FFF2-40B4-BE49-F238E27FC236}">
                <a16:creationId xmlns:a16="http://schemas.microsoft.com/office/drawing/2014/main" id="{D95702FA-7236-4F5B-B003-A866ECD5DC26}"/>
              </a:ext>
            </a:extLst>
          </p:cNvPr>
          <p:cNvSpPr txBox="1"/>
          <p:nvPr/>
        </p:nvSpPr>
        <p:spPr>
          <a:xfrm>
            <a:off x="9184810" y="3757057"/>
            <a:ext cx="2757607" cy="2616099"/>
          </a:xfrm>
          <a:prstGeom prst="rect">
            <a:avLst/>
          </a:prstGeom>
          <a:solidFill>
            <a:srgbClr val="FFE48F">
              <a:alpha val="47000"/>
            </a:srgb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lvl="0" algn="just" defTabSz="914400" rtl="0" eaLnBrk="1" fontAlgn="auto" latinLnBrk="0" hangingPunct="1">
              <a:spcBef>
                <a:spcPts val="0"/>
              </a:spcBef>
              <a:spcAft>
                <a:spcPts val="600"/>
              </a:spcAft>
              <a:buClrTx/>
              <a:buSzTx/>
              <a:tabLst/>
              <a:defRPr/>
            </a:pPr>
            <a:r>
              <a:rPr lang="en-US" sz="1400" dirty="0">
                <a:solidFill>
                  <a:srgbClr val="000000"/>
                </a:solidFill>
                <a:effectLst/>
                <a:latin typeface="Arial Narrow" panose="020B0606020202030204" pitchFamily="34" charset="0"/>
                <a:ea typeface="Calibri" panose="020F0502020204030204" pitchFamily="34" charset="0"/>
              </a:rPr>
              <a:t>PUNCH outreach products and event planning guides are</a:t>
            </a:r>
            <a:r>
              <a:rPr lang="en-US" sz="1400" dirty="0">
                <a:solidFill>
                  <a:srgbClr val="000000"/>
                </a:solidFill>
                <a:effectLst/>
                <a:latin typeface="Arial Narrow" panose="020B0606020202030204" pitchFamily="34" charset="0"/>
                <a:ea typeface="Times New Roman" panose="02020603050405020304" pitchFamily="18" charset="0"/>
              </a:rPr>
              <a:t> </a:t>
            </a:r>
            <a:r>
              <a:rPr lang="en-US" sz="1400" dirty="0">
                <a:solidFill>
                  <a:srgbClr val="000000"/>
                </a:solidFill>
                <a:latin typeface="Arial Narrow" panose="020B0606020202030204" pitchFamily="34" charset="0"/>
                <a:ea typeface="Times New Roman" panose="02020603050405020304" pitchFamily="18" charset="0"/>
              </a:rPr>
              <a:t>designed to be of </a:t>
            </a:r>
            <a:r>
              <a:rPr lang="en-US" sz="1400" dirty="0">
                <a:solidFill>
                  <a:srgbClr val="000000"/>
                </a:solidFill>
                <a:effectLst/>
                <a:latin typeface="Arial Narrow" panose="020B0606020202030204" pitchFamily="34" charset="0"/>
                <a:ea typeface="Times New Roman" panose="02020603050405020304" pitchFamily="18" charset="0"/>
              </a:rPr>
              <a:t>enduring value and make a unique and complementary contribution to the body of existing resources. </a:t>
            </a:r>
          </a:p>
          <a:p>
            <a:pPr marR="0" lvl="0" algn="just" defTabSz="914400" rtl="0" eaLnBrk="1" fontAlgn="auto" latinLnBrk="0" hangingPunct="1">
              <a:spcBef>
                <a:spcPts val="0"/>
              </a:spcBef>
              <a:spcAft>
                <a:spcPts val="600"/>
              </a:spcAft>
              <a:buClrTx/>
              <a:buSzTx/>
              <a:tabLst/>
              <a:defRPr/>
            </a:pPr>
            <a:r>
              <a:rPr lang="en-US" sz="1400" dirty="0">
                <a:solidFill>
                  <a:srgbClr val="000000"/>
                </a:solidFill>
                <a:effectLst/>
                <a:latin typeface="Arial Narrow" panose="020B0606020202030204" pitchFamily="34" charset="0"/>
                <a:ea typeface="Times New Roman" panose="02020603050405020304" pitchFamily="18" charset="0"/>
              </a:rPr>
              <a:t>Prior to creating new products or activities, we curate existing materials of relevance to our Ancient &amp; Modern Sun Watching theme. We also do front-end research on allied outreach programs that hav</a:t>
            </a:r>
            <a:r>
              <a:rPr lang="en-US" sz="1400" dirty="0">
                <a:solidFill>
                  <a:srgbClr val="000000"/>
                </a:solidFill>
                <a:latin typeface="Arial Narrow" panose="020B0606020202030204" pitchFamily="34" charset="0"/>
                <a:ea typeface="Times New Roman" panose="02020603050405020304" pitchFamily="18" charset="0"/>
              </a:rPr>
              <a:t>e been enacted before us</a:t>
            </a:r>
            <a:endParaRPr lang="en-US" sz="1400" dirty="0">
              <a:solidFill>
                <a:srgbClr val="000000"/>
              </a:solidFill>
              <a:effectLst/>
              <a:latin typeface="Arial Narrow" panose="020B0606020202030204" pitchFamily="34" charset="0"/>
              <a:ea typeface="Times New Roman" panose="02020603050405020304" pitchFamily="18" charset="0"/>
            </a:endParaRPr>
          </a:p>
        </p:txBody>
      </p:sp>
      <p:sp>
        <p:nvSpPr>
          <p:cNvPr id="9" name="Oval 8">
            <a:extLst>
              <a:ext uri="{FF2B5EF4-FFF2-40B4-BE49-F238E27FC236}">
                <a16:creationId xmlns:a16="http://schemas.microsoft.com/office/drawing/2014/main" id="{0847FCF3-5971-4E0C-8704-17A48C3037EA}"/>
              </a:ext>
            </a:extLst>
          </p:cNvPr>
          <p:cNvSpPr/>
          <p:nvPr/>
        </p:nvSpPr>
        <p:spPr>
          <a:xfrm>
            <a:off x="9284995" y="1183942"/>
            <a:ext cx="2414999" cy="2428542"/>
          </a:xfrm>
          <a:prstGeom prst="ellipse">
            <a:avLst/>
          </a:prstGeom>
          <a:blipFill>
            <a:blip r:embed="rId3" cstate="email">
              <a:extLst>
                <a:ext uri="{28A0092B-C50C-407E-A947-70E740481C1C}">
                  <a14:useLocalDpi xmlns:a14="http://schemas.microsoft.com/office/drawing/2010/main"/>
                </a:ext>
              </a:extLst>
            </a:blip>
            <a:srcRect/>
            <a:stretch>
              <a:fillRect/>
            </a:stretch>
          </a:bli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5369377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1775" y="107043"/>
            <a:ext cx="10739476"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Calibri"/>
                <a:cs typeface="Calibri"/>
                <a:sym typeface="Calibri"/>
              </a:rPr>
              <a:t>Research &amp; Evaluation Questions for PUNCH Outreach – Objective 4 (v.2)</a:t>
            </a:r>
          </a:p>
        </p:txBody>
      </p:sp>
      <p:sp>
        <p:nvSpPr>
          <p:cNvPr id="11" name="TextBox 10">
            <a:extLst>
              <a:ext uri="{FF2B5EF4-FFF2-40B4-BE49-F238E27FC236}">
                <a16:creationId xmlns:a16="http://schemas.microsoft.com/office/drawing/2014/main" id="{3AF700EE-EB54-4FDA-B177-D92A0910FF6E}"/>
              </a:ext>
            </a:extLst>
          </p:cNvPr>
          <p:cNvSpPr txBox="1"/>
          <p:nvPr/>
        </p:nvSpPr>
        <p:spPr>
          <a:xfrm>
            <a:off x="0" y="660482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PUNCH Outreach Plan – Self Directed Summary Overview</a:t>
            </a:r>
          </a:p>
        </p:txBody>
      </p:sp>
      <p:sp>
        <p:nvSpPr>
          <p:cNvPr id="12" name="TextBox 11">
            <a:extLst>
              <a:ext uri="{FF2B5EF4-FFF2-40B4-BE49-F238E27FC236}">
                <a16:creationId xmlns:a16="http://schemas.microsoft.com/office/drawing/2014/main" id="{8FCB5460-B01A-4951-A0EA-1AE2D07A25F1}"/>
              </a:ext>
            </a:extLst>
          </p:cNvPr>
          <p:cNvSpPr txBox="1"/>
          <p:nvPr/>
        </p:nvSpPr>
        <p:spPr>
          <a:xfrm>
            <a:off x="8076850" y="659470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Dr. Cherilynn Morrow   8 April 2021</a:t>
            </a:r>
          </a:p>
        </p:txBody>
      </p:sp>
      <p:sp>
        <p:nvSpPr>
          <p:cNvPr id="13" name="TextBox 12">
            <a:extLst>
              <a:ext uri="{FF2B5EF4-FFF2-40B4-BE49-F238E27FC236}">
                <a16:creationId xmlns:a16="http://schemas.microsoft.com/office/drawing/2014/main" id="{6516A99C-31FA-46E9-A983-03CCF2A28427}"/>
              </a:ext>
            </a:extLst>
          </p:cNvPr>
          <p:cNvSpPr txBox="1"/>
          <p:nvPr/>
        </p:nvSpPr>
        <p:spPr>
          <a:xfrm>
            <a:off x="4466074" y="660482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cherilynn.morrow@gmail.com</a:t>
            </a:r>
          </a:p>
        </p:txBody>
      </p:sp>
      <p:sp>
        <p:nvSpPr>
          <p:cNvPr id="14" name="TextBox 3">
            <a:extLst>
              <a:ext uri="{FF2B5EF4-FFF2-40B4-BE49-F238E27FC236}">
                <a16:creationId xmlns:a16="http://schemas.microsoft.com/office/drawing/2014/main" id="{7DE9CE1F-FAF6-41DD-B543-519755290B08}"/>
              </a:ext>
            </a:extLst>
          </p:cNvPr>
          <p:cNvSpPr txBox="1">
            <a:spLocks/>
          </p:cNvSpPr>
          <p:nvPr/>
        </p:nvSpPr>
        <p:spPr>
          <a:xfrm>
            <a:off x="11399586" y="6556218"/>
            <a:ext cx="451755" cy="276997"/>
          </a:xfrm>
          <a:prstGeom prst="rect">
            <a:avLst/>
          </a:prstGeom>
          <a:solidFill>
            <a:schemeClr val="bg1"/>
          </a:solidFill>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000000"/>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76</a:t>
            </a:fld>
            <a:endParaRPr kumimoji="0" lang="en-US" sz="1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8" name="TextBox 7">
            <a:extLst>
              <a:ext uri="{FF2B5EF4-FFF2-40B4-BE49-F238E27FC236}">
                <a16:creationId xmlns:a16="http://schemas.microsoft.com/office/drawing/2014/main" id="{D8621F64-76F5-4FC2-814D-24745B14D2CD}"/>
              </a:ext>
            </a:extLst>
          </p:cNvPr>
          <p:cNvSpPr txBox="1"/>
          <p:nvPr/>
        </p:nvSpPr>
        <p:spPr>
          <a:xfrm>
            <a:off x="350707" y="1499992"/>
            <a:ext cx="8052771" cy="3951851"/>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Objective 4: DESIGN and CONVENE INSPIRING and IMPACTFUL EVENTS</a:t>
            </a:r>
          </a:p>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Key Questions for Evaluation:</a:t>
            </a:r>
            <a:r>
              <a:rPr kumimoji="0" lang="en-US" sz="20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p>
          <a:p>
            <a:pPr marL="342900" marR="0" lvl="0" indent="-342900" algn="just" defTabSz="914400" rtl="0" eaLnBrk="0" fontAlgn="base" latinLnBrk="0" hangingPunct="0">
              <a:lnSpc>
                <a:spcPct val="100000"/>
              </a:lnSpc>
              <a:spcBef>
                <a:spcPct val="0"/>
              </a:spcBef>
              <a:spcAft>
                <a:spcPts val="1200"/>
              </a:spcAft>
              <a:buClrTx/>
              <a:buSzTx/>
              <a:buFont typeface="+mj-lt"/>
              <a:buAutoNum type="arabicPeriod"/>
              <a:tabLst/>
              <a:defRPr/>
            </a:pPr>
            <a:r>
              <a:rPr kumimoji="0" lang="en-US" altLang="en-US" sz="1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In what ways do diverse participants who experience the theme of Ancient &amp; Modern Sun watching through PUNCH activities &amp; events realize intended outcomes:</a:t>
            </a:r>
          </a:p>
          <a:p>
            <a:pPr marL="741363" marR="0" lvl="0" indent="-342900" algn="just" defTabSz="914400" rtl="0" eaLnBrk="1" fontAlgn="auto" latinLnBrk="0" hangingPunct="1">
              <a:lnSpc>
                <a:spcPct val="100000"/>
              </a:lnSpc>
              <a:spcBef>
                <a:spcPts val="0"/>
              </a:spcBef>
              <a:spcAft>
                <a:spcPts val="600"/>
              </a:spcAft>
              <a:buClrTx/>
              <a:buSzTx/>
              <a:buFont typeface="+mj-lt"/>
              <a:buAutoNum type="alphaLcPeriod"/>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Inspiration to follow NASA heliophysics missions</a:t>
            </a:r>
          </a:p>
          <a:p>
            <a:pPr marL="741363" marR="0" lvl="0" indent="-342900" algn="just" defTabSz="914400" rtl="0" eaLnBrk="1" fontAlgn="auto" latinLnBrk="0" hangingPunct="1">
              <a:lnSpc>
                <a:spcPct val="100000"/>
              </a:lnSpc>
              <a:spcBef>
                <a:spcPts val="0"/>
              </a:spcBef>
              <a:spcAft>
                <a:spcPts val="600"/>
              </a:spcAft>
              <a:buClrTx/>
              <a:buSzTx/>
              <a:buFont typeface="+mj-lt"/>
              <a:buAutoNum type="alphaLcPeriod"/>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Inspiration to follow leads to other NASA STEM engagement programs</a:t>
            </a:r>
          </a:p>
          <a:p>
            <a:pPr marL="741363" marR="0" lvl="0" indent="-342900" algn="just" defTabSz="914400" rtl="0" eaLnBrk="1" fontAlgn="auto" latinLnBrk="0" hangingPunct="1">
              <a:lnSpc>
                <a:spcPct val="100000"/>
              </a:lnSpc>
              <a:spcBef>
                <a:spcPts val="0"/>
              </a:spcBef>
              <a:spcAft>
                <a:spcPts val="600"/>
              </a:spcAft>
              <a:buClrTx/>
              <a:buSzTx/>
              <a:buFont typeface="+mj-lt"/>
              <a:buAutoNum type="alphaLcPeriod"/>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Enhanced awareness of ancient Sun watching</a:t>
            </a:r>
          </a:p>
          <a:p>
            <a:pPr marL="741363" marR="0" lvl="0" indent="-342900" algn="just" defTabSz="914400" rtl="0" eaLnBrk="1" fontAlgn="auto" latinLnBrk="0" hangingPunct="1">
              <a:lnSpc>
                <a:spcPct val="100000"/>
              </a:lnSpc>
              <a:spcBef>
                <a:spcPts val="0"/>
              </a:spcBef>
              <a:spcAft>
                <a:spcPts val="600"/>
              </a:spcAft>
              <a:buClrTx/>
              <a:buSzTx/>
              <a:buFont typeface="+mj-lt"/>
              <a:buAutoNum type="alphaLcPeriod"/>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Motivation to continue personal participation in multi-sensory solar observing</a:t>
            </a:r>
          </a:p>
          <a:p>
            <a:pPr marL="741363" marR="0" lvl="0" indent="-342900" algn="just" defTabSz="914400" rtl="0" eaLnBrk="1" fontAlgn="auto" latinLnBrk="0" hangingPunct="1">
              <a:lnSpc>
                <a:spcPct val="100000"/>
              </a:lnSpc>
              <a:spcBef>
                <a:spcPts val="0"/>
              </a:spcBef>
              <a:spcAft>
                <a:spcPts val="600"/>
              </a:spcAft>
              <a:buClrTx/>
              <a:buSzTx/>
              <a:buFont typeface="+mj-lt"/>
              <a:buAutoNum type="alphaLcPeriod"/>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Cultural pride resulting from connections between ancestral and modern Sun-watching</a:t>
            </a:r>
          </a:p>
          <a:p>
            <a:pPr marL="741363" marR="0" lvl="0" indent="-342900" algn="l" defTabSz="914400" rtl="0" eaLnBrk="1" fontAlgn="auto" latinLnBrk="0" hangingPunct="1">
              <a:lnSpc>
                <a:spcPct val="100000"/>
              </a:lnSpc>
              <a:spcBef>
                <a:spcPts val="0"/>
              </a:spcBef>
              <a:spcAft>
                <a:spcPts val="600"/>
              </a:spcAft>
              <a:buClrTx/>
              <a:buSzTx/>
              <a:buFont typeface="+mj-lt"/>
              <a:buAutoNum type="alphaLcPeriod"/>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a:rPr>
              <a:t>Honoring of identities related to culture, gender, or disability while learning about NASA science</a:t>
            </a:r>
          </a:p>
          <a:p>
            <a:pPr marL="741363" marR="0" lvl="0" indent="-342900" algn="l" defTabSz="914400" rtl="0" eaLnBrk="1" fontAlgn="auto" latinLnBrk="0" hangingPunct="1">
              <a:lnSpc>
                <a:spcPct val="100000"/>
              </a:lnSpc>
              <a:spcBef>
                <a:spcPts val="0"/>
              </a:spcBef>
              <a:spcAft>
                <a:spcPts val="1800"/>
              </a:spcAft>
              <a:buClrTx/>
              <a:buSzTx/>
              <a:buFont typeface="+mj-lt"/>
              <a:buAutoNum type="alphaLcPeriod"/>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Motivation to seek STEM learning &amp; career pathways regardless of culture, gender, or disability</a:t>
            </a:r>
          </a:p>
        </p:txBody>
      </p:sp>
      <p:sp>
        <p:nvSpPr>
          <p:cNvPr id="15" name="TextBox 14">
            <a:extLst>
              <a:ext uri="{FF2B5EF4-FFF2-40B4-BE49-F238E27FC236}">
                <a16:creationId xmlns:a16="http://schemas.microsoft.com/office/drawing/2014/main" id="{D95702FA-7236-4F5B-B003-A866ECD5DC26}"/>
              </a:ext>
            </a:extLst>
          </p:cNvPr>
          <p:cNvSpPr txBox="1"/>
          <p:nvPr/>
        </p:nvSpPr>
        <p:spPr>
          <a:xfrm>
            <a:off x="8673067" y="3323529"/>
            <a:ext cx="3038033" cy="3216263"/>
          </a:xfrm>
          <a:prstGeom prst="rect">
            <a:avLst/>
          </a:prstGeom>
          <a:solidFill>
            <a:srgbClr val="FFE48F">
              <a:alpha val="47000"/>
            </a:srgb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lang="en-US" sz="1400" dirty="0">
                <a:solidFill>
                  <a:srgbClr val="000000"/>
                </a:solidFill>
                <a:effectLst/>
                <a:latin typeface="Arial Narrow" panose="020B0606020202030204" pitchFamily="34" charset="0"/>
                <a:ea typeface="Calibri" panose="020F0502020204030204" pitchFamily="34" charset="0"/>
              </a:rPr>
              <a:t>PUNCH Outreach plan calls for the design, convening, evaluation, and dissemination of five basic types of events:</a:t>
            </a:r>
            <a:endParaRPr kumimoji="0" lang="en-US" sz="1400" i="0" u="none" strike="noStrike" kern="0" cap="none" spc="0" normalizeH="0" baseline="0" noProof="0" dirty="0">
              <a:ln>
                <a:noFill/>
              </a:ln>
              <a:solidFill>
                <a:srgbClr val="000000"/>
              </a:solidFill>
              <a:uLnTx/>
              <a:uFillTx/>
              <a:latin typeface="Arial Narrow" panose="020B060602020203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b="1" kern="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Girl Scout events </a:t>
            </a:r>
            <a:r>
              <a:rPr lang="en-US" sz="1400" kern="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for earning our Ancient &amp; Modern Sun Watching Patch</a:t>
            </a:r>
            <a:endParaRPr lang="en-US" sz="1400" kern="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kern="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Solar Observing for the Visually Impaired (</a:t>
            </a:r>
            <a:r>
              <a:rPr lang="en-US" sz="1400" b="1" kern="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SOVI events</a:t>
            </a:r>
            <a:r>
              <a:rPr lang="en-US" sz="1400" kern="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that offer a multi-sensory approach to “observing” the Sun.</a:t>
            </a:r>
            <a:endParaRPr lang="en-US" sz="1400" kern="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b="1" kern="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Community STEAM Events </a:t>
            </a:r>
            <a:r>
              <a:rPr lang="en-US" sz="1400" kern="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for Native American and Latinx youth and families.</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b="1" kern="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Chaco-based Events</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b="1" kern="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Live Inter</a:t>
            </a:r>
            <a:r>
              <a:rPr lang="en-US" sz="1400" b="1" kern="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action Planetarium Events</a:t>
            </a:r>
            <a:endParaRPr lang="en-US" sz="1400" b="1" kern="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9" name="Oval 8">
            <a:extLst>
              <a:ext uri="{FF2B5EF4-FFF2-40B4-BE49-F238E27FC236}">
                <a16:creationId xmlns:a16="http://schemas.microsoft.com/office/drawing/2014/main" id="{0847FCF3-5971-4E0C-8704-17A48C3037EA}"/>
              </a:ext>
            </a:extLst>
          </p:cNvPr>
          <p:cNvSpPr/>
          <p:nvPr/>
        </p:nvSpPr>
        <p:spPr>
          <a:xfrm>
            <a:off x="8984585" y="840071"/>
            <a:ext cx="2414999" cy="2428542"/>
          </a:xfrm>
          <a:prstGeom prst="ellipse">
            <a:avLst/>
          </a:prstGeom>
          <a:blipFill>
            <a:blip r:embed="rId3" cstate="email">
              <a:extLst>
                <a:ext uri="{28A0092B-C50C-407E-A947-70E740481C1C}">
                  <a14:useLocalDpi xmlns:a14="http://schemas.microsoft.com/office/drawing/2010/main"/>
                </a:ext>
              </a:extLst>
            </a:blip>
            <a:srcRect/>
            <a:stretch>
              <a:fillRect/>
            </a:stretch>
          </a:bli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0816083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1775" y="107043"/>
            <a:ext cx="10739476"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Calibri"/>
                <a:cs typeface="Calibri"/>
                <a:sym typeface="Calibri"/>
              </a:rPr>
              <a:t>Research &amp; Evaluation Questions for PUNCH Outreach – Objective 5 (v.2)</a:t>
            </a:r>
          </a:p>
        </p:txBody>
      </p:sp>
      <p:sp>
        <p:nvSpPr>
          <p:cNvPr id="11" name="TextBox 10">
            <a:extLst>
              <a:ext uri="{FF2B5EF4-FFF2-40B4-BE49-F238E27FC236}">
                <a16:creationId xmlns:a16="http://schemas.microsoft.com/office/drawing/2014/main" id="{3AF700EE-EB54-4FDA-B177-D92A0910FF6E}"/>
              </a:ext>
            </a:extLst>
          </p:cNvPr>
          <p:cNvSpPr txBox="1"/>
          <p:nvPr/>
        </p:nvSpPr>
        <p:spPr>
          <a:xfrm>
            <a:off x="0" y="660482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PUNCH Outreach Plan – Self Directed Summary Overview</a:t>
            </a:r>
          </a:p>
        </p:txBody>
      </p:sp>
      <p:sp>
        <p:nvSpPr>
          <p:cNvPr id="12" name="TextBox 11">
            <a:extLst>
              <a:ext uri="{FF2B5EF4-FFF2-40B4-BE49-F238E27FC236}">
                <a16:creationId xmlns:a16="http://schemas.microsoft.com/office/drawing/2014/main" id="{8FCB5460-B01A-4951-A0EA-1AE2D07A25F1}"/>
              </a:ext>
            </a:extLst>
          </p:cNvPr>
          <p:cNvSpPr txBox="1"/>
          <p:nvPr/>
        </p:nvSpPr>
        <p:spPr>
          <a:xfrm>
            <a:off x="8076850" y="659470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Dr. Cherilynn Morrow   8 April 2021</a:t>
            </a:r>
          </a:p>
        </p:txBody>
      </p:sp>
      <p:sp>
        <p:nvSpPr>
          <p:cNvPr id="13" name="TextBox 12">
            <a:extLst>
              <a:ext uri="{FF2B5EF4-FFF2-40B4-BE49-F238E27FC236}">
                <a16:creationId xmlns:a16="http://schemas.microsoft.com/office/drawing/2014/main" id="{6516A99C-31FA-46E9-A983-03CCF2A28427}"/>
              </a:ext>
            </a:extLst>
          </p:cNvPr>
          <p:cNvSpPr txBox="1"/>
          <p:nvPr/>
        </p:nvSpPr>
        <p:spPr>
          <a:xfrm>
            <a:off x="4466074" y="660482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a:ea typeface="+mn-ea"/>
                <a:cs typeface="Calibri"/>
                <a:sym typeface="Calibri"/>
              </a:rPr>
              <a:t>cherilynn.morrow@gmail.com</a:t>
            </a:r>
          </a:p>
        </p:txBody>
      </p:sp>
      <p:sp>
        <p:nvSpPr>
          <p:cNvPr id="14" name="TextBox 3">
            <a:extLst>
              <a:ext uri="{FF2B5EF4-FFF2-40B4-BE49-F238E27FC236}">
                <a16:creationId xmlns:a16="http://schemas.microsoft.com/office/drawing/2014/main" id="{7DE9CE1F-FAF6-41DD-B543-519755290B08}"/>
              </a:ext>
            </a:extLst>
          </p:cNvPr>
          <p:cNvSpPr txBox="1">
            <a:spLocks/>
          </p:cNvSpPr>
          <p:nvPr/>
        </p:nvSpPr>
        <p:spPr>
          <a:xfrm>
            <a:off x="11399586" y="6556218"/>
            <a:ext cx="451755" cy="276997"/>
          </a:xfrm>
          <a:prstGeom prst="rect">
            <a:avLst/>
          </a:prstGeom>
          <a:solidFill>
            <a:schemeClr val="bg1"/>
          </a:solidFill>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000000"/>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77</a:t>
            </a:fld>
            <a:endParaRPr kumimoji="0" lang="en-US" sz="1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8" name="TextBox 7">
            <a:extLst>
              <a:ext uri="{FF2B5EF4-FFF2-40B4-BE49-F238E27FC236}">
                <a16:creationId xmlns:a16="http://schemas.microsoft.com/office/drawing/2014/main" id="{D8621F64-76F5-4FC2-814D-24745B14D2CD}"/>
              </a:ext>
            </a:extLst>
          </p:cNvPr>
          <p:cNvSpPr txBox="1"/>
          <p:nvPr/>
        </p:nvSpPr>
        <p:spPr>
          <a:xfrm>
            <a:off x="812800" y="960584"/>
            <a:ext cx="7569200" cy="5595634"/>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Objective 5:  STRATEGIC DISSEMINATION</a:t>
            </a:r>
          </a:p>
          <a:p>
            <a:pPr marL="0" marR="0" lvl="0" indent="0" algn="just" defTabSz="914400" rtl="0" eaLnBrk="1" fontAlgn="auto" latinLnBrk="0" hangingPunct="1">
              <a:lnSpc>
                <a:spcPct val="107000"/>
              </a:lnSpc>
              <a:spcBef>
                <a:spcPts val="0"/>
              </a:spcBef>
              <a:spcAft>
                <a:spcPts val="12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Key Questions for Evaluation:</a:t>
            </a:r>
            <a:r>
              <a:rPr kumimoji="0" lang="en-US" sz="20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p>
          <a:p>
            <a:pPr marL="342900" marR="0" lvl="0" indent="-342900" algn="just" defTabSz="914400" rtl="0" eaLnBrk="1" fontAlgn="auto" latinLnBrk="0" hangingPunct="1">
              <a:lnSpc>
                <a:spcPct val="107000"/>
              </a:lnSpc>
              <a:spcBef>
                <a:spcPts val="0"/>
              </a:spcBef>
              <a:spcAft>
                <a:spcPts val="800"/>
              </a:spcAft>
              <a:buClrTx/>
              <a:buSzTx/>
              <a:buFont typeface="+mj-lt"/>
              <a:buAutoNum type="arabicPeriod"/>
              <a:tabLst/>
              <a:defRPr/>
            </a:pPr>
            <a:r>
              <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To what extent and in what ways has the PUNCH Outreach Plan affected or influenced the </a:t>
            </a: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outreach plans of other NASA missions?</a:t>
            </a:r>
          </a:p>
          <a:p>
            <a:pPr marL="342900" marR="0" lvl="0" indent="-342900" algn="just" defTabSz="914400" rtl="0" eaLnBrk="1" fontAlgn="auto" latinLnBrk="0" hangingPunct="1">
              <a:lnSpc>
                <a:spcPct val="107000"/>
              </a:lnSpc>
              <a:spcBef>
                <a:spcPts val="0"/>
              </a:spcBef>
              <a:spcAft>
                <a:spcPts val="80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Do other planetariums and science centers value and use PUNCH outreach resources? Why or why not? If so, which ones are used and why?</a:t>
            </a:r>
          </a:p>
          <a:p>
            <a:pPr marL="342900" marR="0" lvl="0" indent="-342900" algn="just" defTabSz="914400" rtl="0" eaLnBrk="1" fontAlgn="auto" latinLnBrk="0" hangingPunct="1">
              <a:lnSpc>
                <a:spcPct val="107000"/>
              </a:lnSpc>
              <a:spcBef>
                <a:spcPts val="0"/>
              </a:spcBef>
              <a:spcAft>
                <a:spcPts val="80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Do PUNCH Outreach resources for reaching out to the Blind and Visually Impaired (SOVI-like events), Girl Scouts (Patch-earning events), and Native/Latinx youth &amp; families (Community STEAM events) inspire and empower other planetariums to implement new events for these participants?</a:t>
            </a:r>
          </a:p>
          <a:p>
            <a:pPr marL="342900" marR="0" lvl="0" indent="-342900" algn="just" defTabSz="914400" rtl="0" eaLnBrk="1" fontAlgn="auto" latinLnBrk="0" hangingPunct="1">
              <a:lnSpc>
                <a:spcPct val="107000"/>
              </a:lnSpc>
              <a:spcBef>
                <a:spcPts val="0"/>
              </a:spcBef>
              <a:spcAft>
                <a:spcPts val="80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Are planetarium educators who are new to learner-center approaches to live-interaction </a:t>
            </a: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inspired and empowered to do so?  Do they implement new events using PUNCH Outreach resources?</a:t>
            </a:r>
          </a:p>
          <a:p>
            <a:pPr marL="342900" marR="0" lvl="0" indent="-342900" algn="just" defTabSz="914400" rtl="0" eaLnBrk="1" fontAlgn="auto" latinLnBrk="0" hangingPunct="1">
              <a:lnSpc>
                <a:spcPct val="107000"/>
              </a:lnSpc>
              <a:spcBef>
                <a:spcPts val="0"/>
              </a:spcBef>
              <a:spcAft>
                <a:spcPts val="80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Are Chaco interpreters inspired and empowered by PUNCH Outreach resources to do programs at the “eclipse” petroglyph site that include NASA heliophysics content?  Why or why not?</a:t>
            </a:r>
          </a:p>
        </p:txBody>
      </p:sp>
      <p:sp>
        <p:nvSpPr>
          <p:cNvPr id="9" name="Oval 8">
            <a:extLst>
              <a:ext uri="{FF2B5EF4-FFF2-40B4-BE49-F238E27FC236}">
                <a16:creationId xmlns:a16="http://schemas.microsoft.com/office/drawing/2014/main" id="{0847FCF3-5971-4E0C-8704-17A48C3037EA}"/>
              </a:ext>
            </a:extLst>
          </p:cNvPr>
          <p:cNvSpPr/>
          <p:nvPr/>
        </p:nvSpPr>
        <p:spPr>
          <a:xfrm>
            <a:off x="9210464" y="1000458"/>
            <a:ext cx="2414999" cy="2428542"/>
          </a:xfrm>
          <a:prstGeom prst="ellipse">
            <a:avLst/>
          </a:prstGeom>
          <a:blipFill>
            <a:blip r:embed="rId3" cstate="email">
              <a:extLst>
                <a:ext uri="{28A0092B-C50C-407E-A947-70E740481C1C}">
                  <a14:useLocalDpi xmlns:a14="http://schemas.microsoft.com/office/drawing/2010/main"/>
                </a:ext>
              </a:extLst>
            </a:blip>
            <a:srcRect/>
            <a:stretch>
              <a:fillRect/>
            </a:stretch>
          </a:bli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853DF09F-F863-42C4-9A9A-E4877D829CB8}"/>
              </a:ext>
            </a:extLst>
          </p:cNvPr>
          <p:cNvSpPr txBox="1"/>
          <p:nvPr/>
        </p:nvSpPr>
        <p:spPr>
          <a:xfrm>
            <a:off x="9050084" y="3557313"/>
            <a:ext cx="2902857" cy="2970042"/>
          </a:xfrm>
          <a:prstGeom prst="rect">
            <a:avLst/>
          </a:prstGeom>
          <a:solidFill>
            <a:srgbClr val="FFE48F">
              <a:alpha val="47000"/>
            </a:srgb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US" sz="1400" dirty="0">
                <a:solidFill>
                  <a:srgbClr val="000000"/>
                </a:solidFill>
                <a:effectLst/>
                <a:latin typeface="Arial Narrow" panose="020B0606020202030204" pitchFamily="34" charset="0"/>
                <a:ea typeface="Calibri" panose="020F0502020204030204" pitchFamily="34" charset="0"/>
              </a:rPr>
              <a:t>PUNCH outreach </a:t>
            </a:r>
            <a:r>
              <a:rPr lang="en-US" sz="1400" b="1" dirty="0">
                <a:solidFill>
                  <a:srgbClr val="000000"/>
                </a:solidFill>
                <a:latin typeface="Arial Narrow" panose="020B0606020202030204" pitchFamily="34" charset="0"/>
                <a:ea typeface="Calibri" panose="020F0502020204030204" pitchFamily="34" charset="0"/>
              </a:rPr>
              <a:t>E</a:t>
            </a:r>
            <a:r>
              <a:rPr lang="en-US" sz="1400" b="1" dirty="0">
                <a:solidFill>
                  <a:srgbClr val="000000"/>
                </a:solidFill>
                <a:effectLst/>
                <a:latin typeface="Arial Narrow" panose="020B0606020202030204" pitchFamily="34" charset="0"/>
                <a:ea typeface="Calibri" panose="020F0502020204030204" pitchFamily="34" charset="0"/>
              </a:rPr>
              <a:t>vent </a:t>
            </a:r>
            <a:r>
              <a:rPr lang="en-US" sz="1400" b="1" dirty="0">
                <a:solidFill>
                  <a:srgbClr val="000000"/>
                </a:solidFill>
                <a:latin typeface="Arial Narrow" panose="020B0606020202030204" pitchFamily="34" charset="0"/>
                <a:ea typeface="Calibri" panose="020F0502020204030204" pitchFamily="34" charset="0"/>
              </a:rPr>
              <a:t>P</a:t>
            </a:r>
            <a:r>
              <a:rPr lang="en-US" sz="1400" b="1" dirty="0">
                <a:solidFill>
                  <a:srgbClr val="000000"/>
                </a:solidFill>
                <a:effectLst/>
                <a:latin typeface="Arial Narrow" panose="020B0606020202030204" pitchFamily="34" charset="0"/>
                <a:ea typeface="Calibri" panose="020F0502020204030204" pitchFamily="34" charset="0"/>
              </a:rPr>
              <a:t>lanning </a:t>
            </a:r>
            <a:r>
              <a:rPr lang="en-US" sz="1400" b="1" dirty="0">
                <a:solidFill>
                  <a:srgbClr val="000000"/>
                </a:solidFill>
                <a:latin typeface="Arial Narrow" panose="020B0606020202030204" pitchFamily="34" charset="0"/>
                <a:ea typeface="Calibri" panose="020F0502020204030204" pitchFamily="34" charset="0"/>
              </a:rPr>
              <a:t>G</a:t>
            </a:r>
            <a:r>
              <a:rPr lang="en-US" sz="1400" b="1" dirty="0">
                <a:solidFill>
                  <a:srgbClr val="000000"/>
                </a:solidFill>
                <a:effectLst/>
                <a:latin typeface="Arial Narrow" panose="020B0606020202030204" pitchFamily="34" charset="0"/>
                <a:ea typeface="Calibri" panose="020F0502020204030204" pitchFamily="34" charset="0"/>
              </a:rPr>
              <a:t>uides (EPGs) </a:t>
            </a:r>
            <a:r>
              <a:rPr lang="en-US" sz="1400" dirty="0">
                <a:solidFill>
                  <a:srgbClr val="000000"/>
                </a:solidFill>
                <a:effectLst/>
                <a:latin typeface="Arial Narrow" panose="020B0606020202030204" pitchFamily="34" charset="0"/>
                <a:ea typeface="Calibri" panose="020F0502020204030204" pitchFamily="34" charset="0"/>
              </a:rPr>
              <a:t>document what we learn about best practices for implementing events with each of the populations we intend to benefit (and learn from).  EPGs are intended to inspire and empower fellow planetariums and science centers to work skillfully with new populations.</a:t>
            </a:r>
            <a:endParaRPr lang="en-US" sz="1400" dirty="0">
              <a:solidFill>
                <a:srgbClr val="000000"/>
              </a:solidFill>
              <a:latin typeface="Arial Narrow" panose="020B0606020202030204" pitchFamily="34" charset="0"/>
              <a:ea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Arial Narrow" panose="020B0606020202030204" pitchFamily="34" charset="0"/>
                <a:ea typeface="Calibri" panose="020F0502020204030204" pitchFamily="34" charset="0"/>
              </a:rPr>
              <a:t>Other d</a:t>
            </a:r>
            <a:r>
              <a:rPr lang="en-US" sz="1400" dirty="0">
                <a:solidFill>
                  <a:srgbClr val="000000"/>
                </a:solidFill>
                <a:effectLst/>
                <a:latin typeface="Arial Narrow" panose="020B0606020202030204" pitchFamily="34" charset="0"/>
                <a:ea typeface="Calibri" panose="020F0502020204030204" pitchFamily="34" charset="0"/>
              </a:rPr>
              <a:t>issemination strategies include 1) a web-based “PUNCH-</a:t>
            </a:r>
            <a:r>
              <a:rPr lang="en-US" sz="1400" dirty="0">
                <a:solidFill>
                  <a:srgbClr val="000000"/>
                </a:solidFill>
                <a:latin typeface="Arial Narrow" panose="020B0606020202030204" pitchFamily="34" charset="0"/>
                <a:ea typeface="Calibri" panose="020F0502020204030204" pitchFamily="34" charset="0"/>
              </a:rPr>
              <a:t>Bowl” of outreach resources, 2) conference presentations &amp; workshops, and 3) contributions to existing NASA infrastructure and networks.</a:t>
            </a:r>
            <a:endParaRPr lang="en-US" sz="1400" dirty="0">
              <a:solidFill>
                <a:srgbClr val="000000"/>
              </a:solidFill>
              <a:effectLst/>
              <a:latin typeface="Arial Narrow" panose="020B0606020202030204" pitchFamily="34" charset="0"/>
              <a:ea typeface="Calibri" panose="020F0502020204030204" pitchFamily="34" charset="0"/>
            </a:endParaRPr>
          </a:p>
        </p:txBody>
      </p:sp>
    </p:spTree>
    <p:extLst>
      <p:ext uri="{BB962C8B-B14F-4D97-AF65-F5344CB8AC3E}">
        <p14:creationId xmlns:p14="http://schemas.microsoft.com/office/powerpoint/2010/main" val="25822383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C3AEF34-8B4E-437D-9EB5-4A046C3FCA70}"/>
              </a:ext>
            </a:extLst>
          </p:cNvPr>
          <p:cNvSpPr txBox="1"/>
          <p:nvPr/>
        </p:nvSpPr>
        <p:spPr>
          <a:xfrm>
            <a:off x="3661344" y="128847"/>
            <a:ext cx="478990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Workflow for PUNCH Outreach</a:t>
            </a:r>
          </a:p>
        </p:txBody>
      </p:sp>
      <p:grpSp>
        <p:nvGrpSpPr>
          <p:cNvPr id="17" name="Group 16">
            <a:extLst>
              <a:ext uri="{FF2B5EF4-FFF2-40B4-BE49-F238E27FC236}">
                <a16:creationId xmlns:a16="http://schemas.microsoft.com/office/drawing/2014/main" id="{FAF0757C-EEE2-4B00-A8EC-4158EBFB5BA7}"/>
              </a:ext>
            </a:extLst>
          </p:cNvPr>
          <p:cNvGrpSpPr/>
          <p:nvPr/>
        </p:nvGrpSpPr>
        <p:grpSpPr>
          <a:xfrm>
            <a:off x="147681" y="823127"/>
            <a:ext cx="11896638" cy="4947586"/>
            <a:chOff x="128053" y="474115"/>
            <a:chExt cx="11896638" cy="4947586"/>
          </a:xfrm>
        </p:grpSpPr>
        <p:sp>
          <p:nvSpPr>
            <p:cNvPr id="42" name="Rectangle 41">
              <a:extLst>
                <a:ext uri="{FF2B5EF4-FFF2-40B4-BE49-F238E27FC236}">
                  <a16:creationId xmlns:a16="http://schemas.microsoft.com/office/drawing/2014/main" id="{4ECFE89F-F40D-44E9-B050-09BDF23B741E}"/>
                </a:ext>
              </a:extLst>
            </p:cNvPr>
            <p:cNvSpPr/>
            <p:nvPr/>
          </p:nvSpPr>
          <p:spPr>
            <a:xfrm>
              <a:off x="8077181" y="1217856"/>
              <a:ext cx="3947510" cy="4183932"/>
            </a:xfrm>
            <a:prstGeom prst="rect">
              <a:avLst/>
            </a:prstGeom>
            <a:solidFill>
              <a:schemeClr val="accent6">
                <a:lumMod val="40000"/>
                <a:lumOff val="6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C04A7BF1-68C3-4363-8A75-83F6B486991E}"/>
                </a:ext>
              </a:extLst>
            </p:cNvPr>
            <p:cNvSpPr/>
            <p:nvPr/>
          </p:nvSpPr>
          <p:spPr>
            <a:xfrm>
              <a:off x="128053" y="1217853"/>
              <a:ext cx="2137048" cy="4183935"/>
            </a:xfrm>
            <a:prstGeom prst="rect">
              <a:avLst/>
            </a:prstGeom>
            <a:solidFill>
              <a:schemeClr val="accent5">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185AE5C5-E8FD-4FEF-882A-3FEF4009D03C}"/>
                </a:ext>
              </a:extLst>
            </p:cNvPr>
            <p:cNvSpPr/>
            <p:nvPr/>
          </p:nvSpPr>
          <p:spPr>
            <a:xfrm>
              <a:off x="2681738" y="1217854"/>
              <a:ext cx="5009814" cy="4183933"/>
            </a:xfrm>
            <a:prstGeom prst="rect">
              <a:avLst/>
            </a:prstGeom>
            <a:solidFill>
              <a:srgbClr val="FFFF75"/>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260A5AFF-B4E2-4C1B-841C-6D1EF54A85DC}"/>
                </a:ext>
              </a:extLst>
            </p:cNvPr>
            <p:cNvSpPr/>
            <p:nvPr/>
          </p:nvSpPr>
          <p:spPr>
            <a:xfrm>
              <a:off x="2853670" y="2084854"/>
              <a:ext cx="1676393" cy="116199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BE68B039-0D5F-4685-B77E-0DD60E92721C}"/>
                </a:ext>
              </a:extLst>
            </p:cNvPr>
            <p:cNvSpPr/>
            <p:nvPr/>
          </p:nvSpPr>
          <p:spPr>
            <a:xfrm>
              <a:off x="177533" y="2090676"/>
              <a:ext cx="2036023" cy="115500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2DC8C778-5B51-4725-96B6-DAFA970C5917}"/>
                </a:ext>
              </a:extLst>
            </p:cNvPr>
            <p:cNvSpPr/>
            <p:nvPr/>
          </p:nvSpPr>
          <p:spPr>
            <a:xfrm>
              <a:off x="128053" y="474115"/>
              <a:ext cx="2137047" cy="62219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 DATA COLLECTION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INPUTS</a:t>
              </a:r>
            </a:p>
          </p:txBody>
        </p:sp>
        <p:sp>
          <p:nvSpPr>
            <p:cNvPr id="5" name="Rectangle: Rounded Corners 4">
              <a:extLst>
                <a:ext uri="{FF2B5EF4-FFF2-40B4-BE49-F238E27FC236}">
                  <a16:creationId xmlns:a16="http://schemas.microsoft.com/office/drawing/2014/main" id="{3DBD2E5A-A5B9-450E-8319-544049E38034}"/>
                </a:ext>
              </a:extLst>
            </p:cNvPr>
            <p:cNvSpPr/>
            <p:nvPr/>
          </p:nvSpPr>
          <p:spPr>
            <a:xfrm>
              <a:off x="2655171" y="474115"/>
              <a:ext cx="5024524" cy="622190"/>
            </a:xfrm>
            <a:prstGeom prst="roundRect">
              <a:avLst/>
            </a:prstGeom>
            <a:solidFill>
              <a:srgbClr val="FFFF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II. PRODUCT DEVELOPMENT with 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ACTIVITIES &amp; OUTPUTS</a:t>
              </a:r>
            </a:p>
          </p:txBody>
        </p:sp>
        <p:sp>
          <p:nvSpPr>
            <p:cNvPr id="6" name="Rectangle: Rounded Corners 5">
              <a:extLst>
                <a:ext uri="{FF2B5EF4-FFF2-40B4-BE49-F238E27FC236}">
                  <a16:creationId xmlns:a16="http://schemas.microsoft.com/office/drawing/2014/main" id="{867A42BE-FC13-459C-8EFE-8E9607E2F755}"/>
                </a:ext>
              </a:extLst>
            </p:cNvPr>
            <p:cNvSpPr/>
            <p:nvPr/>
          </p:nvSpPr>
          <p:spPr>
            <a:xfrm>
              <a:off x="8074531" y="474708"/>
              <a:ext cx="3947510" cy="62159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III. DISSEMINATION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ACTIVITIES, OUTPUTS, OUTCOMES</a:t>
              </a:r>
            </a:p>
          </p:txBody>
        </p:sp>
        <p:sp>
          <p:nvSpPr>
            <p:cNvPr id="7" name="Rectangle: Rounded Corners 6">
              <a:extLst>
                <a:ext uri="{FF2B5EF4-FFF2-40B4-BE49-F238E27FC236}">
                  <a16:creationId xmlns:a16="http://schemas.microsoft.com/office/drawing/2014/main" id="{62F4E5AB-77FF-4249-ADE1-3E45D4E69282}"/>
                </a:ext>
              </a:extLst>
            </p:cNvPr>
            <p:cNvSpPr/>
            <p:nvPr/>
          </p:nvSpPr>
          <p:spPr>
            <a:xfrm>
              <a:off x="219452" y="2717779"/>
              <a:ext cx="1944624" cy="457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Chaco 29SJ514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RTI Photography*</a:t>
              </a:r>
            </a:p>
          </p:txBody>
        </p:sp>
        <p:sp>
          <p:nvSpPr>
            <p:cNvPr id="9" name="Rectangle: Rounded Corners 8">
              <a:extLst>
                <a:ext uri="{FF2B5EF4-FFF2-40B4-BE49-F238E27FC236}">
                  <a16:creationId xmlns:a16="http://schemas.microsoft.com/office/drawing/2014/main" id="{A80F704F-543F-4E8E-A2B2-1CC0B126EC97}"/>
                </a:ext>
              </a:extLst>
            </p:cNvPr>
            <p:cNvSpPr/>
            <p:nvPr/>
          </p:nvSpPr>
          <p:spPr>
            <a:xfrm>
              <a:off x="5253379" y="1434646"/>
              <a:ext cx="2086974" cy="51590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Planetarium Shows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(two short; one full-length)</a:t>
              </a:r>
            </a:p>
          </p:txBody>
        </p:sp>
        <p:grpSp>
          <p:nvGrpSpPr>
            <p:cNvPr id="16" name="Group 15">
              <a:extLst>
                <a:ext uri="{FF2B5EF4-FFF2-40B4-BE49-F238E27FC236}">
                  <a16:creationId xmlns:a16="http://schemas.microsoft.com/office/drawing/2014/main" id="{715BBF36-5351-4C8B-A683-DA9F7B78947D}"/>
                </a:ext>
              </a:extLst>
            </p:cNvPr>
            <p:cNvGrpSpPr/>
            <p:nvPr/>
          </p:nvGrpSpPr>
          <p:grpSpPr>
            <a:xfrm>
              <a:off x="8129297" y="1217856"/>
              <a:ext cx="3864864" cy="3139863"/>
              <a:chOff x="8128963" y="564666"/>
              <a:chExt cx="3864864" cy="3139863"/>
            </a:xfrm>
          </p:grpSpPr>
          <p:sp>
            <p:nvSpPr>
              <p:cNvPr id="19" name="Rectangle 18">
                <a:extLst>
                  <a:ext uri="{FF2B5EF4-FFF2-40B4-BE49-F238E27FC236}">
                    <a16:creationId xmlns:a16="http://schemas.microsoft.com/office/drawing/2014/main" id="{CEBCEBB7-8956-4BFF-903F-931C8B82BE52}"/>
                  </a:ext>
                </a:extLst>
              </p:cNvPr>
              <p:cNvSpPr/>
              <p:nvPr/>
            </p:nvSpPr>
            <p:spPr>
              <a:xfrm>
                <a:off x="8128963" y="564666"/>
                <a:ext cx="3864864" cy="3139863"/>
              </a:xfrm>
              <a:prstGeom prst="rect">
                <a:avLst/>
              </a:prstGeom>
              <a:noFill/>
            </p:spPr>
          </p:sp>
          <p:sp>
            <p:nvSpPr>
              <p:cNvPr id="21" name="Freeform: Shape 20">
                <a:extLst>
                  <a:ext uri="{FF2B5EF4-FFF2-40B4-BE49-F238E27FC236}">
                    <a16:creationId xmlns:a16="http://schemas.microsoft.com/office/drawing/2014/main" id="{8179B4F4-080F-46AD-BF06-B937B8BA33C1}"/>
                  </a:ext>
                </a:extLst>
              </p:cNvPr>
              <p:cNvSpPr/>
              <p:nvPr/>
            </p:nvSpPr>
            <p:spPr>
              <a:xfrm>
                <a:off x="9141397" y="1707490"/>
                <a:ext cx="1869111" cy="1829015"/>
              </a:xfrm>
              <a:custGeom>
                <a:avLst/>
                <a:gdLst>
                  <a:gd name="connsiteX0" fmla="*/ 0 w 1869111"/>
                  <a:gd name="connsiteY0" fmla="*/ 914508 h 1829015"/>
                  <a:gd name="connsiteX1" fmla="*/ 934556 w 1869111"/>
                  <a:gd name="connsiteY1" fmla="*/ 0 h 1829015"/>
                  <a:gd name="connsiteX2" fmla="*/ 1869112 w 1869111"/>
                  <a:gd name="connsiteY2" fmla="*/ 914508 h 1829015"/>
                  <a:gd name="connsiteX3" fmla="*/ 934556 w 1869111"/>
                  <a:gd name="connsiteY3" fmla="*/ 1829016 h 1829015"/>
                  <a:gd name="connsiteX4" fmla="*/ 0 w 1869111"/>
                  <a:gd name="connsiteY4" fmla="*/ 914508 h 1829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111" h="1829015">
                    <a:moveTo>
                      <a:pt x="0" y="914508"/>
                    </a:moveTo>
                    <a:cubicBezTo>
                      <a:pt x="0" y="409439"/>
                      <a:pt x="418415" y="0"/>
                      <a:pt x="934556" y="0"/>
                    </a:cubicBezTo>
                    <a:cubicBezTo>
                      <a:pt x="1450697" y="0"/>
                      <a:pt x="1869112" y="409439"/>
                      <a:pt x="1869112" y="914508"/>
                    </a:cubicBezTo>
                    <a:cubicBezTo>
                      <a:pt x="1869112" y="1419577"/>
                      <a:pt x="1450697" y="1829016"/>
                      <a:pt x="934556" y="1829016"/>
                    </a:cubicBezTo>
                    <a:cubicBezTo>
                      <a:pt x="418415" y="1829016"/>
                      <a:pt x="0" y="1419577"/>
                      <a:pt x="0" y="914508"/>
                    </a:cubicBez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5155" tIns="279283" rIns="285155" bIns="279283" numCol="1" spcCol="1270" anchor="ctr" anchorCtr="0">
                <a:noAutofit/>
              </a:bodyPr>
              <a:lstStyle/>
              <a:p>
                <a:pPr marL="0" marR="0" lvl="0" indent="0" algn="ctr" defTabSz="800100" rtl="0" eaLnBrk="1" fontAlgn="auto" latinLnBrk="0" hangingPunct="1">
                  <a:lnSpc>
                    <a:spcPct val="80000"/>
                  </a:lnSpc>
                  <a:spcBef>
                    <a:spcPct val="0"/>
                  </a:spcBef>
                  <a:spcAft>
                    <a:spcPts val="3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Community STEAM Events </a:t>
                </a:r>
              </a:p>
              <a:p>
                <a:pPr marL="0" marR="0" lvl="0" indent="0" algn="ctr" defTabSz="800100" rtl="0" eaLnBrk="1" fontAlgn="auto" latinLnBrk="0" hangingPunct="1">
                  <a:lnSpc>
                    <a:spcPct val="8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five POCC sites plus Chaco…</a:t>
                </a:r>
              </a:p>
            </p:txBody>
          </p:sp>
          <p:sp>
            <p:nvSpPr>
              <p:cNvPr id="23" name="Arrow: Left 22">
                <a:extLst>
                  <a:ext uri="{FF2B5EF4-FFF2-40B4-BE49-F238E27FC236}">
                    <a16:creationId xmlns:a16="http://schemas.microsoft.com/office/drawing/2014/main" id="{476C9E88-A1A3-4E63-B038-F5FCD5C2E45F}"/>
                  </a:ext>
                </a:extLst>
              </p:cNvPr>
              <p:cNvSpPr/>
              <p:nvPr/>
            </p:nvSpPr>
            <p:spPr>
              <a:xfrm rot="13293228">
                <a:off x="8684668" y="1606183"/>
                <a:ext cx="772804" cy="283239"/>
              </a:xfrm>
              <a:prstGeom prst="leftArrow">
                <a:avLst>
                  <a:gd name="adj1" fmla="val 60000"/>
                  <a:gd name="adj2" fmla="val 50000"/>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Freeform: Shape 27">
                <a:extLst>
                  <a:ext uri="{FF2B5EF4-FFF2-40B4-BE49-F238E27FC236}">
                    <a16:creationId xmlns:a16="http://schemas.microsoft.com/office/drawing/2014/main" id="{F18BBC72-50F7-41E2-B645-770926C01D65}"/>
                  </a:ext>
                </a:extLst>
              </p:cNvPr>
              <p:cNvSpPr/>
              <p:nvPr/>
            </p:nvSpPr>
            <p:spPr>
              <a:xfrm>
                <a:off x="8163142" y="1208803"/>
                <a:ext cx="1219196" cy="516052"/>
              </a:xfrm>
              <a:custGeom>
                <a:avLst/>
                <a:gdLst>
                  <a:gd name="connsiteX0" fmla="*/ 0 w 1219196"/>
                  <a:gd name="connsiteY0" fmla="*/ 51605 h 516052"/>
                  <a:gd name="connsiteX1" fmla="*/ 51605 w 1219196"/>
                  <a:gd name="connsiteY1" fmla="*/ 0 h 516052"/>
                  <a:gd name="connsiteX2" fmla="*/ 1167591 w 1219196"/>
                  <a:gd name="connsiteY2" fmla="*/ 0 h 516052"/>
                  <a:gd name="connsiteX3" fmla="*/ 1219196 w 1219196"/>
                  <a:gd name="connsiteY3" fmla="*/ 51605 h 516052"/>
                  <a:gd name="connsiteX4" fmla="*/ 1219196 w 1219196"/>
                  <a:gd name="connsiteY4" fmla="*/ 464447 h 516052"/>
                  <a:gd name="connsiteX5" fmla="*/ 1167591 w 1219196"/>
                  <a:gd name="connsiteY5" fmla="*/ 516052 h 516052"/>
                  <a:gd name="connsiteX6" fmla="*/ 51605 w 1219196"/>
                  <a:gd name="connsiteY6" fmla="*/ 516052 h 516052"/>
                  <a:gd name="connsiteX7" fmla="*/ 0 w 1219196"/>
                  <a:gd name="connsiteY7" fmla="*/ 464447 h 516052"/>
                  <a:gd name="connsiteX8" fmla="*/ 0 w 1219196"/>
                  <a:gd name="connsiteY8" fmla="*/ 51605 h 51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96" h="516052">
                    <a:moveTo>
                      <a:pt x="0" y="51605"/>
                    </a:moveTo>
                    <a:cubicBezTo>
                      <a:pt x="0" y="23104"/>
                      <a:pt x="23104" y="0"/>
                      <a:pt x="51605" y="0"/>
                    </a:cubicBezTo>
                    <a:lnTo>
                      <a:pt x="1167591" y="0"/>
                    </a:lnTo>
                    <a:cubicBezTo>
                      <a:pt x="1196092" y="0"/>
                      <a:pt x="1219196" y="23104"/>
                      <a:pt x="1219196" y="51605"/>
                    </a:cubicBezTo>
                    <a:lnTo>
                      <a:pt x="1219196" y="464447"/>
                    </a:lnTo>
                    <a:cubicBezTo>
                      <a:pt x="1219196" y="492948"/>
                      <a:pt x="1196092" y="516052"/>
                      <a:pt x="1167591" y="516052"/>
                    </a:cubicBezTo>
                    <a:lnTo>
                      <a:pt x="51605" y="516052"/>
                    </a:lnTo>
                    <a:cubicBezTo>
                      <a:pt x="23104" y="516052"/>
                      <a:pt x="0" y="492948"/>
                      <a:pt x="0" y="464447"/>
                    </a:cubicBezTo>
                    <a:lnTo>
                      <a:pt x="0" y="51605"/>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595" tIns="45595" rIns="45595" bIns="45595" numCol="1" spcCol="1270" anchor="ctr" anchorCtr="0">
                <a:noAutofit/>
              </a:bodyPr>
              <a:lstStyle/>
              <a:p>
                <a:pPr marL="0" marR="0" lvl="0" indent="0" algn="ctr" defTabSz="711200" rtl="0" eaLnBrk="1" fontAlgn="auto" latinLnBrk="0" hangingPunct="1">
                  <a:lnSpc>
                    <a:spcPct val="8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Art-Science Elements</a:t>
                </a:r>
              </a:p>
            </p:txBody>
          </p:sp>
          <p:sp>
            <p:nvSpPr>
              <p:cNvPr id="30" name="Arrow: Left 29">
                <a:extLst>
                  <a:ext uri="{FF2B5EF4-FFF2-40B4-BE49-F238E27FC236}">
                    <a16:creationId xmlns:a16="http://schemas.microsoft.com/office/drawing/2014/main" id="{9B61BE6B-23DC-4EF1-A701-DD06C8A0B4CD}"/>
                  </a:ext>
                </a:extLst>
              </p:cNvPr>
              <p:cNvSpPr/>
              <p:nvPr/>
            </p:nvSpPr>
            <p:spPr>
              <a:xfrm rot="16200000">
                <a:off x="9716642" y="1158907"/>
                <a:ext cx="693692" cy="322725"/>
              </a:xfrm>
              <a:prstGeom prst="leftArrow">
                <a:avLst>
                  <a:gd name="adj1" fmla="val 60000"/>
                  <a:gd name="adj2" fmla="val 50000"/>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7" name="Freeform: Shape 36">
                <a:extLst>
                  <a:ext uri="{FF2B5EF4-FFF2-40B4-BE49-F238E27FC236}">
                    <a16:creationId xmlns:a16="http://schemas.microsoft.com/office/drawing/2014/main" id="{60AAB56F-FD6A-4ECD-AD72-F9C52A2A3D17}"/>
                  </a:ext>
                </a:extLst>
              </p:cNvPr>
              <p:cNvSpPr/>
              <p:nvPr/>
            </p:nvSpPr>
            <p:spPr>
              <a:xfrm>
                <a:off x="9496525" y="732688"/>
                <a:ext cx="1158855" cy="481471"/>
              </a:xfrm>
              <a:custGeom>
                <a:avLst/>
                <a:gdLst>
                  <a:gd name="connsiteX0" fmla="*/ 0 w 1158855"/>
                  <a:gd name="connsiteY0" fmla="*/ 48147 h 481471"/>
                  <a:gd name="connsiteX1" fmla="*/ 48147 w 1158855"/>
                  <a:gd name="connsiteY1" fmla="*/ 0 h 481471"/>
                  <a:gd name="connsiteX2" fmla="*/ 1110708 w 1158855"/>
                  <a:gd name="connsiteY2" fmla="*/ 0 h 481471"/>
                  <a:gd name="connsiteX3" fmla="*/ 1158855 w 1158855"/>
                  <a:gd name="connsiteY3" fmla="*/ 48147 h 481471"/>
                  <a:gd name="connsiteX4" fmla="*/ 1158855 w 1158855"/>
                  <a:gd name="connsiteY4" fmla="*/ 433324 h 481471"/>
                  <a:gd name="connsiteX5" fmla="*/ 1110708 w 1158855"/>
                  <a:gd name="connsiteY5" fmla="*/ 481471 h 481471"/>
                  <a:gd name="connsiteX6" fmla="*/ 48147 w 1158855"/>
                  <a:gd name="connsiteY6" fmla="*/ 481471 h 481471"/>
                  <a:gd name="connsiteX7" fmla="*/ 0 w 1158855"/>
                  <a:gd name="connsiteY7" fmla="*/ 433324 h 481471"/>
                  <a:gd name="connsiteX8" fmla="*/ 0 w 1158855"/>
                  <a:gd name="connsiteY8" fmla="*/ 48147 h 48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855" h="481471">
                    <a:moveTo>
                      <a:pt x="0" y="48147"/>
                    </a:moveTo>
                    <a:cubicBezTo>
                      <a:pt x="0" y="21556"/>
                      <a:pt x="21556" y="0"/>
                      <a:pt x="48147" y="0"/>
                    </a:cubicBezTo>
                    <a:lnTo>
                      <a:pt x="1110708" y="0"/>
                    </a:lnTo>
                    <a:cubicBezTo>
                      <a:pt x="1137299" y="0"/>
                      <a:pt x="1158855" y="21556"/>
                      <a:pt x="1158855" y="48147"/>
                    </a:cubicBezTo>
                    <a:lnTo>
                      <a:pt x="1158855" y="433324"/>
                    </a:lnTo>
                    <a:cubicBezTo>
                      <a:pt x="1158855" y="459915"/>
                      <a:pt x="1137299" y="481471"/>
                      <a:pt x="1110708" y="481471"/>
                    </a:cubicBezTo>
                    <a:lnTo>
                      <a:pt x="48147" y="481471"/>
                    </a:lnTo>
                    <a:cubicBezTo>
                      <a:pt x="21556" y="481471"/>
                      <a:pt x="0" y="459915"/>
                      <a:pt x="0" y="433324"/>
                    </a:cubicBezTo>
                    <a:lnTo>
                      <a:pt x="0" y="48147"/>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582" tIns="44582" rIns="44582" bIns="44582" numCol="1" spcCol="1270" anchor="ctr" anchorCtr="0">
                <a:noAutofit/>
              </a:bodyPr>
              <a:lstStyle/>
              <a:p>
                <a:pPr marL="0" marR="0" lvl="0" indent="0" algn="ctr" defTabSz="711200" rtl="0" eaLnBrk="1" fontAlgn="auto" latinLnBrk="0" hangingPunct="1">
                  <a:lnSpc>
                    <a:spcPct val="8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PUNCH SME’s</a:t>
                </a:r>
              </a:p>
            </p:txBody>
          </p:sp>
          <p:sp>
            <p:nvSpPr>
              <p:cNvPr id="38" name="Arrow: Left 37">
                <a:extLst>
                  <a:ext uri="{FF2B5EF4-FFF2-40B4-BE49-F238E27FC236}">
                    <a16:creationId xmlns:a16="http://schemas.microsoft.com/office/drawing/2014/main" id="{8A680C4D-437A-4A1C-BC12-717727B4E532}"/>
                  </a:ext>
                </a:extLst>
              </p:cNvPr>
              <p:cNvSpPr/>
              <p:nvPr/>
            </p:nvSpPr>
            <p:spPr>
              <a:xfrm rot="19053816">
                <a:off x="10668984" y="1552786"/>
                <a:ext cx="774304" cy="283413"/>
              </a:xfrm>
              <a:prstGeom prst="leftArrow">
                <a:avLst>
                  <a:gd name="adj1" fmla="val 60000"/>
                  <a:gd name="adj2" fmla="val 50000"/>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9" name="Freeform: Shape 38">
                <a:extLst>
                  <a:ext uri="{FF2B5EF4-FFF2-40B4-BE49-F238E27FC236}">
                    <a16:creationId xmlns:a16="http://schemas.microsoft.com/office/drawing/2014/main" id="{C566ABFC-3FD0-400A-BBD4-85C64435B2BA}"/>
                  </a:ext>
                </a:extLst>
              </p:cNvPr>
              <p:cNvSpPr/>
              <p:nvPr/>
            </p:nvSpPr>
            <p:spPr>
              <a:xfrm>
                <a:off x="10783058" y="1206692"/>
                <a:ext cx="1160964" cy="476150"/>
              </a:xfrm>
              <a:custGeom>
                <a:avLst/>
                <a:gdLst>
                  <a:gd name="connsiteX0" fmla="*/ 0 w 1160964"/>
                  <a:gd name="connsiteY0" fmla="*/ 47615 h 476150"/>
                  <a:gd name="connsiteX1" fmla="*/ 47615 w 1160964"/>
                  <a:gd name="connsiteY1" fmla="*/ 0 h 476150"/>
                  <a:gd name="connsiteX2" fmla="*/ 1113349 w 1160964"/>
                  <a:gd name="connsiteY2" fmla="*/ 0 h 476150"/>
                  <a:gd name="connsiteX3" fmla="*/ 1160964 w 1160964"/>
                  <a:gd name="connsiteY3" fmla="*/ 47615 h 476150"/>
                  <a:gd name="connsiteX4" fmla="*/ 1160964 w 1160964"/>
                  <a:gd name="connsiteY4" fmla="*/ 428535 h 476150"/>
                  <a:gd name="connsiteX5" fmla="*/ 1113349 w 1160964"/>
                  <a:gd name="connsiteY5" fmla="*/ 476150 h 476150"/>
                  <a:gd name="connsiteX6" fmla="*/ 47615 w 1160964"/>
                  <a:gd name="connsiteY6" fmla="*/ 476150 h 476150"/>
                  <a:gd name="connsiteX7" fmla="*/ 0 w 1160964"/>
                  <a:gd name="connsiteY7" fmla="*/ 428535 h 476150"/>
                  <a:gd name="connsiteX8" fmla="*/ 0 w 1160964"/>
                  <a:gd name="connsiteY8" fmla="*/ 47615 h 47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964" h="476150">
                    <a:moveTo>
                      <a:pt x="0" y="47615"/>
                    </a:moveTo>
                    <a:cubicBezTo>
                      <a:pt x="0" y="21318"/>
                      <a:pt x="21318" y="0"/>
                      <a:pt x="47615" y="0"/>
                    </a:cubicBezTo>
                    <a:lnTo>
                      <a:pt x="1113349" y="0"/>
                    </a:lnTo>
                    <a:cubicBezTo>
                      <a:pt x="1139646" y="0"/>
                      <a:pt x="1160964" y="21318"/>
                      <a:pt x="1160964" y="47615"/>
                    </a:cubicBezTo>
                    <a:lnTo>
                      <a:pt x="1160964" y="428535"/>
                    </a:lnTo>
                    <a:cubicBezTo>
                      <a:pt x="1160964" y="454832"/>
                      <a:pt x="1139646" y="476150"/>
                      <a:pt x="1113349" y="476150"/>
                    </a:cubicBezTo>
                    <a:lnTo>
                      <a:pt x="47615" y="476150"/>
                    </a:lnTo>
                    <a:cubicBezTo>
                      <a:pt x="21318" y="476150"/>
                      <a:pt x="0" y="454832"/>
                      <a:pt x="0" y="428535"/>
                    </a:cubicBezTo>
                    <a:lnTo>
                      <a:pt x="0" y="47615"/>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426" tIns="44426" rIns="44426" bIns="44426" numCol="1" spcCol="1270" anchor="ctr" anchorCtr="0">
                <a:noAutofit/>
              </a:bodyPr>
              <a:lstStyle/>
              <a:p>
                <a:pPr marL="0" marR="0" lvl="0" indent="0" algn="ctr" defTabSz="711200" rtl="0" eaLnBrk="1" fontAlgn="auto" latinLnBrk="0" hangingPunct="1">
                  <a:lnSpc>
                    <a:spcPct val="8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Solar Observing</a:t>
                </a:r>
              </a:p>
            </p:txBody>
          </p:sp>
        </p:grpSp>
        <p:sp>
          <p:nvSpPr>
            <p:cNvPr id="15" name="Rectangle: Rounded Corners 14">
              <a:extLst>
                <a:ext uri="{FF2B5EF4-FFF2-40B4-BE49-F238E27FC236}">
                  <a16:creationId xmlns:a16="http://schemas.microsoft.com/office/drawing/2014/main" id="{B176C438-F1BA-4DF0-B9B8-78D876D94057}"/>
                </a:ext>
              </a:extLst>
            </p:cNvPr>
            <p:cNvSpPr/>
            <p:nvPr/>
          </p:nvSpPr>
          <p:spPr>
            <a:xfrm>
              <a:off x="8140423" y="3880494"/>
              <a:ext cx="3790675" cy="4166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…with emphasis on the inclusion of: Native Americans; Hispanic/Latinx youth &amp; families, Girls in STEM; and the Blind &amp; Visually Impaired; </a:t>
              </a:r>
            </a:p>
          </p:txBody>
        </p:sp>
        <p:sp>
          <p:nvSpPr>
            <p:cNvPr id="10" name="Rectangle: Rounded Corners 9">
              <a:extLst>
                <a:ext uri="{FF2B5EF4-FFF2-40B4-BE49-F238E27FC236}">
                  <a16:creationId xmlns:a16="http://schemas.microsoft.com/office/drawing/2014/main" id="{6FF2D4FD-A16C-4215-A43B-F8AB083A9897}"/>
                </a:ext>
              </a:extLst>
            </p:cNvPr>
            <p:cNvSpPr/>
            <p:nvPr/>
          </p:nvSpPr>
          <p:spPr>
            <a:xfrm>
              <a:off x="5253379" y="2961837"/>
              <a:ext cx="1920828" cy="55778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PUNCH “Bowl” of Outreach Resources</a:t>
              </a:r>
            </a:p>
          </p:txBody>
        </p:sp>
        <p:sp>
          <p:nvSpPr>
            <p:cNvPr id="11" name="Rectangle: Rounded Corners 10">
              <a:extLst>
                <a:ext uri="{FF2B5EF4-FFF2-40B4-BE49-F238E27FC236}">
                  <a16:creationId xmlns:a16="http://schemas.microsoft.com/office/drawing/2014/main" id="{B4107CBC-21FC-4592-9577-592B3CF24B48}"/>
                </a:ext>
              </a:extLst>
            </p:cNvPr>
            <p:cNvSpPr/>
            <p:nvPr/>
          </p:nvSpPr>
          <p:spPr>
            <a:xfrm>
              <a:off x="4864759" y="3918239"/>
              <a:ext cx="1243584" cy="73231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Girl Scout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Challenge Patches</a:t>
              </a:r>
            </a:p>
          </p:txBody>
        </p:sp>
        <p:sp>
          <p:nvSpPr>
            <p:cNvPr id="12" name="Rectangle: Rounded Corners 11">
              <a:extLst>
                <a:ext uri="{FF2B5EF4-FFF2-40B4-BE49-F238E27FC236}">
                  <a16:creationId xmlns:a16="http://schemas.microsoft.com/office/drawing/2014/main" id="{2810B210-9E67-40EB-9E5B-6C2109373BA2}"/>
                </a:ext>
              </a:extLst>
            </p:cNvPr>
            <p:cNvSpPr/>
            <p:nvPr/>
          </p:nvSpPr>
          <p:spPr>
            <a:xfrm>
              <a:off x="6282079" y="3930431"/>
              <a:ext cx="1257811" cy="72011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Chaco Interpretive Resources</a:t>
              </a:r>
            </a:p>
          </p:txBody>
        </p:sp>
        <p:sp>
          <p:nvSpPr>
            <p:cNvPr id="25" name="Arrow: Left-Right 24">
              <a:extLst>
                <a:ext uri="{FF2B5EF4-FFF2-40B4-BE49-F238E27FC236}">
                  <a16:creationId xmlns:a16="http://schemas.microsoft.com/office/drawing/2014/main" id="{D0F2D220-41F6-4E44-8F3D-4DA07ACB4467}"/>
                </a:ext>
              </a:extLst>
            </p:cNvPr>
            <p:cNvSpPr/>
            <p:nvPr/>
          </p:nvSpPr>
          <p:spPr>
            <a:xfrm rot="3499453">
              <a:off x="6691893" y="3644989"/>
              <a:ext cx="353743" cy="1646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A4ACE7E2-39B3-46F0-8F65-B6AB489A67CB}"/>
                </a:ext>
              </a:extLst>
            </p:cNvPr>
            <p:cNvSpPr/>
            <p:nvPr/>
          </p:nvSpPr>
          <p:spPr>
            <a:xfrm>
              <a:off x="2905174" y="2257833"/>
              <a:ext cx="1572768" cy="269265"/>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Interactives</a:t>
              </a:r>
            </a:p>
          </p:txBody>
        </p:sp>
        <p:sp>
          <p:nvSpPr>
            <p:cNvPr id="24" name="Rectangle: Rounded Corners 23">
              <a:extLst>
                <a:ext uri="{FF2B5EF4-FFF2-40B4-BE49-F238E27FC236}">
                  <a16:creationId xmlns:a16="http://schemas.microsoft.com/office/drawing/2014/main" id="{60264072-FE7B-4681-9E04-0FF230325B81}"/>
                </a:ext>
              </a:extLst>
            </p:cNvPr>
            <p:cNvSpPr/>
            <p:nvPr/>
          </p:nvSpPr>
          <p:spPr>
            <a:xfrm>
              <a:off x="2849173" y="1549747"/>
              <a:ext cx="1676392" cy="27822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New</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Animations</a:t>
              </a:r>
            </a:p>
          </p:txBody>
        </p:sp>
        <p:sp>
          <p:nvSpPr>
            <p:cNvPr id="27" name="Rectangle: Rounded Corners 26">
              <a:extLst>
                <a:ext uri="{FF2B5EF4-FFF2-40B4-BE49-F238E27FC236}">
                  <a16:creationId xmlns:a16="http://schemas.microsoft.com/office/drawing/2014/main" id="{C8B0F655-5F5C-4E90-B32A-D622B0667E0B}"/>
                </a:ext>
              </a:extLst>
            </p:cNvPr>
            <p:cNvSpPr/>
            <p:nvPr/>
          </p:nvSpPr>
          <p:spPr>
            <a:xfrm>
              <a:off x="2852739" y="3415957"/>
              <a:ext cx="1676392" cy="46684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New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Activities + Training videos</a:t>
              </a:r>
            </a:p>
          </p:txBody>
        </p:sp>
        <p:sp>
          <p:nvSpPr>
            <p:cNvPr id="29" name="Rectangle: Rounded Corners 28">
              <a:extLst>
                <a:ext uri="{FF2B5EF4-FFF2-40B4-BE49-F238E27FC236}">
                  <a16:creationId xmlns:a16="http://schemas.microsoft.com/office/drawing/2014/main" id="{64989EA2-A61C-4147-BB56-E6B058BD145D}"/>
                </a:ext>
              </a:extLst>
            </p:cNvPr>
            <p:cNvSpPr/>
            <p:nvPr/>
          </p:nvSpPr>
          <p:spPr>
            <a:xfrm>
              <a:off x="2905174" y="2810132"/>
              <a:ext cx="1572768" cy="269265"/>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Tactile Objects</a:t>
              </a:r>
            </a:p>
          </p:txBody>
        </p:sp>
        <p:sp>
          <p:nvSpPr>
            <p:cNvPr id="31" name="Rectangle: Rounded Corners 30">
              <a:extLst>
                <a:ext uri="{FF2B5EF4-FFF2-40B4-BE49-F238E27FC236}">
                  <a16:creationId xmlns:a16="http://schemas.microsoft.com/office/drawing/2014/main" id="{96B1B2DE-9F07-40F8-8E4F-60C33519118C}"/>
                </a:ext>
              </a:extLst>
            </p:cNvPr>
            <p:cNvSpPr/>
            <p:nvPr/>
          </p:nvSpPr>
          <p:spPr>
            <a:xfrm>
              <a:off x="177533" y="3371996"/>
              <a:ext cx="2036022" cy="50316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Curation of relevant existing activities</a:t>
              </a:r>
            </a:p>
          </p:txBody>
        </p:sp>
        <p:sp>
          <p:nvSpPr>
            <p:cNvPr id="32" name="Rectangle: Rounded Corners 31">
              <a:extLst>
                <a:ext uri="{FF2B5EF4-FFF2-40B4-BE49-F238E27FC236}">
                  <a16:creationId xmlns:a16="http://schemas.microsoft.com/office/drawing/2014/main" id="{EAF5A7F5-842B-4E1E-81B0-9992A102BA4F}"/>
                </a:ext>
              </a:extLst>
            </p:cNvPr>
            <p:cNvSpPr/>
            <p:nvPr/>
          </p:nvSpPr>
          <p:spPr>
            <a:xfrm>
              <a:off x="221492" y="2168061"/>
              <a:ext cx="1944624" cy="457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Chaco 29SJ514 Photogrammetry*</a:t>
              </a:r>
            </a:p>
          </p:txBody>
        </p:sp>
        <p:sp>
          <p:nvSpPr>
            <p:cNvPr id="2" name="Cross 1">
              <a:extLst>
                <a:ext uri="{FF2B5EF4-FFF2-40B4-BE49-F238E27FC236}">
                  <a16:creationId xmlns:a16="http://schemas.microsoft.com/office/drawing/2014/main" id="{1269BC71-A286-47BD-B256-017E8ED28ACA}"/>
                </a:ext>
              </a:extLst>
            </p:cNvPr>
            <p:cNvSpPr/>
            <p:nvPr/>
          </p:nvSpPr>
          <p:spPr>
            <a:xfrm>
              <a:off x="2326679" y="3475394"/>
              <a:ext cx="328045" cy="324020"/>
            </a:xfrm>
            <a:prstGeom prst="plus">
              <a:avLst>
                <a:gd name="adj" fmla="val 428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0" name="Straight Arrow Connector 19">
              <a:extLst>
                <a:ext uri="{FF2B5EF4-FFF2-40B4-BE49-F238E27FC236}">
                  <a16:creationId xmlns:a16="http://schemas.microsoft.com/office/drawing/2014/main" id="{F7E2AE97-B036-43FC-BAAD-9E709B05D9C1}"/>
                </a:ext>
              </a:extLst>
            </p:cNvPr>
            <p:cNvCxnSpPr>
              <a:cxnSpLocks/>
            </p:cNvCxnSpPr>
            <p:nvPr/>
          </p:nvCxnSpPr>
          <p:spPr>
            <a:xfrm flipV="1">
              <a:off x="2164020" y="1812784"/>
              <a:ext cx="700971" cy="587302"/>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33E715B-E9ED-4A04-B963-1752C6A2F9E4}"/>
                </a:ext>
              </a:extLst>
            </p:cNvPr>
            <p:cNvCxnSpPr>
              <a:cxnSpLocks/>
              <a:stCxn id="32" idx="3"/>
              <a:endCxn id="8" idx="1"/>
            </p:cNvCxnSpPr>
            <p:nvPr/>
          </p:nvCxnSpPr>
          <p:spPr>
            <a:xfrm flipV="1">
              <a:off x="2166116" y="2392466"/>
              <a:ext cx="739058" cy="4195"/>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42A7035-3972-4146-8D42-4BBAFC14BC86}"/>
                </a:ext>
              </a:extLst>
            </p:cNvPr>
            <p:cNvCxnSpPr>
              <a:cxnSpLocks/>
              <a:stCxn id="7" idx="3"/>
              <a:endCxn id="29" idx="1"/>
            </p:cNvCxnSpPr>
            <p:nvPr/>
          </p:nvCxnSpPr>
          <p:spPr>
            <a:xfrm flipV="1">
              <a:off x="2164076" y="2944765"/>
              <a:ext cx="741098" cy="1614"/>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32D4631-C7C4-44A0-8022-CB77D7186D59}"/>
                </a:ext>
              </a:extLst>
            </p:cNvPr>
            <p:cNvCxnSpPr>
              <a:cxnSpLocks/>
              <a:stCxn id="46" idx="3"/>
            </p:cNvCxnSpPr>
            <p:nvPr/>
          </p:nvCxnSpPr>
          <p:spPr>
            <a:xfrm>
              <a:off x="4530063" y="2665854"/>
              <a:ext cx="723316" cy="435937"/>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BE85D92-E459-4935-96BA-9208A730075E}"/>
                </a:ext>
              </a:extLst>
            </p:cNvPr>
            <p:cNvCxnSpPr>
              <a:cxnSpLocks/>
              <a:stCxn id="27" idx="3"/>
            </p:cNvCxnSpPr>
            <p:nvPr/>
          </p:nvCxnSpPr>
          <p:spPr>
            <a:xfrm flipV="1">
              <a:off x="4529131" y="3386035"/>
              <a:ext cx="730515" cy="263346"/>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588764D8-F0C0-402D-89F8-BAFB64E39E15}"/>
                </a:ext>
              </a:extLst>
            </p:cNvPr>
            <p:cNvGrpSpPr/>
            <p:nvPr/>
          </p:nvGrpSpPr>
          <p:grpSpPr>
            <a:xfrm>
              <a:off x="8623977" y="4496515"/>
              <a:ext cx="3270067" cy="812030"/>
              <a:chOff x="8673223" y="4679440"/>
              <a:chExt cx="3270067" cy="812030"/>
            </a:xfrm>
          </p:grpSpPr>
          <p:sp>
            <p:nvSpPr>
              <p:cNvPr id="54" name="Rectangle: Rounded Corners 53">
                <a:extLst>
                  <a:ext uri="{FF2B5EF4-FFF2-40B4-BE49-F238E27FC236}">
                    <a16:creationId xmlns:a16="http://schemas.microsoft.com/office/drawing/2014/main" id="{4D0E550D-5984-49FD-9C16-A9789B97DE71}"/>
                  </a:ext>
                </a:extLst>
              </p:cNvPr>
              <p:cNvSpPr/>
              <p:nvPr/>
            </p:nvSpPr>
            <p:spPr>
              <a:xfrm>
                <a:off x="9757420" y="4683447"/>
                <a:ext cx="967876" cy="36576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PUNCH Website</a:t>
                </a:r>
              </a:p>
            </p:txBody>
          </p:sp>
          <p:sp>
            <p:nvSpPr>
              <p:cNvPr id="55" name="Rectangle: Rounded Corners 54">
                <a:extLst>
                  <a:ext uri="{FF2B5EF4-FFF2-40B4-BE49-F238E27FC236}">
                    <a16:creationId xmlns:a16="http://schemas.microsoft.com/office/drawing/2014/main" id="{97789666-3663-4B9F-971E-5F4C14EC8064}"/>
                  </a:ext>
                </a:extLst>
              </p:cNvPr>
              <p:cNvSpPr/>
              <p:nvPr/>
            </p:nvSpPr>
            <p:spPr>
              <a:xfrm>
                <a:off x="10834303" y="4679440"/>
                <a:ext cx="1108987" cy="36576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NASA Sci-Act Infrastructure</a:t>
                </a:r>
              </a:p>
            </p:txBody>
          </p:sp>
          <p:sp>
            <p:nvSpPr>
              <p:cNvPr id="56" name="Rectangle: Rounded Corners 55">
                <a:extLst>
                  <a:ext uri="{FF2B5EF4-FFF2-40B4-BE49-F238E27FC236}">
                    <a16:creationId xmlns:a16="http://schemas.microsoft.com/office/drawing/2014/main" id="{8DDBCAA2-40F7-4D16-8F11-26B7B9BB4293}"/>
                  </a:ext>
                </a:extLst>
              </p:cNvPr>
              <p:cNvSpPr/>
              <p:nvPr/>
            </p:nvSpPr>
            <p:spPr>
              <a:xfrm>
                <a:off x="8673223" y="4687563"/>
                <a:ext cx="988050" cy="36576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POCC plus Chaco</a:t>
                </a:r>
              </a:p>
            </p:txBody>
          </p:sp>
          <p:sp>
            <p:nvSpPr>
              <p:cNvPr id="57" name="Rectangle: Rounded Corners 56">
                <a:extLst>
                  <a:ext uri="{FF2B5EF4-FFF2-40B4-BE49-F238E27FC236}">
                    <a16:creationId xmlns:a16="http://schemas.microsoft.com/office/drawing/2014/main" id="{21D7CCB5-39EE-4DA8-BE2C-C30DB74F3381}"/>
                  </a:ext>
                </a:extLst>
              </p:cNvPr>
              <p:cNvSpPr/>
              <p:nvPr/>
            </p:nvSpPr>
            <p:spPr>
              <a:xfrm>
                <a:off x="9227863" y="5121314"/>
                <a:ext cx="1009513" cy="36576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Regional Conferences</a:t>
                </a:r>
              </a:p>
            </p:txBody>
          </p:sp>
          <p:sp>
            <p:nvSpPr>
              <p:cNvPr id="58" name="Rectangle: Rounded Corners 57">
                <a:extLst>
                  <a:ext uri="{FF2B5EF4-FFF2-40B4-BE49-F238E27FC236}">
                    <a16:creationId xmlns:a16="http://schemas.microsoft.com/office/drawing/2014/main" id="{1640A6C0-7580-466F-8CF8-18340B3A8A93}"/>
                  </a:ext>
                </a:extLst>
              </p:cNvPr>
              <p:cNvSpPr/>
              <p:nvPr/>
            </p:nvSpPr>
            <p:spPr>
              <a:xfrm>
                <a:off x="10364211" y="5125710"/>
                <a:ext cx="1009513" cy="36576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National Conferences</a:t>
                </a:r>
              </a:p>
            </p:txBody>
          </p:sp>
        </p:grpSp>
        <p:grpSp>
          <p:nvGrpSpPr>
            <p:cNvPr id="49" name="Group 48">
              <a:extLst>
                <a:ext uri="{FF2B5EF4-FFF2-40B4-BE49-F238E27FC236}">
                  <a16:creationId xmlns:a16="http://schemas.microsoft.com/office/drawing/2014/main" id="{A8551AE8-540E-477E-92E2-E550B165272C}"/>
                </a:ext>
              </a:extLst>
            </p:cNvPr>
            <p:cNvGrpSpPr/>
            <p:nvPr/>
          </p:nvGrpSpPr>
          <p:grpSpPr>
            <a:xfrm>
              <a:off x="7209779" y="2786981"/>
              <a:ext cx="1414198" cy="904974"/>
              <a:chOff x="7602271" y="2921093"/>
              <a:chExt cx="973836" cy="904974"/>
            </a:xfrm>
            <a:solidFill>
              <a:schemeClr val="accent1"/>
            </a:solidFill>
          </p:grpSpPr>
          <p:sp>
            <p:nvSpPr>
              <p:cNvPr id="67" name="Arrow: Left 66">
                <a:extLst>
                  <a:ext uri="{FF2B5EF4-FFF2-40B4-BE49-F238E27FC236}">
                    <a16:creationId xmlns:a16="http://schemas.microsoft.com/office/drawing/2014/main" id="{08171F29-EFE7-4ACC-9CA5-6B54CE4F1764}"/>
                  </a:ext>
                </a:extLst>
              </p:cNvPr>
              <p:cNvSpPr/>
              <p:nvPr/>
            </p:nvSpPr>
            <p:spPr>
              <a:xfrm rot="10800000">
                <a:off x="7602271" y="2921093"/>
                <a:ext cx="973836" cy="904974"/>
              </a:xfrm>
              <a:prstGeom prst="leftArrow">
                <a:avLst>
                  <a:gd name="adj1" fmla="val 60000"/>
                  <a:gd name="adj2" fmla="val 50000"/>
                </a:avLst>
              </a:prstGeom>
              <a:grpFill/>
              <a:ln>
                <a:solidFill>
                  <a:schemeClr val="accent6"/>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8" name="TextBox 67">
                <a:extLst>
                  <a:ext uri="{FF2B5EF4-FFF2-40B4-BE49-F238E27FC236}">
                    <a16:creationId xmlns:a16="http://schemas.microsoft.com/office/drawing/2014/main" id="{2DD62CF1-C969-4478-BFE2-77C116379326}"/>
                  </a:ext>
                </a:extLst>
              </p:cNvPr>
              <p:cNvSpPr txBox="1"/>
              <p:nvPr/>
            </p:nvSpPr>
            <p:spPr>
              <a:xfrm>
                <a:off x="7642363" y="3208313"/>
                <a:ext cx="802720" cy="363176"/>
              </a:xfrm>
              <a:prstGeom prst="rect">
                <a:avLst/>
              </a:prstGeom>
              <a:grp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PUNCH Outreach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Products (POPs)</a:t>
                </a:r>
              </a:p>
            </p:txBody>
          </p:sp>
        </p:grpSp>
        <p:sp>
          <p:nvSpPr>
            <p:cNvPr id="13" name="Arrow: Right 12">
              <a:extLst>
                <a:ext uri="{FF2B5EF4-FFF2-40B4-BE49-F238E27FC236}">
                  <a16:creationId xmlns:a16="http://schemas.microsoft.com/office/drawing/2014/main" id="{FE007BC3-5190-42C7-BA60-4894C30FADD2}"/>
                </a:ext>
              </a:extLst>
            </p:cNvPr>
            <p:cNvSpPr/>
            <p:nvPr/>
          </p:nvSpPr>
          <p:spPr>
            <a:xfrm>
              <a:off x="2300703" y="517188"/>
              <a:ext cx="338151" cy="4846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Arrow: Right 59">
              <a:extLst>
                <a:ext uri="{FF2B5EF4-FFF2-40B4-BE49-F238E27FC236}">
                  <a16:creationId xmlns:a16="http://schemas.microsoft.com/office/drawing/2014/main" id="{EC3D3EF7-0CDF-49E0-9BD0-F8D47FF348CC}"/>
                </a:ext>
              </a:extLst>
            </p:cNvPr>
            <p:cNvSpPr/>
            <p:nvPr/>
          </p:nvSpPr>
          <p:spPr>
            <a:xfrm>
              <a:off x="7710353" y="517188"/>
              <a:ext cx="338151"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3" name="Straight Arrow Connector 62">
              <a:extLst>
                <a:ext uri="{FF2B5EF4-FFF2-40B4-BE49-F238E27FC236}">
                  <a16:creationId xmlns:a16="http://schemas.microsoft.com/office/drawing/2014/main" id="{109A8D0E-A05B-46E3-A325-02694FDC5987}"/>
                </a:ext>
              </a:extLst>
            </p:cNvPr>
            <p:cNvCxnSpPr>
              <a:cxnSpLocks/>
              <a:stCxn id="24" idx="3"/>
              <a:endCxn id="9" idx="1"/>
            </p:cNvCxnSpPr>
            <p:nvPr/>
          </p:nvCxnSpPr>
          <p:spPr>
            <a:xfrm>
              <a:off x="4525565" y="1688857"/>
              <a:ext cx="727814" cy="3743"/>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Cross 70">
              <a:extLst>
                <a:ext uri="{FF2B5EF4-FFF2-40B4-BE49-F238E27FC236}">
                  <a16:creationId xmlns:a16="http://schemas.microsoft.com/office/drawing/2014/main" id="{F9B09CCB-CEA1-452C-973B-94A8815D5D4B}"/>
                </a:ext>
              </a:extLst>
            </p:cNvPr>
            <p:cNvSpPr/>
            <p:nvPr/>
          </p:nvSpPr>
          <p:spPr>
            <a:xfrm>
              <a:off x="2303301" y="1546165"/>
              <a:ext cx="328045" cy="324020"/>
            </a:xfrm>
            <a:prstGeom prst="plus">
              <a:avLst>
                <a:gd name="adj" fmla="val 428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A44026B6-61D5-4D1B-BF21-F6D86B968211}"/>
                </a:ext>
              </a:extLst>
            </p:cNvPr>
            <p:cNvSpPr txBox="1"/>
            <p:nvPr/>
          </p:nvSpPr>
          <p:spPr>
            <a:xfrm>
              <a:off x="162446" y="4553406"/>
              <a:ext cx="1915309" cy="812530"/>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PUNCH plans to make data available to the Chaco research archives at the University of New Mexico</a:t>
              </a:r>
            </a:p>
          </p:txBody>
        </p:sp>
        <p:sp>
          <p:nvSpPr>
            <p:cNvPr id="65" name="TextBox 64">
              <a:extLst>
                <a:ext uri="{FF2B5EF4-FFF2-40B4-BE49-F238E27FC236}">
                  <a16:creationId xmlns:a16="http://schemas.microsoft.com/office/drawing/2014/main" id="{90A0ABBA-170C-48F5-AA1B-FF5280970504}"/>
                </a:ext>
              </a:extLst>
            </p:cNvPr>
            <p:cNvSpPr txBox="1"/>
            <p:nvPr/>
          </p:nvSpPr>
          <p:spPr>
            <a:xfrm>
              <a:off x="2751160" y="4567175"/>
              <a:ext cx="1935111" cy="812530"/>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All bubbles contain PUNCH Outreach Products (POPs). The arrows depict relationships among them. </a:t>
              </a:r>
            </a:p>
          </p:txBody>
        </p:sp>
        <p:sp>
          <p:nvSpPr>
            <p:cNvPr id="40" name="Arrow: Left 39">
              <a:extLst>
                <a:ext uri="{FF2B5EF4-FFF2-40B4-BE49-F238E27FC236}">
                  <a16:creationId xmlns:a16="http://schemas.microsoft.com/office/drawing/2014/main" id="{33CB821E-FA24-439C-B2F9-138DDD7DCA7F}"/>
                </a:ext>
              </a:extLst>
            </p:cNvPr>
            <p:cNvSpPr/>
            <p:nvPr/>
          </p:nvSpPr>
          <p:spPr>
            <a:xfrm rot="19339742">
              <a:off x="10967543" y="2980278"/>
              <a:ext cx="774304" cy="283413"/>
            </a:xfrm>
            <a:prstGeom prst="leftArrow">
              <a:avLst>
                <a:gd name="adj1" fmla="val 60000"/>
                <a:gd name="adj2" fmla="val 50000"/>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5" name="Freeform: Shape 44">
              <a:extLst>
                <a:ext uri="{FF2B5EF4-FFF2-40B4-BE49-F238E27FC236}">
                  <a16:creationId xmlns:a16="http://schemas.microsoft.com/office/drawing/2014/main" id="{966E327A-47B1-4FD3-BF69-F9DCBEA25DAC}"/>
                </a:ext>
              </a:extLst>
            </p:cNvPr>
            <p:cNvSpPr/>
            <p:nvPr/>
          </p:nvSpPr>
          <p:spPr>
            <a:xfrm>
              <a:off x="11204976" y="2634424"/>
              <a:ext cx="762698" cy="476150"/>
            </a:xfrm>
            <a:custGeom>
              <a:avLst/>
              <a:gdLst>
                <a:gd name="connsiteX0" fmla="*/ 0 w 1160964"/>
                <a:gd name="connsiteY0" fmla="*/ 47615 h 476150"/>
                <a:gd name="connsiteX1" fmla="*/ 47615 w 1160964"/>
                <a:gd name="connsiteY1" fmla="*/ 0 h 476150"/>
                <a:gd name="connsiteX2" fmla="*/ 1113349 w 1160964"/>
                <a:gd name="connsiteY2" fmla="*/ 0 h 476150"/>
                <a:gd name="connsiteX3" fmla="*/ 1160964 w 1160964"/>
                <a:gd name="connsiteY3" fmla="*/ 47615 h 476150"/>
                <a:gd name="connsiteX4" fmla="*/ 1160964 w 1160964"/>
                <a:gd name="connsiteY4" fmla="*/ 428535 h 476150"/>
                <a:gd name="connsiteX5" fmla="*/ 1113349 w 1160964"/>
                <a:gd name="connsiteY5" fmla="*/ 476150 h 476150"/>
                <a:gd name="connsiteX6" fmla="*/ 47615 w 1160964"/>
                <a:gd name="connsiteY6" fmla="*/ 476150 h 476150"/>
                <a:gd name="connsiteX7" fmla="*/ 0 w 1160964"/>
                <a:gd name="connsiteY7" fmla="*/ 428535 h 476150"/>
                <a:gd name="connsiteX8" fmla="*/ 0 w 1160964"/>
                <a:gd name="connsiteY8" fmla="*/ 47615 h 47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964" h="476150">
                  <a:moveTo>
                    <a:pt x="0" y="47615"/>
                  </a:moveTo>
                  <a:cubicBezTo>
                    <a:pt x="0" y="21318"/>
                    <a:pt x="21318" y="0"/>
                    <a:pt x="47615" y="0"/>
                  </a:cubicBezTo>
                  <a:lnTo>
                    <a:pt x="1113349" y="0"/>
                  </a:lnTo>
                  <a:cubicBezTo>
                    <a:pt x="1139646" y="0"/>
                    <a:pt x="1160964" y="21318"/>
                    <a:pt x="1160964" y="47615"/>
                  </a:cubicBezTo>
                  <a:lnTo>
                    <a:pt x="1160964" y="428535"/>
                  </a:lnTo>
                  <a:cubicBezTo>
                    <a:pt x="1160964" y="454832"/>
                    <a:pt x="1139646" y="476150"/>
                    <a:pt x="1113349" y="476150"/>
                  </a:cubicBezTo>
                  <a:lnTo>
                    <a:pt x="47615" y="476150"/>
                  </a:lnTo>
                  <a:cubicBezTo>
                    <a:pt x="21318" y="476150"/>
                    <a:pt x="0" y="454832"/>
                    <a:pt x="0" y="428535"/>
                  </a:cubicBezTo>
                  <a:lnTo>
                    <a:pt x="0" y="47615"/>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426" tIns="44426" rIns="44426" bIns="44426" numCol="1" spcCol="1270" anchor="ctr" anchorCtr="0">
              <a:noAutofit/>
            </a:bodyPr>
            <a:lstStyle/>
            <a:p>
              <a:pPr marL="0" marR="0" lvl="0" indent="0" algn="ctr" defTabSz="711200" rtl="0" eaLnBrk="1" fontAlgn="auto" latinLnBrk="0" hangingPunct="1">
                <a:lnSpc>
                  <a:spcPct val="8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Event Display</a:t>
              </a:r>
            </a:p>
          </p:txBody>
        </p:sp>
        <p:sp>
          <p:nvSpPr>
            <p:cNvPr id="33" name="Arrow: Down 32">
              <a:extLst>
                <a:ext uri="{FF2B5EF4-FFF2-40B4-BE49-F238E27FC236}">
                  <a16:creationId xmlns:a16="http://schemas.microsoft.com/office/drawing/2014/main" id="{D2A9E27F-3B7C-4B14-80F5-FFA4A8027592}"/>
                </a:ext>
              </a:extLst>
            </p:cNvPr>
            <p:cNvSpPr/>
            <p:nvPr/>
          </p:nvSpPr>
          <p:spPr>
            <a:xfrm>
              <a:off x="6681679" y="1987130"/>
              <a:ext cx="268726" cy="9388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Rounded Corners 68">
              <a:extLst>
                <a:ext uri="{FF2B5EF4-FFF2-40B4-BE49-F238E27FC236}">
                  <a16:creationId xmlns:a16="http://schemas.microsoft.com/office/drawing/2014/main" id="{84E3FDB3-24BE-4C07-8401-FB6C91CDE185}"/>
                </a:ext>
              </a:extLst>
            </p:cNvPr>
            <p:cNvSpPr/>
            <p:nvPr/>
          </p:nvSpPr>
          <p:spPr>
            <a:xfrm>
              <a:off x="6310365" y="2329251"/>
              <a:ext cx="1116030" cy="33660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Flat video for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Presentations</a:t>
              </a:r>
            </a:p>
          </p:txBody>
        </p:sp>
        <p:sp>
          <p:nvSpPr>
            <p:cNvPr id="73" name="Arrow: Left-Right 72">
              <a:extLst>
                <a:ext uri="{FF2B5EF4-FFF2-40B4-BE49-F238E27FC236}">
                  <a16:creationId xmlns:a16="http://schemas.microsoft.com/office/drawing/2014/main" id="{3C7D3A0A-5929-43EA-B7F7-AFD39DC48059}"/>
                </a:ext>
              </a:extLst>
            </p:cNvPr>
            <p:cNvSpPr/>
            <p:nvPr/>
          </p:nvSpPr>
          <p:spPr>
            <a:xfrm rot="18100547" flipH="1">
              <a:off x="5467494" y="3649481"/>
              <a:ext cx="353743" cy="1646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78B38924-10EA-4F6B-9873-439CEDD8A36B}"/>
                </a:ext>
              </a:extLst>
            </p:cNvPr>
            <p:cNvGrpSpPr/>
            <p:nvPr/>
          </p:nvGrpSpPr>
          <p:grpSpPr>
            <a:xfrm>
              <a:off x="7209779" y="4516727"/>
              <a:ext cx="1388384" cy="904974"/>
              <a:chOff x="7340353" y="4529253"/>
              <a:chExt cx="1257810" cy="904974"/>
            </a:xfrm>
          </p:grpSpPr>
          <p:sp>
            <p:nvSpPr>
              <p:cNvPr id="75" name="Arrow: Left 74">
                <a:extLst>
                  <a:ext uri="{FF2B5EF4-FFF2-40B4-BE49-F238E27FC236}">
                    <a16:creationId xmlns:a16="http://schemas.microsoft.com/office/drawing/2014/main" id="{80310706-921C-470C-BDB8-FFF8D81A1A54}"/>
                  </a:ext>
                </a:extLst>
              </p:cNvPr>
              <p:cNvSpPr/>
              <p:nvPr/>
            </p:nvSpPr>
            <p:spPr>
              <a:xfrm rot="10800000">
                <a:off x="7340353" y="4529253"/>
                <a:ext cx="1257810" cy="904974"/>
              </a:xfrm>
              <a:prstGeom prst="leftArrow">
                <a:avLst>
                  <a:gd name="adj1" fmla="val 60000"/>
                  <a:gd name="adj2" fmla="val 50000"/>
                </a:avLst>
              </a:prstGeom>
              <a:solidFill>
                <a:schemeClr val="accent1"/>
              </a:solidFill>
              <a:ln>
                <a:solidFill>
                  <a:schemeClr val="accent6"/>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6" name="TextBox 75">
                <a:extLst>
                  <a:ext uri="{FF2B5EF4-FFF2-40B4-BE49-F238E27FC236}">
                    <a16:creationId xmlns:a16="http://schemas.microsoft.com/office/drawing/2014/main" id="{9DC4572C-DC94-47B2-94EC-836D2CD6E297}"/>
                  </a:ext>
                </a:extLst>
              </p:cNvPr>
              <p:cNvSpPr txBox="1"/>
              <p:nvPr/>
            </p:nvSpPr>
            <p:spPr>
              <a:xfrm>
                <a:off x="7340353" y="4753951"/>
                <a:ext cx="1013275" cy="498598"/>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Event Planning Guides, POPs, and Kit Designs </a:t>
                </a:r>
              </a:p>
            </p:txBody>
          </p:sp>
        </p:grpSp>
        <p:sp>
          <p:nvSpPr>
            <p:cNvPr id="35" name="Arrow: Left-Right 34">
              <a:extLst>
                <a:ext uri="{FF2B5EF4-FFF2-40B4-BE49-F238E27FC236}">
                  <a16:creationId xmlns:a16="http://schemas.microsoft.com/office/drawing/2014/main" id="{A2F2DF9E-52E5-4DFF-A6A1-96A99774FA75}"/>
                </a:ext>
              </a:extLst>
            </p:cNvPr>
            <p:cNvSpPr/>
            <p:nvPr/>
          </p:nvSpPr>
          <p:spPr>
            <a:xfrm rot="5400000">
              <a:off x="5185640" y="2316468"/>
              <a:ext cx="952008" cy="26872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Rounded Corners 65">
              <a:extLst>
                <a:ext uri="{FF2B5EF4-FFF2-40B4-BE49-F238E27FC236}">
                  <a16:creationId xmlns:a16="http://schemas.microsoft.com/office/drawing/2014/main" id="{1283EDFD-C704-4DE3-B962-79C0B1251662}"/>
                </a:ext>
              </a:extLst>
            </p:cNvPr>
            <p:cNvSpPr/>
            <p:nvPr/>
          </p:nvSpPr>
          <p:spPr>
            <a:xfrm>
              <a:off x="4935663" y="2254697"/>
              <a:ext cx="1302873" cy="37056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Live Interaction Activity Options</a:t>
              </a:r>
            </a:p>
          </p:txBody>
        </p:sp>
        <p:sp>
          <p:nvSpPr>
            <p:cNvPr id="72" name="Rectangle: Rounded Corners 71">
              <a:extLst>
                <a:ext uri="{FF2B5EF4-FFF2-40B4-BE49-F238E27FC236}">
                  <a16:creationId xmlns:a16="http://schemas.microsoft.com/office/drawing/2014/main" id="{7E8A7F4C-FCEE-4CD5-B590-AE9E45EFBCA8}"/>
                </a:ext>
              </a:extLst>
            </p:cNvPr>
            <p:cNvSpPr/>
            <p:nvPr/>
          </p:nvSpPr>
          <p:spPr>
            <a:xfrm>
              <a:off x="173456" y="1359014"/>
              <a:ext cx="2057400" cy="64008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NASA data and A-V resources + Chaco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full dome photography</a:t>
              </a:r>
            </a:p>
          </p:txBody>
        </p:sp>
        <p:sp>
          <p:nvSpPr>
            <p:cNvPr id="34" name="TextBox 33">
              <a:extLst>
                <a:ext uri="{FF2B5EF4-FFF2-40B4-BE49-F238E27FC236}">
                  <a16:creationId xmlns:a16="http://schemas.microsoft.com/office/drawing/2014/main" id="{1F28C80D-125F-4DFD-9C79-C70A5844E5A4}"/>
                </a:ext>
              </a:extLst>
            </p:cNvPr>
            <p:cNvSpPr txBox="1"/>
            <p:nvPr/>
          </p:nvSpPr>
          <p:spPr>
            <a:xfrm>
              <a:off x="2578015" y="1224108"/>
              <a:ext cx="538930" cy="707886"/>
            </a:xfrm>
            <a:prstGeom prst="rect">
              <a:avLst/>
            </a:prstGeom>
            <a:noFill/>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72C4"/>
                  </a:solidFill>
                  <a:effectLst/>
                  <a:uLnTx/>
                  <a:uFillTx/>
                  <a:latin typeface="Calibri" panose="020F0502020204030204"/>
                  <a:ea typeface="+mn-ea"/>
                  <a:cs typeface="+mn-cs"/>
                </a:rPr>
                <a:t>…</a:t>
              </a:r>
            </a:p>
          </p:txBody>
        </p:sp>
        <p:sp>
          <p:nvSpPr>
            <p:cNvPr id="70" name="TextBox 69">
              <a:extLst>
                <a:ext uri="{FF2B5EF4-FFF2-40B4-BE49-F238E27FC236}">
                  <a16:creationId xmlns:a16="http://schemas.microsoft.com/office/drawing/2014/main" id="{8E4EAA70-75D2-419B-BE5B-704C21A7BDB2}"/>
                </a:ext>
              </a:extLst>
            </p:cNvPr>
            <p:cNvSpPr txBox="1"/>
            <p:nvPr/>
          </p:nvSpPr>
          <p:spPr>
            <a:xfrm>
              <a:off x="1954747" y="1224108"/>
              <a:ext cx="538930" cy="707886"/>
            </a:xfrm>
            <a:prstGeom prst="rect">
              <a:avLst/>
            </a:prstGeom>
            <a:noFill/>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72C4"/>
                  </a:solidFill>
                  <a:effectLst/>
                  <a:uLnTx/>
                  <a:uFillTx/>
                  <a:latin typeface="Calibri" panose="020F0502020204030204"/>
                  <a:ea typeface="+mn-ea"/>
                  <a:cs typeface="+mn-cs"/>
                </a:rPr>
                <a:t>…</a:t>
              </a:r>
            </a:p>
          </p:txBody>
        </p:sp>
        <p:sp>
          <p:nvSpPr>
            <p:cNvPr id="83" name="TextBox 82">
              <a:extLst>
                <a:ext uri="{FF2B5EF4-FFF2-40B4-BE49-F238E27FC236}">
                  <a16:creationId xmlns:a16="http://schemas.microsoft.com/office/drawing/2014/main" id="{14028E0A-6109-43D0-878D-2AB282657E08}"/>
                </a:ext>
              </a:extLst>
            </p:cNvPr>
            <p:cNvSpPr txBox="1"/>
            <p:nvPr/>
          </p:nvSpPr>
          <p:spPr>
            <a:xfrm>
              <a:off x="2578015" y="3142810"/>
              <a:ext cx="538930" cy="707886"/>
            </a:xfrm>
            <a:prstGeom prst="rect">
              <a:avLst/>
            </a:prstGeom>
            <a:noFill/>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72C4"/>
                  </a:solidFill>
                  <a:effectLst/>
                  <a:uLnTx/>
                  <a:uFillTx/>
                  <a:latin typeface="Calibri" panose="020F0502020204030204"/>
                  <a:ea typeface="+mn-ea"/>
                  <a:cs typeface="+mn-cs"/>
                </a:rPr>
                <a:t>…</a:t>
              </a:r>
            </a:p>
          </p:txBody>
        </p:sp>
        <p:sp>
          <p:nvSpPr>
            <p:cNvPr id="85" name="TextBox 84">
              <a:extLst>
                <a:ext uri="{FF2B5EF4-FFF2-40B4-BE49-F238E27FC236}">
                  <a16:creationId xmlns:a16="http://schemas.microsoft.com/office/drawing/2014/main" id="{97CABA5D-F738-4151-87CE-E051603D22B4}"/>
                </a:ext>
              </a:extLst>
            </p:cNvPr>
            <p:cNvSpPr txBox="1"/>
            <p:nvPr/>
          </p:nvSpPr>
          <p:spPr>
            <a:xfrm>
              <a:off x="1954747" y="3142810"/>
              <a:ext cx="538930" cy="707886"/>
            </a:xfrm>
            <a:prstGeom prst="rect">
              <a:avLst/>
            </a:prstGeom>
            <a:noFill/>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72C4"/>
                  </a:solidFill>
                  <a:effectLst/>
                  <a:uLnTx/>
                  <a:uFillTx/>
                  <a:latin typeface="Calibri" panose="020F0502020204030204"/>
                  <a:ea typeface="+mn-ea"/>
                  <a:cs typeface="+mn-cs"/>
                </a:rPr>
                <a:t>…</a:t>
              </a:r>
            </a:p>
          </p:txBody>
        </p:sp>
      </p:grpSp>
      <p:sp>
        <p:nvSpPr>
          <p:cNvPr id="79" name="TextBox 78">
            <a:extLst>
              <a:ext uri="{FF2B5EF4-FFF2-40B4-BE49-F238E27FC236}">
                <a16:creationId xmlns:a16="http://schemas.microsoft.com/office/drawing/2014/main" id="{A1C5370B-5004-48BD-ACB3-C58B38FEB97E}"/>
              </a:ext>
            </a:extLst>
          </p:cNvPr>
          <p:cNvSpPr txBox="1"/>
          <p:nvPr/>
        </p:nvSpPr>
        <p:spPr>
          <a:xfrm>
            <a:off x="0" y="659522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PUNCH Outreach Plan – Self Directed Summary Overview</a:t>
            </a:r>
          </a:p>
        </p:txBody>
      </p:sp>
      <p:sp>
        <p:nvSpPr>
          <p:cNvPr id="80" name="TextBox 79">
            <a:extLst>
              <a:ext uri="{FF2B5EF4-FFF2-40B4-BE49-F238E27FC236}">
                <a16:creationId xmlns:a16="http://schemas.microsoft.com/office/drawing/2014/main" id="{F2FDB024-793D-4E1D-BE70-EF0D52C12C14}"/>
              </a:ext>
            </a:extLst>
          </p:cNvPr>
          <p:cNvSpPr txBox="1"/>
          <p:nvPr/>
        </p:nvSpPr>
        <p:spPr>
          <a:xfrm>
            <a:off x="8076850" y="658510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Dr. Cherilynn Morrow   8 April 2021</a:t>
            </a:r>
          </a:p>
        </p:txBody>
      </p:sp>
      <p:sp>
        <p:nvSpPr>
          <p:cNvPr id="81" name="TextBox 80">
            <a:extLst>
              <a:ext uri="{FF2B5EF4-FFF2-40B4-BE49-F238E27FC236}">
                <a16:creationId xmlns:a16="http://schemas.microsoft.com/office/drawing/2014/main" id="{233A04E4-12FA-4556-866F-DB338ABCF447}"/>
              </a:ext>
            </a:extLst>
          </p:cNvPr>
          <p:cNvSpPr txBox="1"/>
          <p:nvPr/>
        </p:nvSpPr>
        <p:spPr>
          <a:xfrm>
            <a:off x="4466074" y="659522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cherilynn.morrow@gmail.com</a:t>
            </a:r>
          </a:p>
        </p:txBody>
      </p:sp>
      <p:sp>
        <p:nvSpPr>
          <p:cNvPr id="82" name="TextBox 3">
            <a:extLst>
              <a:ext uri="{FF2B5EF4-FFF2-40B4-BE49-F238E27FC236}">
                <a16:creationId xmlns:a16="http://schemas.microsoft.com/office/drawing/2014/main" id="{91759FD8-CE2D-434B-8335-C52D93D7A971}"/>
              </a:ext>
            </a:extLst>
          </p:cNvPr>
          <p:cNvSpPr txBox="1">
            <a:spLocks/>
          </p:cNvSpPr>
          <p:nvPr/>
        </p:nvSpPr>
        <p:spPr>
          <a:xfrm>
            <a:off x="11399586" y="6546618"/>
            <a:ext cx="451755" cy="276997"/>
          </a:xfrm>
          <a:prstGeom prst="rect">
            <a:avLst/>
          </a:prstGeom>
          <a:solidFill>
            <a:schemeClr val="bg1"/>
          </a:solidFill>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78</a:t>
            </a:fld>
            <a:endParaRPr kumimoji="0" lang="en-US" sz="1400" b="0" i="0" u="none" strike="noStrike" kern="0" cap="none" spc="0" normalizeH="0" baseline="0" noProof="0" dirty="0">
              <a:ln>
                <a:noFill/>
              </a:ln>
              <a:effectLst/>
              <a:uLnTx/>
              <a:uFillTx/>
              <a:latin typeface="Calibri"/>
              <a:ea typeface="+mn-ea"/>
              <a:cs typeface="Calibri"/>
              <a:sym typeface="Calibri"/>
            </a:endParaRPr>
          </a:p>
        </p:txBody>
      </p:sp>
      <p:sp>
        <p:nvSpPr>
          <p:cNvPr id="26" name="TextBox 25">
            <a:extLst>
              <a:ext uri="{FF2B5EF4-FFF2-40B4-BE49-F238E27FC236}">
                <a16:creationId xmlns:a16="http://schemas.microsoft.com/office/drawing/2014/main" id="{E8714501-0263-45EB-BA14-BF3D6828B918}"/>
              </a:ext>
            </a:extLst>
          </p:cNvPr>
          <p:cNvSpPr txBox="1"/>
          <p:nvPr/>
        </p:nvSpPr>
        <p:spPr>
          <a:xfrm>
            <a:off x="222451" y="5986763"/>
            <a:ext cx="1977881" cy="523220"/>
          </a:xfrm>
          <a:prstGeom prst="rect">
            <a:avLst/>
          </a:prstGeom>
          <a:solidFill>
            <a:srgbClr val="DEEBF7"/>
          </a:solidFill>
          <a:ln>
            <a:solidFill>
              <a:schemeClr val="tx1"/>
            </a:solidFill>
          </a:ln>
        </p:spPr>
        <p:txBody>
          <a:bodyPr wrap="square" rtlCol="0">
            <a:spAutoFit/>
          </a:bodyPr>
          <a:lstStyle/>
          <a:p>
            <a:pPr algn="ctr"/>
            <a:r>
              <a:rPr lang="en-US" sz="1400" i="1" dirty="0">
                <a:latin typeface="Arial Narrow" panose="020B0606020202030204" pitchFamily="34" charset="0"/>
              </a:rPr>
              <a:t>Front End </a:t>
            </a:r>
            <a:r>
              <a:rPr lang="en-US" sz="1400" dirty="0">
                <a:latin typeface="Arial Narrow" panose="020B0606020202030204" pitchFamily="34" charset="0"/>
              </a:rPr>
              <a:t>Assessments of Needs and Opportunities</a:t>
            </a:r>
          </a:p>
        </p:txBody>
      </p:sp>
      <p:sp>
        <p:nvSpPr>
          <p:cNvPr id="77" name="TextBox 76">
            <a:extLst>
              <a:ext uri="{FF2B5EF4-FFF2-40B4-BE49-F238E27FC236}">
                <a16:creationId xmlns:a16="http://schemas.microsoft.com/office/drawing/2014/main" id="{F96FB5AB-3B14-42AD-B546-4D4109EDC99E}"/>
              </a:ext>
            </a:extLst>
          </p:cNvPr>
          <p:cNvSpPr txBox="1"/>
          <p:nvPr/>
        </p:nvSpPr>
        <p:spPr>
          <a:xfrm>
            <a:off x="4304154" y="5986631"/>
            <a:ext cx="1752141" cy="523220"/>
          </a:xfrm>
          <a:prstGeom prst="rect">
            <a:avLst/>
          </a:prstGeom>
          <a:solidFill>
            <a:srgbClr val="FFFF75"/>
          </a:solidFill>
          <a:ln>
            <a:solidFill>
              <a:schemeClr val="tx1"/>
            </a:solidFill>
          </a:ln>
        </p:spPr>
        <p:txBody>
          <a:bodyPr wrap="square" rtlCol="0">
            <a:spAutoFit/>
          </a:bodyPr>
          <a:lstStyle/>
          <a:p>
            <a:pPr algn="ctr"/>
            <a:r>
              <a:rPr lang="en-US" sz="1400" dirty="0">
                <a:latin typeface="Arial Narrow" panose="020B0606020202030204" pitchFamily="34" charset="0"/>
              </a:rPr>
              <a:t>Field Testing and Formative Evaluation</a:t>
            </a:r>
          </a:p>
        </p:txBody>
      </p:sp>
      <p:sp>
        <p:nvSpPr>
          <p:cNvPr id="78" name="TextBox 77">
            <a:extLst>
              <a:ext uri="{FF2B5EF4-FFF2-40B4-BE49-F238E27FC236}">
                <a16:creationId xmlns:a16="http://schemas.microsoft.com/office/drawing/2014/main" id="{562666DA-A5CD-49FD-83FB-23E847162FDD}"/>
              </a:ext>
            </a:extLst>
          </p:cNvPr>
          <p:cNvSpPr txBox="1"/>
          <p:nvPr/>
        </p:nvSpPr>
        <p:spPr>
          <a:xfrm>
            <a:off x="8918990" y="5981635"/>
            <a:ext cx="1884030" cy="523220"/>
          </a:xfrm>
          <a:prstGeom prst="rect">
            <a:avLst/>
          </a:prstGeom>
          <a:solidFill>
            <a:srgbClr val="C5E0B4"/>
          </a:solidFill>
          <a:ln>
            <a:solidFill>
              <a:schemeClr val="tx1"/>
            </a:solidFill>
          </a:ln>
        </p:spPr>
        <p:txBody>
          <a:bodyPr wrap="square" rtlCol="0">
            <a:spAutoFit/>
          </a:bodyPr>
          <a:lstStyle/>
          <a:p>
            <a:pPr algn="ctr"/>
            <a:r>
              <a:rPr lang="en-US" sz="1400" dirty="0">
                <a:latin typeface="Arial Narrow" panose="020B0606020202030204" pitchFamily="34" charset="0"/>
              </a:rPr>
              <a:t>Summative Evaluation of Outputs and Outcomes</a:t>
            </a:r>
          </a:p>
        </p:txBody>
      </p:sp>
    </p:spTree>
    <p:extLst>
      <p:ext uri="{BB962C8B-B14F-4D97-AF65-F5344CB8AC3E}">
        <p14:creationId xmlns:p14="http://schemas.microsoft.com/office/powerpoint/2010/main" val="9183082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ontent Placeholder 4"/>
          <p:cNvSpPr txBox="1">
            <a:spLocks noGrp="1"/>
          </p:cNvSpPr>
          <p:nvPr>
            <p:ph type="body" idx="1"/>
          </p:nvPr>
        </p:nvSpPr>
        <p:spPr>
          <a:xfrm>
            <a:off x="564633" y="1691758"/>
            <a:ext cx="7802881" cy="3354494"/>
          </a:xfrm>
          <a:prstGeom prst="rect">
            <a:avLst/>
          </a:prstGeom>
        </p:spPr>
        <p:txBody>
          <a:bodyPr>
            <a:normAutofit fontScale="77500" lnSpcReduction="20000"/>
          </a:bodyPr>
          <a:lstStyle/>
          <a:p>
            <a:pPr marL="0" marR="0" indent="0" algn="just">
              <a:lnSpc>
                <a:spcPct val="120000"/>
              </a:lnSpc>
              <a:spcBef>
                <a:spcPts val="0"/>
              </a:spcBef>
              <a:spcAft>
                <a:spcPts val="1200"/>
              </a:spcAft>
              <a:buNone/>
            </a:pPr>
            <a:r>
              <a:rPr lang="en-US"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PUNCH Outreach will positively affect hundreds of thousands of people in the 5-year period of PUNCH funding, and vastly more people as our sustainably designed products and event planning guides are used for many years afterward. </a:t>
            </a:r>
          </a:p>
          <a:p>
            <a:pPr marL="0" marR="0" indent="0" algn="just">
              <a:lnSpc>
                <a:spcPct val="120000"/>
              </a:lnSpc>
              <a:spcBef>
                <a:spcPts val="0"/>
              </a:spcBef>
              <a:spcAft>
                <a:spcPts val="1200"/>
              </a:spcAft>
              <a:buNone/>
            </a:pPr>
            <a:endParaRPr lang="en-US" b="1" dirty="0">
              <a:latin typeface="Arial Narrow" panose="020B0606020202030204" pitchFamily="34" charset="0"/>
              <a:ea typeface="Times New Roman" panose="02020603050405020304" pitchFamily="18" charset="0"/>
              <a:cs typeface="Times New Roman" panose="02020603050405020304" pitchFamily="18" charset="0"/>
            </a:endParaRPr>
          </a:p>
          <a:p>
            <a:pPr marL="0" marR="0" indent="0" algn="just">
              <a:lnSpc>
                <a:spcPct val="120000"/>
              </a:lnSpc>
              <a:spcBef>
                <a:spcPts val="0"/>
              </a:spcBef>
              <a:spcAft>
                <a:spcPts val="1200"/>
              </a:spcAft>
              <a:buNone/>
            </a:pPr>
            <a:r>
              <a:rPr lang="en-US" b="1" dirty="0">
                <a:latin typeface="Arial Narrow" panose="020B0606020202030204" pitchFamily="34" charset="0"/>
                <a:ea typeface="Times New Roman" panose="02020603050405020304" pitchFamily="18" charset="0"/>
                <a:cs typeface="Times New Roman" panose="02020603050405020304" pitchFamily="18" charset="0"/>
              </a:rPr>
              <a:t>PUNCH Outreach </a:t>
            </a:r>
            <a:r>
              <a:rPr lang="en-US"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will also leave a legacy of interconnection and new institutional capacities of ongoing benefit to NASA’s public engagement goals, even after the PUNCH mission is complete.</a:t>
            </a:r>
            <a:r>
              <a:rPr lang="en-US"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indent="0">
              <a:spcBef>
                <a:spcPts val="500"/>
              </a:spcBef>
              <a:buNone/>
              <a:defRPr sz="2400"/>
            </a:pPr>
            <a:endParaRPr lang="en-US" dirty="0"/>
          </a:p>
        </p:txBody>
      </p:sp>
      <p:sp>
        <p:nvSpPr>
          <p:cNvPr id="171" name="Title 2"/>
          <p:cNvSpPr txBox="1">
            <a:spLocks noGrp="1"/>
          </p:cNvSpPr>
          <p:nvPr>
            <p:ph type="title"/>
          </p:nvPr>
        </p:nvSpPr>
        <p:spPr>
          <a:xfrm>
            <a:off x="1150931" y="0"/>
            <a:ext cx="10769600" cy="759854"/>
          </a:xfrm>
          <a:prstGeom prst="rect">
            <a:avLst/>
          </a:prstGeom>
        </p:spPr>
        <p:txBody>
          <a:bodyPr/>
          <a:lstStyle/>
          <a:p>
            <a:r>
              <a:rPr lang="en-US" dirty="0"/>
              <a:t>In closing….</a:t>
            </a:r>
            <a:endParaRPr dirty="0"/>
          </a:p>
        </p:txBody>
      </p:sp>
      <p:sp>
        <p:nvSpPr>
          <p:cNvPr id="5" name="TextBox 4">
            <a:extLst>
              <a:ext uri="{FF2B5EF4-FFF2-40B4-BE49-F238E27FC236}">
                <a16:creationId xmlns:a16="http://schemas.microsoft.com/office/drawing/2014/main" id="{51F4D710-A091-294F-92A0-34672846E357}"/>
              </a:ext>
            </a:extLst>
          </p:cNvPr>
          <p:cNvSpPr txBox="1"/>
          <p:nvPr/>
        </p:nvSpPr>
        <p:spPr>
          <a:xfrm>
            <a:off x="309357" y="5978157"/>
            <a:ext cx="11193009" cy="400108"/>
          </a:xfrm>
          <a:prstGeom prst="rect">
            <a:avLst/>
          </a:prstGeom>
          <a:solidFill>
            <a:srgbClr val="61ECFF">
              <a:alpha val="47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cs typeface="Calibri"/>
              </a:rPr>
              <a:t>PUNCH Outreach will leave a legacy of products, event planning guides, and partnerships that endure!</a:t>
            </a:r>
          </a:p>
        </p:txBody>
      </p:sp>
      <p:sp>
        <p:nvSpPr>
          <p:cNvPr id="9" name="TextBox 8">
            <a:extLst>
              <a:ext uri="{FF2B5EF4-FFF2-40B4-BE49-F238E27FC236}">
                <a16:creationId xmlns:a16="http://schemas.microsoft.com/office/drawing/2014/main" id="{0CA2B652-41B1-4CB9-9686-65248CE62DA5}"/>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PUNCH Outreach Plan – Self Directed Summary Overview</a:t>
            </a:r>
          </a:p>
        </p:txBody>
      </p:sp>
      <p:sp>
        <p:nvSpPr>
          <p:cNvPr id="10" name="TextBox 9">
            <a:extLst>
              <a:ext uri="{FF2B5EF4-FFF2-40B4-BE49-F238E27FC236}">
                <a16:creationId xmlns:a16="http://schemas.microsoft.com/office/drawing/2014/main" id="{4B199E96-01B0-481F-AB73-C1E4A710A9FB}"/>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Dr. Cherilynn Morrow   8 April 2021</a:t>
            </a:r>
          </a:p>
        </p:txBody>
      </p:sp>
      <p:sp>
        <p:nvSpPr>
          <p:cNvPr id="11" name="TextBox 10">
            <a:extLst>
              <a:ext uri="{FF2B5EF4-FFF2-40B4-BE49-F238E27FC236}">
                <a16:creationId xmlns:a16="http://schemas.microsoft.com/office/drawing/2014/main" id="{22A33179-6C69-4915-975E-6DC06B8BEDC6}"/>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cherilynn.morrow@gmail.com</a:t>
            </a:r>
          </a:p>
        </p:txBody>
      </p:sp>
      <p:sp>
        <p:nvSpPr>
          <p:cNvPr id="12" name="TextBox 3">
            <a:extLst>
              <a:ext uri="{FF2B5EF4-FFF2-40B4-BE49-F238E27FC236}">
                <a16:creationId xmlns:a16="http://schemas.microsoft.com/office/drawing/2014/main" id="{0AE38D32-7A05-4AAA-A73D-8B5D3604368A}"/>
              </a:ext>
            </a:extLst>
          </p:cNvPr>
          <p:cNvSpPr txBox="1">
            <a:spLocks/>
          </p:cNvSpPr>
          <p:nvPr/>
        </p:nvSpPr>
        <p:spPr>
          <a:xfrm>
            <a:off x="11399586" y="6505978"/>
            <a:ext cx="451755" cy="276997"/>
          </a:xfrm>
          <a:prstGeom prst="rect">
            <a:avLst/>
          </a:prstGeom>
          <a:solidFill>
            <a:schemeClr val="bg1"/>
          </a:solidFill>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79</a:t>
            </a:fld>
            <a:endParaRPr kumimoji="0" lang="en-US" sz="1400" b="0" i="0" u="none" strike="noStrike" kern="0" cap="none" spc="0" normalizeH="0" baseline="0" noProof="0" dirty="0">
              <a:ln>
                <a:noFill/>
              </a:ln>
              <a:effectLst/>
              <a:uLnTx/>
              <a:uFillTx/>
              <a:latin typeface="Calibri"/>
              <a:ea typeface="+mn-ea"/>
              <a:cs typeface="Calibri"/>
              <a:sym typeface="Calibri"/>
            </a:endParaRPr>
          </a:p>
        </p:txBody>
      </p:sp>
      <p:sp>
        <p:nvSpPr>
          <p:cNvPr id="13" name="Oval 12">
            <a:extLst>
              <a:ext uri="{FF2B5EF4-FFF2-40B4-BE49-F238E27FC236}">
                <a16:creationId xmlns:a16="http://schemas.microsoft.com/office/drawing/2014/main" id="{85EA8295-8D13-4FAE-8928-63112CC8D04F}"/>
              </a:ext>
            </a:extLst>
          </p:cNvPr>
          <p:cNvSpPr/>
          <p:nvPr/>
        </p:nvSpPr>
        <p:spPr>
          <a:xfrm>
            <a:off x="8984587" y="1349584"/>
            <a:ext cx="2414999" cy="2428542"/>
          </a:xfrm>
          <a:prstGeom prst="ellipse">
            <a:avLst/>
          </a:prstGeom>
          <a:blipFill>
            <a:blip r:embed="rId2" cstate="email">
              <a:extLst>
                <a:ext uri="{28A0092B-C50C-407E-A947-70E740481C1C}">
                  <a14:useLocalDpi xmlns:a14="http://schemas.microsoft.com/office/drawing/2010/main"/>
                </a:ext>
              </a:extLst>
            </a:blip>
            <a:srcRect/>
            <a:stretch>
              <a:fillRect/>
            </a:stretch>
          </a:bli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BE65340D-DCA4-4AA8-9238-9886FA9E7153}"/>
              </a:ext>
            </a:extLst>
          </p:cNvPr>
          <p:cNvSpPr txBox="1"/>
          <p:nvPr/>
        </p:nvSpPr>
        <p:spPr>
          <a:xfrm>
            <a:off x="8736420" y="3944329"/>
            <a:ext cx="2911331" cy="954105"/>
          </a:xfrm>
          <a:prstGeom prst="rect">
            <a:avLst/>
          </a:prstGeom>
          <a:solidFill>
            <a:srgbClr val="FFE48F">
              <a:alpha val="47000"/>
            </a:srgb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a:spcBef>
                <a:spcPts val="0"/>
              </a:spcBef>
            </a:pPr>
            <a:r>
              <a:rPr lang="en-US" sz="1400" kern="1200" dirty="0">
                <a:latin typeface="Arial Narrow" panose="020B0606020202030204" pitchFamily="34" charset="0"/>
                <a:ea typeface="Times New Roman" panose="02020603050405020304" pitchFamily="18" charset="0"/>
                <a:cs typeface="Times New Roman" panose="02020603050405020304" pitchFamily="18" charset="0"/>
              </a:rPr>
              <a:t>The final two slides offer an org chart and another visual conceptualization of the overall PUNCH Outreach Plan</a:t>
            </a:r>
            <a:r>
              <a:rPr lang="en-US" sz="1400" b="1" kern="1200" dirty="0">
                <a:latin typeface="Arial Narrow" panose="020B0606020202030204" pitchFamily="34" charset="0"/>
                <a:ea typeface="Times New Roman" panose="02020603050405020304" pitchFamily="18" charset="0"/>
                <a:cs typeface="Times New Roman" panose="02020603050405020304" pitchFamily="18" charset="0"/>
              </a:rPr>
              <a:t>. Thank you for taking the time to learn about us. </a:t>
            </a:r>
            <a:endParaRPr lang="en-US" sz="1400" b="1" kern="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434026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2">
            <a:extLst>
              <a:ext uri="{FF2B5EF4-FFF2-40B4-BE49-F238E27FC236}">
                <a16:creationId xmlns:a16="http://schemas.microsoft.com/office/drawing/2014/main" id="{E9B0204E-EF1B-460D-A320-B8EC48783904}"/>
              </a:ext>
            </a:extLst>
          </p:cNvPr>
          <p:cNvSpPr txBox="1">
            <a:spLocks noChangeArrowheads="1"/>
          </p:cNvSpPr>
          <p:nvPr/>
        </p:nvSpPr>
        <p:spPr bwMode="auto">
          <a:xfrm>
            <a:off x="976861" y="188367"/>
            <a:ext cx="10238277" cy="6212433"/>
          </a:xfrm>
          <a:prstGeom prst="rect">
            <a:avLst/>
          </a:prstGeom>
          <a:solidFill>
            <a:srgbClr val="CCFFFF"/>
          </a:solidFill>
          <a:ln w="9525">
            <a:solidFill>
              <a:srgbClr val="000000"/>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highlight>
                  <a:srgbClr val="00FFFF"/>
                </a:highlight>
                <a:uLnTx/>
                <a:uFillTx/>
                <a:latin typeface="Arial Narrow" panose="020B0606020202030204" pitchFamily="34" charset="0"/>
                <a:ea typeface="Times New Roman" panose="02020603050405020304" pitchFamily="18" charset="0"/>
                <a:cs typeface="Times New Roman" panose="02020603050405020304" pitchFamily="18" charset="0"/>
              </a:rPr>
              <a:t>OBJECTIVES in SUPPORT of the OVERARCHING PUNCH OUTREACH GOAL:</a:t>
            </a:r>
            <a:endParaRPr kumimoji="0" lang="en-US" b="0" i="0" u="none" strike="noStrike" kern="1200" cap="none" spc="0" normalizeH="0" baseline="0" noProof="0" dirty="0">
              <a:ln>
                <a:noFill/>
              </a:ln>
              <a:solidFill>
                <a:prstClr val="black"/>
              </a:solidFill>
              <a:effectLst/>
              <a:highlight>
                <a:srgbClr val="00FFFF"/>
              </a:highligh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60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Objective 1:  SUPPORT for MISSION TEAM ENGAGEMENT</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To support the PUNCH mission team in contributing its expertise, data, and discoveries to high-impact opportunities in heliophysics outreach and communications.</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Objective 2</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a:t>
            </a: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SUPPORT for OUTREACH PARTNERSHIPS of MUTUAL BENEFIT</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To leverage the strengths and enhance the capacities of planetariums and science centers to share NASA heliophysics with underserved &amp; underrepresented populations, including Native American and Hispanic/Latinx youth &amp; families, Girls in STEM, and the Blind &amp; Visually Impaired, as well as the broader population.</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Objective 3</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a:t>
            </a: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OUTREACH PRODUCTS of HIGH IMPACT and ENDURING VALUE</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To develop, test, and deliver a multi-sensory, multi-modal, multi-cultural suite of enduring outreach </a:t>
            </a: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PRODUCTS</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on the theme of </a:t>
            </a:r>
            <a:r>
              <a:rPr kumimoji="0" lang="en-US" sz="1600" b="0" i="1"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Ancient &amp; Modern Sun Watching</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with emphasis on NASA heliophysics missions, ancient Sun watching sites in Chaco Culture National Historical Park, and personal observation of the Sun. </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Objective 4</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a:t>
            </a: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REPLICABLE OUTREACH EVENTS</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To design, develop, test, and deploy a suite of outreach </a:t>
            </a: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EVENTS</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that use PUNCH Outreach products, scientist participation, arts-integration, and opportunities for both direct and indirect solar observation to engage diverse participants in the Ancient &amp; Modern Sun Watching theme and to provide pathways to other NASA-sponsored opportunities related to heliophysics.</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Objective 5</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a:t>
            </a:r>
            <a:r>
              <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BROAD and STRATEGIC DISSEMINATION</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To ensure that all resources, products, and event planning guides are accessible and usable by outreach organizations both within and outside the PUNCH Outreach sphere of partnerships, and in particular are useful to institutions who have access to the underserved &amp; underrepresented populations on which PUNCH outreach efforts are focused.</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3BFF297-F3DF-4883-87E1-B0F40467EA46}"/>
              </a:ext>
            </a:extLst>
          </p:cNvPr>
          <p:cNvSpPr txBox="1"/>
          <p:nvPr/>
        </p:nvSpPr>
        <p:spPr>
          <a:xfrm>
            <a:off x="0" y="655458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PUNCH Outreach Plan – Self Directed Summary Overview</a:t>
            </a:r>
          </a:p>
        </p:txBody>
      </p:sp>
      <p:sp>
        <p:nvSpPr>
          <p:cNvPr id="8" name="TextBox 7">
            <a:extLst>
              <a:ext uri="{FF2B5EF4-FFF2-40B4-BE49-F238E27FC236}">
                <a16:creationId xmlns:a16="http://schemas.microsoft.com/office/drawing/2014/main" id="{DCA3967C-A8A1-403D-846C-83177B224498}"/>
              </a:ext>
            </a:extLst>
          </p:cNvPr>
          <p:cNvSpPr txBox="1"/>
          <p:nvPr/>
        </p:nvSpPr>
        <p:spPr>
          <a:xfrm>
            <a:off x="8076850" y="654446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Dr. Cherilynn Morrow   8 April 2021</a:t>
            </a:r>
          </a:p>
        </p:txBody>
      </p:sp>
      <p:sp>
        <p:nvSpPr>
          <p:cNvPr id="10" name="TextBox 9">
            <a:extLst>
              <a:ext uri="{FF2B5EF4-FFF2-40B4-BE49-F238E27FC236}">
                <a16:creationId xmlns:a16="http://schemas.microsoft.com/office/drawing/2014/main" id="{A6E85E9C-5982-4087-99C7-4F1FF951815C}"/>
              </a:ext>
            </a:extLst>
          </p:cNvPr>
          <p:cNvSpPr txBox="1"/>
          <p:nvPr/>
        </p:nvSpPr>
        <p:spPr>
          <a:xfrm>
            <a:off x="4466074" y="655458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cherilynn.morrow@gmail.com</a:t>
            </a:r>
          </a:p>
        </p:txBody>
      </p:sp>
      <p:sp>
        <p:nvSpPr>
          <p:cNvPr id="11" name="TextBox 3">
            <a:extLst>
              <a:ext uri="{FF2B5EF4-FFF2-40B4-BE49-F238E27FC236}">
                <a16:creationId xmlns:a16="http://schemas.microsoft.com/office/drawing/2014/main" id="{E3E5683C-28BE-4465-A53B-114B0EB01B33}"/>
              </a:ext>
            </a:extLst>
          </p:cNvPr>
          <p:cNvSpPr txBox="1">
            <a:spLocks/>
          </p:cNvSpPr>
          <p:nvPr/>
        </p:nvSpPr>
        <p:spPr>
          <a:xfrm>
            <a:off x="11399586" y="6475834"/>
            <a:ext cx="451755" cy="276997"/>
          </a:xfrm>
          <a:prstGeom prst="rect">
            <a:avLst/>
          </a:prstGeom>
          <a:solidFill>
            <a:schemeClr val="bg1"/>
          </a:solidFill>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8</a:t>
            </a:fld>
            <a:endParaRPr kumimoji="0" lang="en-US" sz="1400" b="0" i="0" u="none" strike="noStrike" kern="0" cap="none" spc="0" normalizeH="0" baseline="0" noProof="0" dirty="0">
              <a:ln>
                <a:noFill/>
              </a:ln>
              <a:effectLst/>
              <a:uLnTx/>
              <a:uFillTx/>
              <a:latin typeface="Calibri"/>
              <a:ea typeface="+mn-ea"/>
              <a:cs typeface="Calibri"/>
              <a:sym typeface="Calibri"/>
            </a:endParaRPr>
          </a:p>
        </p:txBody>
      </p:sp>
    </p:spTree>
    <p:extLst>
      <p:ext uri="{BB962C8B-B14F-4D97-AF65-F5344CB8AC3E}">
        <p14:creationId xmlns:p14="http://schemas.microsoft.com/office/powerpoint/2010/main" val="21977660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or: Elbow 4">
            <a:extLst>
              <a:ext uri="{FF2B5EF4-FFF2-40B4-BE49-F238E27FC236}">
                <a16:creationId xmlns:a16="http://schemas.microsoft.com/office/drawing/2014/main" id="{C10E81C3-B324-4EF8-B46C-C6D9B17B7D0A}"/>
              </a:ext>
            </a:extLst>
          </p:cNvPr>
          <p:cNvCxnSpPr>
            <a:cxnSpLocks/>
          </p:cNvCxnSpPr>
          <p:nvPr/>
        </p:nvCxnSpPr>
        <p:spPr>
          <a:xfrm rot="10800000" flipV="1">
            <a:off x="2647635" y="3423671"/>
            <a:ext cx="1548397" cy="136258"/>
          </a:xfrm>
          <a:prstGeom prst="bentConnector2">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Rectangle 129">
            <a:extLst>
              <a:ext uri="{FF2B5EF4-FFF2-40B4-BE49-F238E27FC236}">
                <a16:creationId xmlns:a16="http://schemas.microsoft.com/office/drawing/2014/main" id="{54416271-BDE0-694F-91E3-E5D31864C938}"/>
              </a:ext>
            </a:extLst>
          </p:cNvPr>
          <p:cNvSpPr/>
          <p:nvPr/>
        </p:nvSpPr>
        <p:spPr>
          <a:xfrm>
            <a:off x="6457203" y="4140600"/>
            <a:ext cx="1321145" cy="170060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5" name="Rectangle 124">
            <a:extLst>
              <a:ext uri="{FF2B5EF4-FFF2-40B4-BE49-F238E27FC236}">
                <a16:creationId xmlns:a16="http://schemas.microsoft.com/office/drawing/2014/main" id="{97ECF145-D8AD-424C-A00F-216E4347A640}"/>
              </a:ext>
            </a:extLst>
          </p:cNvPr>
          <p:cNvSpPr/>
          <p:nvPr/>
        </p:nvSpPr>
        <p:spPr>
          <a:xfrm>
            <a:off x="3446967" y="4128726"/>
            <a:ext cx="1321145" cy="266171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6ED73E35-2DDE-D043-9984-7417672FF476}"/>
              </a:ext>
            </a:extLst>
          </p:cNvPr>
          <p:cNvSpPr/>
          <p:nvPr/>
        </p:nvSpPr>
        <p:spPr>
          <a:xfrm>
            <a:off x="1966777" y="4112319"/>
            <a:ext cx="1304696" cy="163599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57ACDA73-E93B-4C4E-A136-BC185E9B0498}"/>
              </a:ext>
            </a:extLst>
          </p:cNvPr>
          <p:cNvCxnSpPr>
            <a:cxnSpLocks/>
          </p:cNvCxnSpPr>
          <p:nvPr/>
        </p:nvCxnSpPr>
        <p:spPr>
          <a:xfrm flipH="1">
            <a:off x="6204175" y="1895729"/>
            <a:ext cx="36444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0D275F12-3413-4629-8D96-3D54BB5C9FBA}"/>
              </a:ext>
            </a:extLst>
          </p:cNvPr>
          <p:cNvSpPr txBox="1"/>
          <p:nvPr/>
        </p:nvSpPr>
        <p:spPr>
          <a:xfrm>
            <a:off x="8650534" y="6630715"/>
            <a:ext cx="35518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PUNCH Outreach Org Chart 20210511  v.21 – REVISED</a:t>
            </a:r>
          </a:p>
        </p:txBody>
      </p:sp>
      <p:sp>
        <p:nvSpPr>
          <p:cNvPr id="7" name="TextBox 6">
            <a:extLst>
              <a:ext uri="{FF2B5EF4-FFF2-40B4-BE49-F238E27FC236}">
                <a16:creationId xmlns:a16="http://schemas.microsoft.com/office/drawing/2014/main" id="{0986E979-0B6E-46F1-84F5-9003B729089C}"/>
              </a:ext>
            </a:extLst>
          </p:cNvPr>
          <p:cNvSpPr txBox="1"/>
          <p:nvPr/>
        </p:nvSpPr>
        <p:spPr>
          <a:xfrm>
            <a:off x="470899" y="7283100"/>
            <a:ext cx="11228343" cy="526297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PUNCH Outreach &amp; Communications plan includes eight essential components and attributes that will allow us to make a powerful outreach impact: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Mission and scientific leadership who understand the value and potential of an integrated outreach program that engages mission team members in making contributions to a thematic approach (not exclusively mission-focused) that meets the needs of more diverse learners in a wider variety of free-choice settings;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mission scientists and student collaborators eager to contribute to outreach (confirmed by a written survey conducted at the first Science Team Meeting – June 2020);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highly qualified and experienced Outreach Lead (knowledgeable about science, how people learn, and how to realize the benefits of integrating science &amp; outreach programs);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reporting structure conducive to outreach benefits (e.g. the Outreach Lead </a:t>
            </a:r>
            <a:r>
              <a:rPr kumimoji="0" lang="en-US" sz="1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reports</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directly to the PI (black lines) and </a:t>
            </a:r>
            <a:r>
              <a:rPr kumimoji="0" lang="en-US" sz="1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interacts</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directly (blue lines) with the Project Scientist);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collaborative of outstanding professional outreach organizations (orange &amp; turquoise boxes in the diagram) called the PUNCH Outreach Core Consortium (POCC) who pool and leverage their strengths to design, develop,  and deploy a suite of high-impact, enduring products and events that far exceed what any one organization could do in isolation;</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set of core values for the operation of the POCC that include a collective commitment to broadening participation (in consultation with our Diversity Consultant); to developing products &amp; events with front-end, formative, and summative evaluation (in consultation with our Evaluation Consultant), and to providing high-impact pathways and resources for science team members to contribute their expertise to outreach;</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cadre of collaborators, consultants and advisors external to the POCC who represent the underrepresented populations the outreach plan intends to benefit (e.g., PUNCH has three Native American tribes represented among its advisors, a Hispanic Diversity Consultant; and a gender balance of professionals who have many years of award-winning experience with Girls in STEM and with the Visually Impaired);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strategic set of dissemination partners, some of whom have national reach in relationship to the products &amp; events being developed (e.g. IPS for the planetarium shows, or GSUSA for the Girl Scout Patch; for the ASP for our hands-on activities) , and other partners who are located either where PUNCH scientists are clustered  (Howard B. Owens Planetarium) or where there is a high percentage of an underserved population (e.g. San Juan College Planetarium).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close coordination, alliance, and mutually leveraging with existing NASA projects and resources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chart depicts the organizational relationships among the elements of the PUNCH Outreach &amp; Communications Alliance (POCA). The PUNCH Outreach Lead, Dr. Cherilynn Morrow reports directly (black lines) to the PUNCH mission PI and interacts directly (blue lines) with the Project Scientist and the PUNCH Student Collaboration to facilitate the engagement of PUNCH scientists and student collaborators in the development and dissemination of PUNCH heart of POCA is represented by the central “T” of the diagram with black lines threading from the PUNCH PI, through PUNCH Outreach Core Consortium (POCC) is the foundational collaborative of the broader .   comprises SWRI and six outstanding planetariums and science centers in the US Southwest. Each POCC institution leverages their strengths and partnerships to provide collaborative leadership in the domains of PUNCH Outreach.  Each PUNCH outreach product or event is developed collaboratively with PUNCH scientific expertise, key collaborators and consultants representing the populations we aim to benefit, and with at least three POCC institutions involved in the roles of lead developer (Tier 1 engagement), co-developer (Tier 2 engagement), and beta-tester (Tier 3 engagement). POCA includes key collaborators, consultants, advisors, and dissemination partners that represent the   </a:t>
            </a:r>
          </a:p>
        </p:txBody>
      </p:sp>
      <p:cxnSp>
        <p:nvCxnSpPr>
          <p:cNvPr id="70" name="Connector: Elbow 69">
            <a:extLst>
              <a:ext uri="{FF2B5EF4-FFF2-40B4-BE49-F238E27FC236}">
                <a16:creationId xmlns:a16="http://schemas.microsoft.com/office/drawing/2014/main" id="{A861C74F-B847-43B7-A0F0-88C466B09B72}"/>
              </a:ext>
            </a:extLst>
          </p:cNvPr>
          <p:cNvCxnSpPr>
            <a:cxnSpLocks/>
          </p:cNvCxnSpPr>
          <p:nvPr/>
        </p:nvCxnSpPr>
        <p:spPr>
          <a:xfrm rot="10800000" flipH="1" flipV="1">
            <a:off x="7085572" y="3420072"/>
            <a:ext cx="1548397" cy="123871"/>
          </a:xfrm>
          <a:prstGeom prst="bentConnector2">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0E26DEB-F7D4-4D31-8422-B576D74A1EC1}"/>
              </a:ext>
            </a:extLst>
          </p:cNvPr>
          <p:cNvCxnSpPr>
            <a:cxnSpLocks/>
          </p:cNvCxnSpPr>
          <p:nvPr/>
        </p:nvCxnSpPr>
        <p:spPr>
          <a:xfrm flipH="1" flipV="1">
            <a:off x="5555137" y="1894074"/>
            <a:ext cx="2913" cy="1640551"/>
          </a:xfrm>
          <a:prstGeom prst="line">
            <a:avLst/>
          </a:prstGeom>
          <a:ln w="57150"/>
        </p:spPr>
        <p:style>
          <a:lnRef idx="3">
            <a:schemeClr val="dk1"/>
          </a:lnRef>
          <a:fillRef idx="0">
            <a:schemeClr val="dk1"/>
          </a:fillRef>
          <a:effectRef idx="2">
            <a:schemeClr val="dk1"/>
          </a:effectRef>
          <a:fontRef idx="minor">
            <a:schemeClr val="tx1"/>
          </a:fontRef>
        </p:style>
      </p:cxnSp>
      <p:cxnSp>
        <p:nvCxnSpPr>
          <p:cNvPr id="128" name="Connector: Elbow 127">
            <a:extLst>
              <a:ext uri="{FF2B5EF4-FFF2-40B4-BE49-F238E27FC236}">
                <a16:creationId xmlns:a16="http://schemas.microsoft.com/office/drawing/2014/main" id="{A8302D7B-8BC3-48B3-A24B-6D324EAA0634}"/>
              </a:ext>
            </a:extLst>
          </p:cNvPr>
          <p:cNvCxnSpPr>
            <a:cxnSpLocks/>
          </p:cNvCxnSpPr>
          <p:nvPr/>
        </p:nvCxnSpPr>
        <p:spPr>
          <a:xfrm rot="10800000" flipV="1">
            <a:off x="4112832" y="3423671"/>
            <a:ext cx="1548397" cy="136258"/>
          </a:xfrm>
          <a:prstGeom prst="bentConnector2">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Connector: Elbow 146">
            <a:extLst>
              <a:ext uri="{FF2B5EF4-FFF2-40B4-BE49-F238E27FC236}">
                <a16:creationId xmlns:a16="http://schemas.microsoft.com/office/drawing/2014/main" id="{FC43055A-AD2F-4232-9474-75FAB8F5F7DD}"/>
              </a:ext>
            </a:extLst>
          </p:cNvPr>
          <p:cNvCxnSpPr>
            <a:cxnSpLocks/>
          </p:cNvCxnSpPr>
          <p:nvPr/>
        </p:nvCxnSpPr>
        <p:spPr>
          <a:xfrm rot="10800000" flipH="1" flipV="1">
            <a:off x="5528823" y="3420072"/>
            <a:ext cx="1548397" cy="123871"/>
          </a:xfrm>
          <a:prstGeom prst="bentConnector2">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Freeform: Shape 75">
            <a:extLst>
              <a:ext uri="{FF2B5EF4-FFF2-40B4-BE49-F238E27FC236}">
                <a16:creationId xmlns:a16="http://schemas.microsoft.com/office/drawing/2014/main" id="{6E6A1710-6BC2-464A-8881-7784A6302AEF}"/>
              </a:ext>
            </a:extLst>
          </p:cNvPr>
          <p:cNvSpPr/>
          <p:nvPr/>
        </p:nvSpPr>
        <p:spPr>
          <a:xfrm>
            <a:off x="4966706" y="3538224"/>
            <a:ext cx="1305389" cy="589819"/>
          </a:xfrm>
          <a:custGeom>
            <a:avLst/>
            <a:gdLst>
              <a:gd name="connsiteX0" fmla="*/ 0 w 1139185"/>
              <a:gd name="connsiteY0" fmla="*/ 0 h 589819"/>
              <a:gd name="connsiteX1" fmla="*/ 1139185 w 1139185"/>
              <a:gd name="connsiteY1" fmla="*/ 0 h 589819"/>
              <a:gd name="connsiteX2" fmla="*/ 1139185 w 1139185"/>
              <a:gd name="connsiteY2" fmla="*/ 589819 h 589819"/>
              <a:gd name="connsiteX3" fmla="*/ 0 w 1139185"/>
              <a:gd name="connsiteY3" fmla="*/ 589819 h 589819"/>
              <a:gd name="connsiteX4" fmla="*/ 0 w 1139185"/>
              <a:gd name="connsiteY4" fmla="*/ 0 h 58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185" h="589819">
                <a:moveTo>
                  <a:pt x="0" y="0"/>
                </a:moveTo>
                <a:lnTo>
                  <a:pt x="1139185" y="0"/>
                </a:lnTo>
                <a:lnTo>
                  <a:pt x="1139185" y="589819"/>
                </a:lnTo>
                <a:lnTo>
                  <a:pt x="0" y="589819"/>
                </a:lnTo>
                <a:lnTo>
                  <a:pt x="0" y="0"/>
                </a:lnTo>
                <a:close/>
              </a:path>
            </a:pathLst>
          </a:custGeom>
          <a:solidFill>
            <a:schemeClr val="accent6">
              <a:lumMod val="40000"/>
              <a:lumOff val="60000"/>
            </a:schemeClr>
          </a:solidFill>
          <a:ln w="28575">
            <a:solidFill>
              <a:schemeClr val="tx1"/>
            </a:solidFill>
          </a:ln>
          <a:scene3d>
            <a:camera prst="orthographicFront"/>
            <a:lightRig rig="flat" dir="t"/>
          </a:scene3d>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5715" tIns="5715" rIns="5715" bIns="83230" numCol="1" spcCol="1270" anchor="ctr" anchorCtr="0">
            <a:noAutofit/>
          </a:bodyPr>
          <a:lstStyle/>
          <a:p>
            <a:pPr marL="0" marR="0" lvl="0" indent="0" algn="ctr" defTabSz="400050" rtl="0" eaLnBrk="1" fontAlgn="auto" latinLnBrk="0" hangingPunct="1">
              <a:lnSpc>
                <a:spcPct val="80000"/>
              </a:lnSpc>
              <a:spcBef>
                <a:spcPts val="200"/>
              </a:spcBef>
              <a:spcAft>
                <a:spcPts val="42"/>
              </a:spcAft>
              <a:buClrTx/>
              <a:buSzTx/>
              <a:buFontTx/>
              <a:buNone/>
              <a:tabLst/>
              <a:defRPr/>
            </a:pPr>
            <a:endPar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0" marR="0" lvl="0" indent="0" algn="ctr" defTabSz="400050" rtl="0" eaLnBrk="1" fontAlgn="auto" latinLnBrk="0" hangingPunct="1">
              <a:lnSpc>
                <a:spcPct val="80000"/>
              </a:lnSpc>
              <a:spcBef>
                <a:spcPts val="0"/>
              </a:spcBef>
              <a:spcAft>
                <a:spcPts val="42"/>
              </a:spcAft>
              <a:buClrTx/>
              <a:buSzTx/>
              <a:buFontTx/>
              <a:buNone/>
              <a:tabLst/>
              <a:defRPr/>
            </a:pPr>
            <a:r>
              <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FISKE </a:t>
            </a:r>
          </a:p>
          <a:p>
            <a:pPr marL="0" marR="0" lvl="0" indent="0" algn="ctr" defTabSz="400050" rtl="0" eaLnBrk="1" fontAlgn="auto" latinLnBrk="0" hangingPunct="1">
              <a:lnSpc>
                <a:spcPct val="80000"/>
              </a:lnSpc>
              <a:spcBef>
                <a:spcPct val="0"/>
              </a:spcBef>
              <a:spcAft>
                <a:spcPts val="200"/>
              </a:spcAft>
              <a:buClrTx/>
              <a:buSzTx/>
              <a:buFontTx/>
              <a:buNone/>
              <a:tabLst/>
              <a:defRPr/>
            </a:pPr>
            <a:r>
              <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PLANETARIUM</a:t>
            </a:r>
          </a:p>
          <a:p>
            <a:pPr marL="0" marR="0" lvl="0" indent="0" algn="ctr" defTabSz="400050" rtl="0" eaLnBrk="1" fontAlgn="auto" latinLnBrk="0" hangingPunct="1">
              <a:lnSpc>
                <a:spcPct val="80000"/>
              </a:lnSpc>
              <a:spcBef>
                <a:spcPct val="0"/>
              </a:spcBef>
              <a:spcAft>
                <a:spcPts val="0"/>
              </a:spcAft>
              <a:buClrTx/>
              <a:buSzTx/>
              <a:buFontTx/>
              <a:buNone/>
              <a:tabLst/>
              <a:defRPr/>
            </a:pPr>
            <a:r>
              <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  Boulder, CO</a:t>
            </a:r>
          </a:p>
        </p:txBody>
      </p:sp>
      <p:cxnSp>
        <p:nvCxnSpPr>
          <p:cNvPr id="116" name="Straight Connector 115">
            <a:extLst>
              <a:ext uri="{FF2B5EF4-FFF2-40B4-BE49-F238E27FC236}">
                <a16:creationId xmlns:a16="http://schemas.microsoft.com/office/drawing/2014/main" id="{6CD41955-9B6E-4542-9663-40604E5670F3}"/>
              </a:ext>
            </a:extLst>
          </p:cNvPr>
          <p:cNvCxnSpPr>
            <a:cxnSpLocks/>
          </p:cNvCxnSpPr>
          <p:nvPr/>
        </p:nvCxnSpPr>
        <p:spPr>
          <a:xfrm>
            <a:off x="5299828" y="2130126"/>
            <a:ext cx="270171" cy="212"/>
          </a:xfrm>
          <a:prstGeom prst="line">
            <a:avLst/>
          </a:prstGeom>
          <a:ln w="57150"/>
        </p:spPr>
        <p:style>
          <a:lnRef idx="3">
            <a:schemeClr val="dk1"/>
          </a:lnRef>
          <a:fillRef idx="0">
            <a:schemeClr val="dk1"/>
          </a:fillRef>
          <a:effectRef idx="2">
            <a:schemeClr val="dk1"/>
          </a:effectRef>
          <a:fontRef idx="minor">
            <a:schemeClr val="tx1"/>
          </a:fontRef>
        </p:style>
      </p:cxnSp>
      <p:cxnSp>
        <p:nvCxnSpPr>
          <p:cNvPr id="29" name="Straight Connector 28">
            <a:extLst>
              <a:ext uri="{FF2B5EF4-FFF2-40B4-BE49-F238E27FC236}">
                <a16:creationId xmlns:a16="http://schemas.microsoft.com/office/drawing/2014/main" id="{BE8A920F-E27C-41E4-B6AE-EC001D4C759A}"/>
              </a:ext>
            </a:extLst>
          </p:cNvPr>
          <p:cNvCxnSpPr>
            <a:cxnSpLocks/>
          </p:cNvCxnSpPr>
          <p:nvPr/>
        </p:nvCxnSpPr>
        <p:spPr>
          <a:xfrm>
            <a:off x="5550152" y="207286"/>
            <a:ext cx="8221" cy="10120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713B465-97C6-4BD0-AD7C-910AA3874CD4}"/>
              </a:ext>
            </a:extLst>
          </p:cNvPr>
          <p:cNvCxnSpPr>
            <a:cxnSpLocks/>
          </p:cNvCxnSpPr>
          <p:nvPr/>
        </p:nvCxnSpPr>
        <p:spPr>
          <a:xfrm>
            <a:off x="5301924" y="2999507"/>
            <a:ext cx="267489" cy="0"/>
          </a:xfrm>
          <a:prstGeom prst="line">
            <a:avLst/>
          </a:prstGeom>
          <a:ln w="57150"/>
        </p:spPr>
        <p:style>
          <a:lnRef idx="3">
            <a:schemeClr val="dk1"/>
          </a:lnRef>
          <a:fillRef idx="0">
            <a:schemeClr val="dk1"/>
          </a:fillRef>
          <a:effectRef idx="2">
            <a:schemeClr val="dk1"/>
          </a:effectRef>
          <a:fontRef idx="minor">
            <a:schemeClr val="tx1"/>
          </a:fontRef>
        </p:style>
      </p:cxnSp>
      <p:sp>
        <p:nvSpPr>
          <p:cNvPr id="45" name="Rectangle 44"/>
          <p:cNvSpPr/>
          <p:nvPr/>
        </p:nvSpPr>
        <p:spPr>
          <a:xfrm>
            <a:off x="2008568" y="3540529"/>
            <a:ext cx="1221114" cy="579558"/>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38498"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44" name="Rectangle 43"/>
          <p:cNvSpPr/>
          <p:nvPr/>
        </p:nvSpPr>
        <p:spPr>
          <a:xfrm>
            <a:off x="1971397" y="3531889"/>
            <a:ext cx="1300076" cy="580431"/>
          </a:xfrm>
          <a:prstGeom prst="rect">
            <a:avLst/>
          </a:prstGeom>
          <a:solidFill>
            <a:schemeClr val="accent6">
              <a:lumMod val="40000"/>
              <a:lumOff val="60000"/>
            </a:schemeClr>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000" b="1" i="0" u="none" strike="noStrike" kern="1200" cap="none" spc="0" normalizeH="0" baseline="0" noProof="0" dirty="0">
                <a:ln>
                  <a:noFill/>
                </a:ln>
                <a:solidFill>
                  <a:sysClr val="windowText" lastClr="000000"/>
                </a:solidFill>
                <a:effectLst/>
                <a:uLnTx/>
                <a:uFillTx/>
                <a:latin typeface="Calibri"/>
                <a:ea typeface="+mn-ea"/>
                <a:cs typeface="+mn-cs"/>
              </a:rPr>
              <a:t>MUSEUM of      SPACE HISTORY*  </a:t>
            </a:r>
          </a:p>
          <a:p>
            <a:pPr marL="0" marR="0" lvl="0" indent="0" algn="ctr" defTabSz="914400" rtl="0" eaLnBrk="1" fontAlgn="auto" latinLnBrk="0" hangingPunct="1">
              <a:lnSpc>
                <a:spcPct val="80000"/>
              </a:lnSpc>
              <a:spcBef>
                <a:spcPts val="200"/>
              </a:spcBef>
              <a:spcAft>
                <a:spcPts val="0"/>
              </a:spcAft>
              <a:buClrTx/>
              <a:buSzTx/>
              <a:buFontTx/>
              <a:buNone/>
              <a:tabLst/>
              <a:defRPr/>
            </a:pPr>
            <a:r>
              <a:rPr kumimoji="0" lang="en-US" sz="1000" b="1" i="0" u="none" strike="noStrike" kern="1200" cap="none" spc="0" normalizeH="0" baseline="0" noProof="0" dirty="0">
                <a:ln>
                  <a:noFill/>
                </a:ln>
                <a:solidFill>
                  <a:sysClr val="windowText" lastClr="000000"/>
                </a:solidFill>
                <a:effectLst/>
                <a:uLnTx/>
                <a:uFillTx/>
                <a:latin typeface="Calibri"/>
                <a:ea typeface="+mn-ea"/>
                <a:cs typeface="+mn-cs"/>
              </a:rPr>
              <a:t>Alamogordo, NM</a:t>
            </a:r>
          </a:p>
        </p:txBody>
      </p:sp>
      <p:sp>
        <p:nvSpPr>
          <p:cNvPr id="48" name="Rectangle 47"/>
          <p:cNvSpPr/>
          <p:nvPr/>
        </p:nvSpPr>
        <p:spPr>
          <a:xfrm>
            <a:off x="2096287" y="4073237"/>
            <a:ext cx="1045676" cy="330488"/>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6350" rIns="25400" bIns="6350" numCol="1" spcCol="1270" anchor="ctr" anchorCtr="0">
            <a:noAutofit/>
          </a:bodyPr>
          <a:lstStyle/>
          <a:p>
            <a:pPr marL="0" marR="0" lvl="0" indent="0" algn="ctr" defTabSz="444500" rtl="0" eaLnBrk="1" fontAlgn="auto" latinLnBrk="0" hangingPunct="1">
              <a:lnSpc>
                <a:spcPct val="80000"/>
              </a:lnSpc>
              <a:spcBef>
                <a:spcPct val="0"/>
              </a:spcBef>
              <a:spcAft>
                <a:spcPts val="0"/>
              </a:spcAft>
              <a:buClrTx/>
              <a:buSzTx/>
              <a:buFontTx/>
              <a:buNone/>
              <a:tabLst/>
              <a:defRPr/>
            </a:pPr>
            <a:r>
              <a:rPr kumimoji="0" lang="en-US" sz="1100" b="1" i="0" u="none" strike="noStrike" kern="1200" cap="none" spc="0" normalizeH="0" baseline="0" noProof="0" dirty="0">
                <a:ln>
                  <a:noFill/>
                </a:ln>
                <a:solidFill>
                  <a:prstClr val="black">
                    <a:hueOff val="0"/>
                    <a:satOff val="0"/>
                    <a:lumOff val="0"/>
                    <a:alphaOff val="0"/>
                  </a:prstClr>
                </a:solidFill>
                <a:effectLst/>
                <a:uLnTx/>
                <a:uFillTx/>
                <a:latin typeface="Arial Narrow" panose="020B0606020202030204" pitchFamily="34" charset="0"/>
                <a:ea typeface="+mn-ea"/>
                <a:cs typeface="+mn-cs"/>
              </a:rPr>
              <a:t>D. Dooling**</a:t>
            </a:r>
          </a:p>
          <a:p>
            <a:pPr marL="0" marR="0" lvl="0" indent="0" algn="ctr" defTabSz="444500" rtl="0" eaLnBrk="1" fontAlgn="auto" latinLnBrk="0" hangingPunct="1">
              <a:lnSpc>
                <a:spcPct val="80000"/>
              </a:lnSpc>
              <a:spcBef>
                <a:spcPct val="0"/>
              </a:spcBef>
              <a:spcAft>
                <a:spcPts val="0"/>
              </a:spcAft>
              <a:buClrTx/>
              <a:buSzTx/>
              <a:buFontTx/>
              <a:buNone/>
              <a:tabLst/>
              <a:defRPr/>
            </a:pPr>
            <a:r>
              <a:rPr kumimoji="0" lang="en-US" sz="1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M. Shinabery (cv)</a:t>
            </a:r>
          </a:p>
        </p:txBody>
      </p:sp>
      <p:sp>
        <p:nvSpPr>
          <p:cNvPr id="59" name="Rectangle 58"/>
          <p:cNvSpPr/>
          <p:nvPr/>
        </p:nvSpPr>
        <p:spPr>
          <a:xfrm>
            <a:off x="4954303" y="-165428"/>
            <a:ext cx="1145004" cy="579558"/>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38498"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58" name="Rectangle 57"/>
          <p:cNvSpPr/>
          <p:nvPr/>
        </p:nvSpPr>
        <p:spPr>
          <a:xfrm>
            <a:off x="4840143" y="47174"/>
            <a:ext cx="1503526" cy="660104"/>
          </a:xfrm>
          <a:prstGeom prst="rect">
            <a:avLst/>
          </a:prstGeom>
          <a:solidFill>
            <a:schemeClr val="bg1"/>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100" b="1" i="0" u="none" strike="noStrike" kern="1200" cap="none" spc="0" normalizeH="0" baseline="0" noProof="0" dirty="0">
                <a:ln>
                  <a:noFill/>
                </a:ln>
                <a:solidFill>
                  <a:sysClr val="windowText" lastClr="000000"/>
                </a:solidFill>
                <a:effectLst/>
                <a:uLnTx/>
                <a:uFillTx/>
                <a:latin typeface="Calibri"/>
                <a:ea typeface="+mn-ea"/>
                <a:cs typeface="+mn-cs"/>
              </a:rPr>
              <a:t>PUNCH MISSION  Principal Investigator</a:t>
            </a:r>
          </a:p>
          <a:p>
            <a:pPr marL="0" marR="0" lvl="0" indent="0" algn="ctr" defTabSz="914400" rtl="0" eaLnBrk="1" fontAlgn="auto" latinLnBrk="0" hangingPunct="1">
              <a:lnSpc>
                <a:spcPct val="80000"/>
              </a:lnSpc>
              <a:spcBef>
                <a:spcPts val="200"/>
              </a:spcBef>
              <a:spcAft>
                <a:spcPts val="0"/>
              </a:spcAft>
              <a:buClrTx/>
              <a:buSzTx/>
              <a:buFontTx/>
              <a:buNone/>
              <a:tabLst/>
              <a:defRPr/>
            </a:pPr>
            <a:r>
              <a:rPr kumimoji="0" lang="en-US" sz="1000" b="1" i="0" u="none" strike="noStrike" kern="1200" cap="none" spc="0" normalizeH="0" baseline="0" noProof="0" dirty="0">
                <a:ln>
                  <a:noFill/>
                </a:ln>
                <a:solidFill>
                  <a:sysClr val="windowText" lastClr="000000"/>
                </a:solidFill>
                <a:effectLst/>
                <a:uLnTx/>
                <a:uFillTx/>
                <a:latin typeface="Calibri"/>
                <a:ea typeface="+mn-ea"/>
                <a:cs typeface="+mn-cs"/>
              </a:rPr>
              <a:t>SwRI, Boulder, CO</a:t>
            </a:r>
          </a:p>
        </p:txBody>
      </p:sp>
      <p:sp>
        <p:nvSpPr>
          <p:cNvPr id="66" name="Rectangle 65">
            <a:extLst>
              <a:ext uri="{FF2B5EF4-FFF2-40B4-BE49-F238E27FC236}">
                <a16:creationId xmlns:a16="http://schemas.microsoft.com/office/drawing/2014/main" id="{3620D1BC-7E0A-456A-BF14-014BA642384D}"/>
              </a:ext>
            </a:extLst>
          </p:cNvPr>
          <p:cNvSpPr/>
          <p:nvPr/>
        </p:nvSpPr>
        <p:spPr>
          <a:xfrm>
            <a:off x="4955918" y="619091"/>
            <a:ext cx="1291989" cy="169935"/>
          </a:xfrm>
          <a:prstGeom prst="rect">
            <a:avLst/>
          </a:prstGeom>
          <a:solidFill>
            <a:srgbClr val="BEDDE4"/>
          </a:solidFill>
          <a:ln w="9525">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6350" rIns="25400" bIns="6350" numCol="1" spcCol="1270" anchor="b" anchorCtr="0">
            <a:noAutofit/>
          </a:bodyPr>
          <a:lstStyle/>
          <a:p>
            <a:pPr marL="0" marR="0" lvl="0" indent="0" algn="ctr" defTabSz="444500" rtl="0" eaLnBrk="1" fontAlgn="auto" latinLnBrk="0" hangingPunct="1">
              <a:lnSpc>
                <a:spcPct val="70000"/>
              </a:lnSpc>
              <a:spcBef>
                <a:spcPct val="0"/>
              </a:spcBef>
              <a:spcAft>
                <a:spcPts val="0"/>
              </a:spcAft>
              <a:buClrTx/>
              <a:buSzTx/>
              <a:buFontTx/>
              <a:buNone/>
              <a:tabLst/>
              <a:defRPr/>
            </a:pPr>
            <a:r>
              <a:rPr kumimoji="0" lang="en-US" sz="11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Dr. C. DeForest</a:t>
            </a:r>
          </a:p>
        </p:txBody>
      </p:sp>
      <p:sp>
        <p:nvSpPr>
          <p:cNvPr id="71" name="Rectangle 70">
            <a:extLst>
              <a:ext uri="{FF2B5EF4-FFF2-40B4-BE49-F238E27FC236}">
                <a16:creationId xmlns:a16="http://schemas.microsoft.com/office/drawing/2014/main" id="{7E602BA1-F311-451C-A6BD-1FFC64569CDF}"/>
              </a:ext>
            </a:extLst>
          </p:cNvPr>
          <p:cNvSpPr/>
          <p:nvPr/>
        </p:nvSpPr>
        <p:spPr>
          <a:xfrm>
            <a:off x="6662593" y="896384"/>
            <a:ext cx="1503526" cy="279156"/>
          </a:xfrm>
          <a:prstGeom prst="rect">
            <a:avLst/>
          </a:prstGeom>
          <a:solidFill>
            <a:schemeClr val="bg1"/>
          </a:solidFill>
          <a:ln w="19050">
            <a:solidFill>
              <a:schemeClr val="bg1">
                <a:lumMod val="6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100" b="1" i="0" u="none" strike="noStrike" kern="1200" cap="none" spc="0" normalizeH="0" baseline="0" noProof="0" dirty="0">
                <a:ln>
                  <a:noFill/>
                </a:ln>
                <a:solidFill>
                  <a:sysClr val="windowText" lastClr="000000"/>
                </a:solidFill>
                <a:effectLst/>
                <a:uLnTx/>
                <a:uFillTx/>
                <a:latin typeface="Calibri"/>
                <a:ea typeface="+mn-ea"/>
                <a:cs typeface="+mn-cs"/>
              </a:rPr>
              <a:t>PUNCH Science Team</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100" b="1" i="0" u="none" strike="noStrike" kern="1200" cap="none" spc="0" normalizeH="0" baseline="0" noProof="0" dirty="0">
                <a:ln>
                  <a:noFill/>
                </a:ln>
                <a:solidFill>
                  <a:sysClr val="windowText" lastClr="000000"/>
                </a:solidFill>
                <a:effectLst/>
                <a:uLnTx/>
                <a:uFillTx/>
                <a:latin typeface="Calibri"/>
                <a:ea typeface="+mn-ea"/>
                <a:cs typeface="+mn-cs"/>
              </a:rPr>
              <a:t>Project Scientist</a:t>
            </a:r>
            <a:endParaRPr kumimoji="0" lang="en-US" sz="10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4" name="Rectangle 73">
            <a:extLst>
              <a:ext uri="{FF2B5EF4-FFF2-40B4-BE49-F238E27FC236}">
                <a16:creationId xmlns:a16="http://schemas.microsoft.com/office/drawing/2014/main" id="{F1646647-6612-4EED-8E86-8A0863B47AC4}"/>
              </a:ext>
            </a:extLst>
          </p:cNvPr>
          <p:cNvSpPr/>
          <p:nvPr/>
        </p:nvSpPr>
        <p:spPr>
          <a:xfrm>
            <a:off x="6900998" y="1153678"/>
            <a:ext cx="1026716" cy="172695"/>
          </a:xfrm>
          <a:prstGeom prst="rect">
            <a:avLst/>
          </a:prstGeom>
          <a:solidFill>
            <a:schemeClr val="bg1">
              <a:lumMod val="85000"/>
              <a:alpha val="90000"/>
            </a:schemeClr>
          </a:solidFill>
          <a:ln w="12700">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6350" rIns="25400" bIns="6350" numCol="1" spcCol="1270" anchor="b" anchorCtr="0">
            <a:noAutofit/>
          </a:bodyPr>
          <a:lstStyle/>
          <a:p>
            <a:pPr marL="0" marR="0" lvl="0" indent="0" algn="ctr" defTabSz="444500" rtl="0" eaLnBrk="1" fontAlgn="auto" latinLnBrk="0" hangingPunct="1">
              <a:lnSpc>
                <a:spcPct val="70000"/>
              </a:lnSpc>
              <a:spcBef>
                <a:spcPct val="0"/>
              </a:spcBef>
              <a:spcAft>
                <a:spcPts val="0"/>
              </a:spcAft>
              <a:buClrTx/>
              <a:buSzTx/>
              <a:buFontTx/>
              <a:buNone/>
              <a:tabLst/>
              <a:defRPr/>
            </a:pPr>
            <a:r>
              <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Dr. S. Gibson</a:t>
            </a:r>
          </a:p>
        </p:txBody>
      </p:sp>
      <p:cxnSp>
        <p:nvCxnSpPr>
          <p:cNvPr id="75" name="Straight Arrow Connector 74">
            <a:extLst>
              <a:ext uri="{FF2B5EF4-FFF2-40B4-BE49-F238E27FC236}">
                <a16:creationId xmlns:a16="http://schemas.microsoft.com/office/drawing/2014/main" id="{0331414D-587E-4AB5-AEC8-C72AF96D87A5}"/>
              </a:ext>
            </a:extLst>
          </p:cNvPr>
          <p:cNvCxnSpPr>
            <a:cxnSpLocks/>
          </p:cNvCxnSpPr>
          <p:nvPr/>
        </p:nvCxnSpPr>
        <p:spPr>
          <a:xfrm>
            <a:off x="6354315" y="1540356"/>
            <a:ext cx="1847039" cy="5055"/>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117945" y="682699"/>
            <a:ext cx="1425785" cy="380474"/>
          </a:xfrm>
          <a:prstGeom prst="rect">
            <a:avLst/>
          </a:prstGeom>
          <a:noFill/>
          <a:ln w="127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t"/>
          <a:lstStyle/>
          <a:p>
            <a:pPr marL="0" marR="0" lvl="0" indent="0" algn="ctr" defTabSz="914400" rtl="0" eaLnBrk="1" fontAlgn="auto" latinLnBrk="0" hangingPunct="1">
              <a:lnSpc>
                <a:spcPct val="80000"/>
              </a:lnSpc>
              <a:spcBef>
                <a:spcPts val="200"/>
              </a:spcBef>
              <a:spcAft>
                <a:spcPts val="0"/>
              </a:spcAft>
              <a:buClrTx/>
              <a:buSzTx/>
              <a:buFontTx/>
              <a:buNone/>
              <a:tabLst/>
              <a:defRPr/>
            </a:pPr>
            <a:r>
              <a:rPr kumimoji="0" lang="en-US" sz="1000" b="1" i="0" u="none" strike="noStrike" kern="1200" cap="none" spc="0" normalizeH="0" baseline="0" noProof="0" dirty="0">
                <a:ln>
                  <a:noFill/>
                </a:ln>
                <a:solidFill>
                  <a:sysClr val="windowText" lastClr="000000"/>
                </a:solidFill>
                <a:effectLst/>
                <a:uLnTx/>
                <a:uFillTx/>
                <a:latin typeface="Calibri"/>
                <a:ea typeface="+mn-ea"/>
                <a:cs typeface="+mn-cs"/>
              </a:rPr>
              <a:t>NASA Heliophysics &amp; SwRI Communications </a:t>
            </a:r>
          </a:p>
        </p:txBody>
      </p:sp>
      <p:grpSp>
        <p:nvGrpSpPr>
          <p:cNvPr id="112" name="Group 111">
            <a:extLst>
              <a:ext uri="{FF2B5EF4-FFF2-40B4-BE49-F238E27FC236}">
                <a16:creationId xmlns:a16="http://schemas.microsoft.com/office/drawing/2014/main" id="{244FD863-D289-4642-8DE2-2680BD9433B6}"/>
              </a:ext>
            </a:extLst>
          </p:cNvPr>
          <p:cNvGrpSpPr/>
          <p:nvPr/>
        </p:nvGrpSpPr>
        <p:grpSpPr>
          <a:xfrm>
            <a:off x="3482531" y="996677"/>
            <a:ext cx="723732" cy="401264"/>
            <a:chOff x="3423916" y="1249735"/>
            <a:chExt cx="1045676" cy="401264"/>
          </a:xfrm>
        </p:grpSpPr>
        <p:sp>
          <p:nvSpPr>
            <p:cNvPr id="77" name="Rectangle 76">
              <a:extLst>
                <a:ext uri="{FF2B5EF4-FFF2-40B4-BE49-F238E27FC236}">
                  <a16:creationId xmlns:a16="http://schemas.microsoft.com/office/drawing/2014/main" id="{5B19FAF0-57A4-46BD-B296-A5024CC6FCEF}"/>
                </a:ext>
              </a:extLst>
            </p:cNvPr>
            <p:cNvSpPr/>
            <p:nvPr/>
          </p:nvSpPr>
          <p:spPr>
            <a:xfrm>
              <a:off x="3423916" y="1249735"/>
              <a:ext cx="1045676" cy="401264"/>
            </a:xfrm>
            <a:prstGeom prst="rect">
              <a:avLst/>
            </a:prstGeom>
            <a:solidFill>
              <a:schemeClr val="bg1">
                <a:lumMod val="85000"/>
                <a:alpha val="90000"/>
              </a:schemeClr>
            </a:solidFill>
            <a:ln w="9525">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8" name="Rectangle 77">
              <a:extLst>
                <a:ext uri="{FF2B5EF4-FFF2-40B4-BE49-F238E27FC236}">
                  <a16:creationId xmlns:a16="http://schemas.microsoft.com/office/drawing/2014/main" id="{340FA7F0-4F88-417C-AB67-7C6650FDEB24}"/>
                </a:ext>
              </a:extLst>
            </p:cNvPr>
            <p:cNvSpPr/>
            <p:nvPr/>
          </p:nvSpPr>
          <p:spPr>
            <a:xfrm>
              <a:off x="3488626" y="1277856"/>
              <a:ext cx="958106" cy="364725"/>
            </a:xfrm>
            <a:prstGeom prst="rect">
              <a:avLst/>
            </a:prstGeom>
            <a:solidFill>
              <a:schemeClr val="bg1">
                <a:lumMod val="85000"/>
                <a:alpha val="90000"/>
              </a:schemeClr>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6350" rIns="25400" bIns="6350" numCol="1" spcCol="1270" anchor="ctr" anchorCtr="0">
              <a:noAutofit/>
            </a:bodyPr>
            <a:lstStyle/>
            <a:p>
              <a:pPr marL="0" marR="0" lvl="0" indent="0" algn="ctr" defTabSz="444500" rtl="0" eaLnBrk="1" fontAlgn="auto" latinLnBrk="0" hangingPunct="1">
                <a:lnSpc>
                  <a:spcPct val="75000"/>
                </a:lnSpc>
                <a:spcBef>
                  <a:spcPct val="0"/>
                </a:spcBef>
                <a:spcAft>
                  <a:spcPts val="0"/>
                </a:spcAft>
                <a:buClrTx/>
                <a:buSzTx/>
                <a:buFontTx/>
                <a:buNone/>
                <a:tabLst/>
                <a:defRPr/>
              </a:pPr>
              <a:r>
                <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K. Fox                     S. Frazier</a:t>
              </a:r>
            </a:p>
            <a:p>
              <a:pPr marL="0" marR="0" lvl="0" indent="0" algn="ctr" defTabSz="444500" rtl="0" eaLnBrk="1" fontAlgn="auto" latinLnBrk="0" hangingPunct="1">
                <a:lnSpc>
                  <a:spcPct val="70000"/>
                </a:lnSpc>
                <a:spcBef>
                  <a:spcPct val="0"/>
                </a:spcBef>
                <a:spcAft>
                  <a:spcPts val="0"/>
                </a:spcAft>
                <a:buClrTx/>
                <a:buSzTx/>
                <a:buFontTx/>
                <a:buNone/>
                <a:tabLst/>
                <a:defRPr/>
              </a:pPr>
              <a:r>
                <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D. Schmid</a:t>
              </a:r>
            </a:p>
          </p:txBody>
        </p:sp>
      </p:grpSp>
      <p:sp>
        <p:nvSpPr>
          <p:cNvPr id="62" name="Freeform: Shape 61">
            <a:extLst>
              <a:ext uri="{FF2B5EF4-FFF2-40B4-BE49-F238E27FC236}">
                <a16:creationId xmlns:a16="http://schemas.microsoft.com/office/drawing/2014/main" id="{AD3B6857-3D53-4E78-BADF-751F66147E5E}"/>
              </a:ext>
            </a:extLst>
          </p:cNvPr>
          <p:cNvSpPr/>
          <p:nvPr/>
        </p:nvSpPr>
        <p:spPr>
          <a:xfrm>
            <a:off x="4869348" y="1226293"/>
            <a:ext cx="1479603" cy="654446"/>
          </a:xfrm>
          <a:custGeom>
            <a:avLst/>
            <a:gdLst>
              <a:gd name="connsiteX0" fmla="*/ 0 w 1139185"/>
              <a:gd name="connsiteY0" fmla="*/ 0 h 522020"/>
              <a:gd name="connsiteX1" fmla="*/ 1139185 w 1139185"/>
              <a:gd name="connsiteY1" fmla="*/ 0 h 522020"/>
              <a:gd name="connsiteX2" fmla="*/ 1139185 w 1139185"/>
              <a:gd name="connsiteY2" fmla="*/ 522020 h 522020"/>
              <a:gd name="connsiteX3" fmla="*/ 0 w 1139185"/>
              <a:gd name="connsiteY3" fmla="*/ 522020 h 522020"/>
              <a:gd name="connsiteX4" fmla="*/ 0 w 1139185"/>
              <a:gd name="connsiteY4" fmla="*/ 0 h 522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185" h="522020">
                <a:moveTo>
                  <a:pt x="0" y="0"/>
                </a:moveTo>
                <a:lnTo>
                  <a:pt x="1139185" y="0"/>
                </a:lnTo>
                <a:lnTo>
                  <a:pt x="1139185" y="522020"/>
                </a:lnTo>
                <a:lnTo>
                  <a:pt x="0" y="522020"/>
                </a:lnTo>
                <a:lnTo>
                  <a:pt x="0" y="0"/>
                </a:lnTo>
                <a:close/>
              </a:path>
            </a:pathLst>
          </a:custGeom>
          <a:solidFill>
            <a:schemeClr val="accent6">
              <a:lumMod val="40000"/>
              <a:lumOff val="60000"/>
            </a:schemeClr>
          </a:solidFill>
          <a:ln w="28575">
            <a:solidFill>
              <a:schemeClr val="tx1"/>
            </a:solidFill>
          </a:ln>
          <a:scene3d>
            <a:camera prst="orthographicFront"/>
            <a:lightRig rig="flat" dir="t"/>
          </a:scene3d>
          <a:sp3d prstMaterial="dkEdge">
            <a:bevelT w="8200" h="38100"/>
          </a:sp3d>
        </p:spPr>
        <p:style>
          <a:lnRef idx="0">
            <a:scrgbClr r="0" g="0" b="0"/>
          </a:lnRef>
          <a:fillRef idx="2">
            <a:scrgbClr r="0" g="0" b="0"/>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6350" tIns="6350" rIns="6350" bIns="83230" numCol="1" spcCol="1270" anchor="ctr" anchorCtr="0">
            <a:noAutofit/>
          </a:bodyPr>
          <a:lstStyle/>
          <a:p>
            <a:pPr marL="0" marR="0" lvl="0" indent="0" algn="ctr" defTabSz="444500" rtl="0" eaLnBrk="1" fontAlgn="auto" latinLnBrk="0" hangingPunct="1">
              <a:lnSpc>
                <a:spcPct val="70000"/>
              </a:lnSpc>
              <a:spcBef>
                <a:spcPct val="0"/>
              </a:spcBef>
              <a:spcAft>
                <a:spcPts val="0"/>
              </a:spcAft>
              <a:buClrTx/>
              <a:buSzTx/>
              <a:buFontTx/>
              <a:buNone/>
              <a:tabLst/>
              <a:defRPr/>
            </a:pPr>
            <a:endPar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0" marR="0" lvl="0" indent="0" algn="ctr" defTabSz="444500" rtl="0" eaLnBrk="1" fontAlgn="auto" latinLnBrk="0" hangingPunct="1">
              <a:lnSpc>
                <a:spcPct val="70000"/>
              </a:lnSpc>
              <a:spcBef>
                <a:spcPct val="0"/>
              </a:spcBef>
              <a:spcAft>
                <a:spcPts val="0"/>
              </a:spcAft>
              <a:buClrTx/>
              <a:buSzTx/>
              <a:buFontTx/>
              <a:buNone/>
              <a:tabLst/>
              <a:defRPr/>
            </a:pPr>
            <a:endPar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0" marR="0" lvl="0" indent="0" algn="ctr" defTabSz="444500" rtl="0" eaLnBrk="1" fontAlgn="auto" latinLnBrk="0" hangingPunct="1">
              <a:lnSpc>
                <a:spcPct val="70000"/>
              </a:lnSpc>
              <a:spcBef>
                <a:spcPct val="0"/>
              </a:spcBef>
              <a:spcAft>
                <a:spcPts val="0"/>
              </a:spcAft>
              <a:buClrTx/>
              <a:buSzTx/>
              <a:buFontTx/>
              <a:buNone/>
              <a:tabLst/>
              <a:defRPr/>
            </a:pPr>
            <a:r>
              <a:rPr kumimoji="0" lang="en-US" sz="11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PUNCH OUTREACH</a:t>
            </a:r>
          </a:p>
          <a:p>
            <a:pPr marL="0" marR="0" lvl="0" indent="0" algn="ctr" defTabSz="444500" rtl="0" eaLnBrk="1" fontAlgn="auto" latinLnBrk="0" hangingPunct="1">
              <a:lnSpc>
                <a:spcPct val="70000"/>
              </a:lnSpc>
              <a:spcBef>
                <a:spcPct val="0"/>
              </a:spcBef>
              <a:spcAft>
                <a:spcPts val="200"/>
              </a:spcAft>
              <a:buClrTx/>
              <a:buSzTx/>
              <a:buFontTx/>
              <a:buNone/>
              <a:tabLst/>
              <a:defRPr/>
            </a:pPr>
            <a:r>
              <a:rPr kumimoji="0" lang="en-US" sz="11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Director &amp; Program Mgr.</a:t>
            </a:r>
            <a:endPar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0" marR="0" lvl="0" indent="0" algn="ctr" defTabSz="444500" rtl="0" eaLnBrk="1" fontAlgn="auto" latinLnBrk="0" hangingPunct="1">
              <a:lnSpc>
                <a:spcPct val="80000"/>
              </a:lnSpc>
              <a:spcBef>
                <a:spcPct val="0"/>
              </a:spcBef>
              <a:spcAft>
                <a:spcPts val="0"/>
              </a:spcAft>
              <a:buClrTx/>
              <a:buSzTx/>
              <a:buFontTx/>
              <a:buNone/>
              <a:tabLst/>
              <a:defRPr/>
            </a:pPr>
            <a:r>
              <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 SwRI, Boulder, CO</a:t>
            </a:r>
          </a:p>
          <a:p>
            <a:pPr marL="0" marR="0" lvl="0" indent="0" algn="ctr" defTabSz="444500" rtl="0" eaLnBrk="1" fontAlgn="auto" latinLnBrk="0" hangingPunct="1">
              <a:lnSpc>
                <a:spcPct val="90000"/>
              </a:lnSpc>
              <a:spcBef>
                <a:spcPct val="0"/>
              </a:spcBef>
              <a:spcAft>
                <a:spcPct val="35000"/>
              </a:spcAft>
              <a:buClrTx/>
              <a:buSzTx/>
              <a:buFontTx/>
              <a:buNone/>
              <a:tabLst/>
              <a:defRPr/>
            </a:pPr>
            <a:endPar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sp>
        <p:nvSpPr>
          <p:cNvPr id="63" name="Freeform: Shape 62">
            <a:extLst>
              <a:ext uri="{FF2B5EF4-FFF2-40B4-BE49-F238E27FC236}">
                <a16:creationId xmlns:a16="http://schemas.microsoft.com/office/drawing/2014/main" id="{A0E6842B-C330-49C2-8522-5C09F7C0608B}"/>
              </a:ext>
            </a:extLst>
          </p:cNvPr>
          <p:cNvSpPr/>
          <p:nvPr/>
        </p:nvSpPr>
        <p:spPr>
          <a:xfrm>
            <a:off x="4967321" y="1767770"/>
            <a:ext cx="1292119" cy="200225"/>
          </a:xfrm>
          <a:custGeom>
            <a:avLst/>
            <a:gdLst>
              <a:gd name="connsiteX0" fmla="*/ 0 w 1025267"/>
              <a:gd name="connsiteY0" fmla="*/ 0 h 280374"/>
              <a:gd name="connsiteX1" fmla="*/ 1025267 w 1025267"/>
              <a:gd name="connsiteY1" fmla="*/ 0 h 280374"/>
              <a:gd name="connsiteX2" fmla="*/ 1025267 w 1025267"/>
              <a:gd name="connsiteY2" fmla="*/ 280374 h 280374"/>
              <a:gd name="connsiteX3" fmla="*/ 0 w 1025267"/>
              <a:gd name="connsiteY3" fmla="*/ 280374 h 280374"/>
              <a:gd name="connsiteX4" fmla="*/ 0 w 1025267"/>
              <a:gd name="connsiteY4" fmla="*/ 0 h 280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267" h="280374">
                <a:moveTo>
                  <a:pt x="0" y="0"/>
                </a:moveTo>
                <a:lnTo>
                  <a:pt x="1025267" y="0"/>
                </a:lnTo>
                <a:lnTo>
                  <a:pt x="1025267" y="280374"/>
                </a:lnTo>
                <a:lnTo>
                  <a:pt x="0" y="280374"/>
                </a:lnTo>
                <a:lnTo>
                  <a:pt x="0" y="0"/>
                </a:lnTo>
                <a:close/>
              </a:path>
            </a:pathLst>
          </a:custGeom>
          <a:solidFill>
            <a:schemeClr val="accent5">
              <a:lumMod val="40000"/>
              <a:lumOff val="60000"/>
              <a:alpha val="90000"/>
            </a:schemeClr>
          </a:solidFill>
          <a:ln w="19050">
            <a:solidFill>
              <a:schemeClr val="tx1"/>
            </a:solidFill>
          </a:ln>
        </p:spPr>
        <p:style>
          <a:lnRef idx="1">
            <a:scrgbClr r="0" g="0" b="0"/>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400" tIns="6350" rIns="25400" bIns="6350" numCol="1" spcCol="1270" anchor="b" anchorCtr="0">
            <a:noAutofit/>
          </a:bodyPr>
          <a:lstStyle/>
          <a:p>
            <a:pPr marL="0" marR="0" lvl="0" indent="0" algn="ctr" defTabSz="266700" rtl="0" eaLnBrk="1" fontAlgn="auto" latinLnBrk="0" hangingPunct="1">
              <a:lnSpc>
                <a:spcPct val="7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black">
                    <a:hueOff val="0"/>
                    <a:satOff val="0"/>
                    <a:lumOff val="0"/>
                    <a:alphaOff val="0"/>
                  </a:prstClr>
                </a:solidFill>
                <a:effectLst/>
                <a:uLnTx/>
                <a:uFillTx/>
                <a:latin typeface="Arial Narrow" panose="020B0606020202030204" pitchFamily="34" charset="0"/>
                <a:ea typeface="+mn-ea"/>
                <a:cs typeface="+mn-cs"/>
              </a:rPr>
              <a:t>Dr. C. Morrow</a:t>
            </a:r>
          </a:p>
        </p:txBody>
      </p:sp>
      <p:sp>
        <p:nvSpPr>
          <p:cNvPr id="67" name="Freeform: Shape 66">
            <a:extLst>
              <a:ext uri="{FF2B5EF4-FFF2-40B4-BE49-F238E27FC236}">
                <a16:creationId xmlns:a16="http://schemas.microsoft.com/office/drawing/2014/main" id="{EAF94F69-3C61-47AA-BE1B-4821F847FA93}"/>
              </a:ext>
            </a:extLst>
          </p:cNvPr>
          <p:cNvSpPr/>
          <p:nvPr/>
        </p:nvSpPr>
        <p:spPr>
          <a:xfrm>
            <a:off x="3446966" y="3548665"/>
            <a:ext cx="1321145" cy="589819"/>
          </a:xfrm>
          <a:custGeom>
            <a:avLst/>
            <a:gdLst>
              <a:gd name="connsiteX0" fmla="*/ 0 w 1139185"/>
              <a:gd name="connsiteY0" fmla="*/ 0 h 589819"/>
              <a:gd name="connsiteX1" fmla="*/ 1139185 w 1139185"/>
              <a:gd name="connsiteY1" fmla="*/ 0 h 589819"/>
              <a:gd name="connsiteX2" fmla="*/ 1139185 w 1139185"/>
              <a:gd name="connsiteY2" fmla="*/ 589819 h 589819"/>
              <a:gd name="connsiteX3" fmla="*/ 0 w 1139185"/>
              <a:gd name="connsiteY3" fmla="*/ 589819 h 589819"/>
              <a:gd name="connsiteX4" fmla="*/ 0 w 1139185"/>
              <a:gd name="connsiteY4" fmla="*/ 0 h 58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185" h="589819">
                <a:moveTo>
                  <a:pt x="0" y="0"/>
                </a:moveTo>
                <a:lnTo>
                  <a:pt x="1139185" y="0"/>
                </a:lnTo>
                <a:lnTo>
                  <a:pt x="1139185" y="589819"/>
                </a:lnTo>
                <a:lnTo>
                  <a:pt x="0" y="589819"/>
                </a:lnTo>
                <a:lnTo>
                  <a:pt x="0" y="0"/>
                </a:lnTo>
                <a:close/>
              </a:path>
            </a:pathLst>
          </a:custGeom>
          <a:solidFill>
            <a:schemeClr val="accent6">
              <a:lumMod val="40000"/>
              <a:lumOff val="60000"/>
            </a:schemeClr>
          </a:solidFill>
          <a:ln w="19050">
            <a:solidFill>
              <a:schemeClr val="tx1"/>
            </a:solidFill>
          </a:ln>
          <a:scene3d>
            <a:camera prst="orthographicFront"/>
            <a:lightRig rig="flat" dir="t"/>
          </a:scene3d>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3810" tIns="3810" rIns="3810" bIns="83230" numCol="1" spcCol="1270" anchor="ctr" anchorCtr="0">
            <a:noAutofit/>
          </a:bodyPr>
          <a:lstStyle/>
          <a:p>
            <a:pPr marL="0" marR="0" lvl="0" indent="0" algn="ctr" defTabSz="266700" rtl="0" eaLnBrk="1" fontAlgn="auto" latinLnBrk="0" hangingPunct="1">
              <a:lnSpc>
                <a:spcPct val="80000"/>
              </a:lnSpc>
              <a:spcBef>
                <a:spcPct val="0"/>
              </a:spcBef>
              <a:spcAft>
                <a:spcPts val="0"/>
              </a:spcAft>
              <a:buClrTx/>
              <a:buSzTx/>
              <a:buFontTx/>
              <a:buNone/>
              <a:tabLst/>
              <a:defRPr/>
            </a:pPr>
            <a:endPar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0" marR="0" lvl="0" indent="0" algn="ctr" defTabSz="266700" rtl="0" eaLnBrk="1" fontAlgn="auto" latinLnBrk="0" hangingPunct="1">
              <a:lnSpc>
                <a:spcPct val="80000"/>
              </a:lnSpc>
              <a:spcBef>
                <a:spcPts val="0"/>
              </a:spcBef>
              <a:spcAft>
                <a:spcPts val="200"/>
              </a:spcAft>
              <a:buClrTx/>
              <a:buSzTx/>
              <a:buFontTx/>
              <a:buNone/>
              <a:tabLst/>
              <a:defRPr/>
            </a:pPr>
            <a:r>
              <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MUSEUM of NATURAL HISTORY &amp; SCIENCE*</a:t>
            </a:r>
          </a:p>
          <a:p>
            <a:pPr marL="0" marR="0" lvl="0" indent="0" algn="ctr" defTabSz="266700" rtl="0" eaLnBrk="1" fontAlgn="auto" latinLnBrk="0" hangingPunct="1">
              <a:lnSpc>
                <a:spcPct val="80000"/>
              </a:lnSpc>
              <a:spcBef>
                <a:spcPts val="0"/>
              </a:spcBef>
              <a:spcAft>
                <a:spcPts val="200"/>
              </a:spcAft>
              <a:buClrTx/>
              <a:buSzTx/>
              <a:buFontTx/>
              <a:buNone/>
              <a:tabLst/>
              <a:defRPr/>
            </a:pPr>
            <a:r>
              <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Albuquerque, NM</a:t>
            </a:r>
          </a:p>
        </p:txBody>
      </p:sp>
      <p:sp>
        <p:nvSpPr>
          <p:cNvPr id="69" name="Freeform: Shape 68">
            <a:extLst>
              <a:ext uri="{FF2B5EF4-FFF2-40B4-BE49-F238E27FC236}">
                <a16:creationId xmlns:a16="http://schemas.microsoft.com/office/drawing/2014/main" id="{8886C23D-999C-448B-8AB5-7741CD928472}"/>
              </a:ext>
            </a:extLst>
          </p:cNvPr>
          <p:cNvSpPr/>
          <p:nvPr/>
        </p:nvSpPr>
        <p:spPr>
          <a:xfrm>
            <a:off x="3599951" y="4074346"/>
            <a:ext cx="1025267" cy="531960"/>
          </a:xfrm>
          <a:custGeom>
            <a:avLst/>
            <a:gdLst>
              <a:gd name="connsiteX0" fmla="*/ 0 w 1025267"/>
              <a:gd name="connsiteY0" fmla="*/ 0 h 372669"/>
              <a:gd name="connsiteX1" fmla="*/ 1025267 w 1025267"/>
              <a:gd name="connsiteY1" fmla="*/ 0 h 372669"/>
              <a:gd name="connsiteX2" fmla="*/ 1025267 w 1025267"/>
              <a:gd name="connsiteY2" fmla="*/ 372669 h 372669"/>
              <a:gd name="connsiteX3" fmla="*/ 0 w 1025267"/>
              <a:gd name="connsiteY3" fmla="*/ 372669 h 372669"/>
              <a:gd name="connsiteX4" fmla="*/ 0 w 1025267"/>
              <a:gd name="connsiteY4" fmla="*/ 0 h 3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267" h="372669">
                <a:moveTo>
                  <a:pt x="0" y="0"/>
                </a:moveTo>
                <a:lnTo>
                  <a:pt x="1025267" y="0"/>
                </a:lnTo>
                <a:lnTo>
                  <a:pt x="1025267" y="372669"/>
                </a:lnTo>
                <a:lnTo>
                  <a:pt x="0" y="372669"/>
                </a:lnTo>
                <a:lnTo>
                  <a:pt x="0" y="0"/>
                </a:lnTo>
                <a:close/>
              </a:path>
            </a:pathLst>
          </a:custGeom>
          <a:solidFill>
            <a:schemeClr val="accent5">
              <a:lumMod val="40000"/>
              <a:lumOff val="60000"/>
              <a:alpha val="90000"/>
            </a:schemeClr>
          </a:solidFill>
        </p:spPr>
        <p:style>
          <a:lnRef idx="1">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400" tIns="6350" rIns="25400" bIns="6350" numCol="1" spcCol="1270" anchor="b" anchorCtr="0">
            <a:noAutofit/>
          </a:bodyPr>
          <a:lstStyle/>
          <a:p>
            <a:pPr marL="0" marR="0" lvl="0" indent="0" algn="ctr" defTabSz="444500" rtl="0" eaLnBrk="1" fontAlgn="auto" latinLnBrk="0" hangingPunct="1">
              <a:lnSpc>
                <a:spcPct val="80000"/>
              </a:lnSpc>
              <a:spcBef>
                <a:spcPct val="0"/>
              </a:spcBef>
              <a:spcAft>
                <a:spcPts val="0"/>
              </a:spcAft>
              <a:buClrTx/>
              <a:buSzTx/>
              <a:buFontTx/>
              <a:buNone/>
              <a:tabLst/>
              <a:defRPr/>
            </a:pPr>
            <a:endPar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0" marR="0" lvl="0" indent="0" algn="ctr" defTabSz="444500" rtl="0" eaLnBrk="1" fontAlgn="auto" latinLnBrk="0" hangingPunct="1">
              <a:lnSpc>
                <a:spcPct val="80000"/>
              </a:lnSpc>
              <a:spcBef>
                <a:spcPct val="0"/>
              </a:spcBef>
              <a:spcAft>
                <a:spcPts val="0"/>
              </a:spcAft>
              <a:buClrTx/>
              <a:buSzTx/>
              <a:buFontTx/>
              <a:buNone/>
              <a:tabLst/>
              <a:defRPr/>
            </a:pPr>
            <a:endPar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0" marR="0" lvl="0" indent="0" algn="ctr" defTabSz="444500" rtl="0" eaLnBrk="1" fontAlgn="auto" latinLnBrk="0" hangingPunct="1">
              <a:lnSpc>
                <a:spcPct val="80000"/>
              </a:lnSpc>
              <a:spcBef>
                <a:spcPct val="0"/>
              </a:spcBef>
              <a:spcAft>
                <a:spcPts val="0"/>
              </a:spcAft>
              <a:buClrTx/>
              <a:buSzTx/>
              <a:buFontTx/>
              <a:buNone/>
              <a:tabLst/>
              <a:defRPr/>
            </a:pPr>
            <a:endParaRPr kumimoji="0" lang="en-US" sz="8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0" marR="0" lvl="0" indent="0" algn="ctr" defTabSz="444500" rtl="0" eaLnBrk="1" fontAlgn="auto" latinLnBrk="0" hangingPunct="1">
              <a:lnSpc>
                <a:spcPct val="80000"/>
              </a:lnSpc>
              <a:spcBef>
                <a:spcPct val="0"/>
              </a:spcBef>
              <a:spcAft>
                <a:spcPts val="42"/>
              </a:spcAft>
              <a:buClrTx/>
              <a:buSzTx/>
              <a:buFontTx/>
              <a:buNone/>
              <a:tabLst/>
              <a:defRPr/>
            </a:pPr>
            <a:endPar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0" marR="0" lvl="0" indent="0" algn="ctr" defTabSz="444500" rtl="0" eaLnBrk="1" fontAlgn="auto" latinLnBrk="0" hangingPunct="1">
              <a:lnSpc>
                <a:spcPct val="80000"/>
              </a:lnSpc>
              <a:spcBef>
                <a:spcPct val="0"/>
              </a:spcBef>
              <a:spcAft>
                <a:spcPts val="0"/>
              </a:spcAft>
              <a:buClrTx/>
              <a:buSzTx/>
              <a:buFontTx/>
              <a:buNone/>
              <a:tabLst/>
              <a:defRPr/>
            </a:pPr>
            <a:endPar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0" marR="0" lvl="0" indent="0" algn="ctr" defTabSz="444500" rtl="0" eaLnBrk="1" fontAlgn="auto" latinLnBrk="0" hangingPunct="1">
              <a:lnSpc>
                <a:spcPct val="75000"/>
              </a:lnSpc>
              <a:spcBef>
                <a:spcPct val="0"/>
              </a:spcBef>
              <a:spcAft>
                <a:spcPts val="0"/>
              </a:spcAft>
              <a:buClrTx/>
              <a:buSzTx/>
              <a:buFontTx/>
              <a:buNone/>
              <a:tabLst/>
              <a:defRPr/>
            </a:pPr>
            <a:endPar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0" marR="0" lvl="0" indent="0" algn="ctr" defTabSz="444500" rtl="0" eaLnBrk="1" fontAlgn="auto" latinLnBrk="0" hangingPunct="1">
              <a:lnSpc>
                <a:spcPct val="75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0" marR="0" lvl="0" indent="0" algn="ctr" defTabSz="444500" rtl="0" eaLnBrk="1" fontAlgn="auto" latinLnBrk="0" hangingPunct="1">
              <a:lnSpc>
                <a:spcPct val="75000"/>
              </a:lnSpc>
              <a:spcBef>
                <a:spcPts val="200"/>
              </a:spcBef>
              <a:spcAft>
                <a:spcPts val="0"/>
              </a:spcAft>
              <a:buClrTx/>
              <a:buSzTx/>
              <a:buFontTx/>
              <a:buNone/>
              <a:tabLst/>
              <a:defRPr/>
            </a:pPr>
            <a:endPar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0" marR="0" lvl="0" indent="0" algn="ctr" defTabSz="444500" rtl="0" eaLnBrk="1" fontAlgn="auto" latinLnBrk="0" hangingPunct="1">
              <a:lnSpc>
                <a:spcPct val="75000"/>
              </a:lnSpc>
              <a:spcBef>
                <a:spcPts val="200"/>
              </a:spcBef>
              <a:spcAft>
                <a:spcPts val="0"/>
              </a:spcAft>
              <a:buClrTx/>
              <a:buSzTx/>
              <a:buFontTx/>
              <a:buNone/>
              <a:tabLst/>
              <a:defRPr/>
            </a:pPr>
            <a:endPar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0" marR="0" lvl="0" indent="0" algn="ctr" defTabSz="444500" rtl="0" eaLnBrk="1" fontAlgn="auto" latinLnBrk="0" hangingPunct="1">
              <a:lnSpc>
                <a:spcPct val="75000"/>
              </a:lnSpc>
              <a:spcBef>
                <a:spcPts val="200"/>
              </a:spcBef>
              <a:spcAft>
                <a:spcPts val="0"/>
              </a:spcAft>
              <a:buClrTx/>
              <a:buSzTx/>
              <a:buFontTx/>
              <a:buNone/>
              <a:tabLst/>
              <a:defRPr/>
            </a:pPr>
            <a:endPar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0" marR="0" lvl="0" indent="0" algn="ctr" defTabSz="444500" rtl="0" eaLnBrk="1" fontAlgn="auto" latinLnBrk="0" hangingPunct="1">
              <a:lnSpc>
                <a:spcPct val="75000"/>
              </a:lnSpc>
              <a:spcBef>
                <a:spcPts val="200"/>
              </a:spcBef>
              <a:spcAft>
                <a:spcPts val="0"/>
              </a:spcAft>
              <a:buClrTx/>
              <a:buSzTx/>
              <a:buFontTx/>
              <a:buNone/>
              <a:tabLst/>
              <a:defRPr/>
            </a:pPr>
            <a:endPar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0" marR="0" lvl="0" indent="0" algn="ctr" defTabSz="444500" rtl="0" eaLnBrk="1" fontAlgn="auto" latinLnBrk="0" hangingPunct="1">
              <a:lnSpc>
                <a:spcPct val="75000"/>
              </a:lnSpc>
              <a:spcBef>
                <a:spcPts val="200"/>
              </a:spcBef>
              <a:spcAft>
                <a:spcPts val="0"/>
              </a:spcAft>
              <a:buClrTx/>
              <a:buSzTx/>
              <a:buFontTx/>
              <a:buNone/>
              <a:tabLst/>
              <a:defRPr/>
            </a:pPr>
            <a:endPar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0" marR="0" lvl="0" indent="0" algn="ctr" defTabSz="444500" rtl="0" eaLnBrk="1" fontAlgn="auto" latinLnBrk="0" hangingPunct="1">
              <a:lnSpc>
                <a:spcPct val="75000"/>
              </a:lnSpc>
              <a:spcBef>
                <a:spcPts val="200"/>
              </a:spcBef>
              <a:spcAft>
                <a:spcPts val="0"/>
              </a:spcAft>
              <a:buClrTx/>
              <a:buSzTx/>
              <a:buFontTx/>
              <a:buNone/>
              <a:tabLst/>
              <a:defRPr/>
            </a:pPr>
            <a:endPar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0" marR="0" lvl="0" indent="0" algn="ctr" defTabSz="444500" rtl="0" eaLnBrk="1" fontAlgn="auto" latinLnBrk="0" hangingPunct="1">
              <a:lnSpc>
                <a:spcPct val="75000"/>
              </a:lnSpc>
              <a:spcBef>
                <a:spcPts val="200"/>
              </a:spcBef>
              <a:spcAft>
                <a:spcPts val="0"/>
              </a:spcAft>
              <a:buClrTx/>
              <a:buSzTx/>
              <a:buFontTx/>
              <a:buNone/>
              <a:tabLst/>
              <a:defRPr/>
            </a:pPr>
            <a:r>
              <a:rPr kumimoji="0" lang="en-US" sz="1100" b="1" i="0" u="none" strike="noStrike" kern="1200" cap="none" spc="0" normalizeH="0" baseline="0" noProof="0" dirty="0">
                <a:ln>
                  <a:noFill/>
                </a:ln>
                <a:solidFill>
                  <a:prstClr val="black">
                    <a:hueOff val="0"/>
                    <a:satOff val="0"/>
                    <a:lumOff val="0"/>
                    <a:alphaOff val="0"/>
                  </a:prstClr>
                </a:solidFill>
                <a:effectLst/>
                <a:uLnTx/>
                <a:uFillTx/>
                <a:latin typeface="Arial Narrow" panose="020B0606020202030204" pitchFamily="34" charset="0"/>
                <a:ea typeface="+mn-ea"/>
                <a:cs typeface="+mn-cs"/>
              </a:rPr>
              <a:t>J. Aubele**                J. Greenhouse**      </a:t>
            </a:r>
            <a:r>
              <a:rPr kumimoji="0" lang="en-US" sz="1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G. Skelton (cv)</a:t>
            </a:r>
          </a:p>
          <a:p>
            <a:pPr marL="0" marR="0" lvl="0" indent="0" algn="ctr" defTabSz="444500" rtl="0" eaLnBrk="1" fontAlgn="auto" latinLnBrk="0" hangingPunct="1">
              <a:lnSpc>
                <a:spcPct val="75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M. Carty (cv)</a:t>
            </a:r>
          </a:p>
        </p:txBody>
      </p:sp>
      <p:sp>
        <p:nvSpPr>
          <p:cNvPr id="81" name="Freeform: Shape 80">
            <a:extLst>
              <a:ext uri="{FF2B5EF4-FFF2-40B4-BE49-F238E27FC236}">
                <a16:creationId xmlns:a16="http://schemas.microsoft.com/office/drawing/2014/main" id="{AC8424DA-389B-47F3-AA3E-6B61AFBE2051}"/>
              </a:ext>
            </a:extLst>
          </p:cNvPr>
          <p:cNvSpPr/>
          <p:nvPr/>
        </p:nvSpPr>
        <p:spPr>
          <a:xfrm>
            <a:off x="6454687" y="3546978"/>
            <a:ext cx="1326177" cy="603893"/>
          </a:xfrm>
          <a:custGeom>
            <a:avLst/>
            <a:gdLst>
              <a:gd name="connsiteX0" fmla="*/ 0 w 1139185"/>
              <a:gd name="connsiteY0" fmla="*/ 0 h 589819"/>
              <a:gd name="connsiteX1" fmla="*/ 1139185 w 1139185"/>
              <a:gd name="connsiteY1" fmla="*/ 0 h 589819"/>
              <a:gd name="connsiteX2" fmla="*/ 1139185 w 1139185"/>
              <a:gd name="connsiteY2" fmla="*/ 589819 h 589819"/>
              <a:gd name="connsiteX3" fmla="*/ 0 w 1139185"/>
              <a:gd name="connsiteY3" fmla="*/ 589819 h 589819"/>
              <a:gd name="connsiteX4" fmla="*/ 0 w 1139185"/>
              <a:gd name="connsiteY4" fmla="*/ 0 h 58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185" h="589819">
                <a:moveTo>
                  <a:pt x="0" y="0"/>
                </a:moveTo>
                <a:lnTo>
                  <a:pt x="1139185" y="0"/>
                </a:lnTo>
                <a:lnTo>
                  <a:pt x="1139185" y="589819"/>
                </a:lnTo>
                <a:lnTo>
                  <a:pt x="0" y="589819"/>
                </a:lnTo>
                <a:lnTo>
                  <a:pt x="0" y="0"/>
                </a:lnTo>
                <a:close/>
              </a:path>
            </a:pathLst>
          </a:custGeom>
          <a:solidFill>
            <a:schemeClr val="accent6">
              <a:lumMod val="40000"/>
              <a:lumOff val="60000"/>
            </a:schemeClr>
          </a:solidFill>
          <a:ln w="19050">
            <a:solidFill>
              <a:schemeClr val="tx1"/>
            </a:solidFill>
          </a:ln>
          <a:scene3d>
            <a:camera prst="orthographicFront"/>
            <a:lightRig rig="flat" dir="t"/>
          </a:scene3d>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5715" tIns="5715" rIns="5715" bIns="83230" numCol="1" spcCol="1270" anchor="b" anchorCtr="0">
            <a:noAutofit/>
          </a:bodyPr>
          <a:lstStyle/>
          <a:p>
            <a:pPr marL="0" marR="0" lvl="0" indent="0" algn="ctr" defTabSz="400050" rtl="0" eaLnBrk="1" fontAlgn="auto" latinLnBrk="0" hangingPunct="1">
              <a:lnSpc>
                <a:spcPct val="80000"/>
              </a:lnSpc>
              <a:spcBef>
                <a:spcPct val="0"/>
              </a:spcBef>
              <a:spcAft>
                <a:spcPts val="0"/>
              </a:spcAft>
              <a:buClrTx/>
              <a:buSzTx/>
              <a:buFontTx/>
              <a:buNone/>
              <a:tabLst/>
              <a:defRPr/>
            </a:pPr>
            <a:r>
              <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CLARK </a:t>
            </a:r>
          </a:p>
          <a:p>
            <a:pPr marL="0" marR="0" lvl="0" indent="0" algn="ctr" defTabSz="400050" rtl="0" eaLnBrk="1" fontAlgn="auto" latinLnBrk="0" hangingPunct="1">
              <a:lnSpc>
                <a:spcPct val="80000"/>
              </a:lnSpc>
              <a:spcBef>
                <a:spcPct val="0"/>
              </a:spcBef>
              <a:spcAft>
                <a:spcPts val="200"/>
              </a:spcAft>
              <a:buClrTx/>
              <a:buSzTx/>
              <a:buFontTx/>
              <a:buNone/>
              <a:tabLst/>
              <a:defRPr/>
            </a:pPr>
            <a:r>
              <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PLANETARIUM*</a:t>
            </a:r>
          </a:p>
          <a:p>
            <a:pPr marL="0" marR="0" lvl="0" indent="0" algn="ctr" defTabSz="400050" rtl="0" eaLnBrk="1" fontAlgn="auto" latinLnBrk="0" hangingPunct="1">
              <a:lnSpc>
                <a:spcPct val="90000"/>
              </a:lnSpc>
              <a:spcBef>
                <a:spcPct val="0"/>
              </a:spcBef>
              <a:spcAft>
                <a:spcPts val="42"/>
              </a:spcAft>
              <a:buClrTx/>
              <a:buSzTx/>
              <a:buFontTx/>
              <a:buNone/>
              <a:tabLst/>
              <a:defRPr/>
            </a:pPr>
            <a:r>
              <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Salt Lake City, UT</a:t>
            </a:r>
          </a:p>
        </p:txBody>
      </p:sp>
      <p:sp>
        <p:nvSpPr>
          <p:cNvPr id="82" name="Freeform: Shape 81">
            <a:extLst>
              <a:ext uri="{FF2B5EF4-FFF2-40B4-BE49-F238E27FC236}">
                <a16:creationId xmlns:a16="http://schemas.microsoft.com/office/drawing/2014/main" id="{A16D1003-CAFA-42DB-A1AD-938378CAA401}"/>
              </a:ext>
            </a:extLst>
          </p:cNvPr>
          <p:cNvSpPr/>
          <p:nvPr/>
        </p:nvSpPr>
        <p:spPr>
          <a:xfrm>
            <a:off x="6605142" y="4086369"/>
            <a:ext cx="1025267" cy="671445"/>
          </a:xfrm>
          <a:custGeom>
            <a:avLst/>
            <a:gdLst>
              <a:gd name="connsiteX0" fmla="*/ 0 w 1025267"/>
              <a:gd name="connsiteY0" fmla="*/ 0 h 196606"/>
              <a:gd name="connsiteX1" fmla="*/ 1025267 w 1025267"/>
              <a:gd name="connsiteY1" fmla="*/ 0 h 196606"/>
              <a:gd name="connsiteX2" fmla="*/ 1025267 w 1025267"/>
              <a:gd name="connsiteY2" fmla="*/ 196606 h 196606"/>
              <a:gd name="connsiteX3" fmla="*/ 0 w 1025267"/>
              <a:gd name="connsiteY3" fmla="*/ 196606 h 196606"/>
              <a:gd name="connsiteX4" fmla="*/ 0 w 1025267"/>
              <a:gd name="connsiteY4" fmla="*/ 0 h 196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267" h="196606">
                <a:moveTo>
                  <a:pt x="0" y="0"/>
                </a:moveTo>
                <a:lnTo>
                  <a:pt x="1025267" y="0"/>
                </a:lnTo>
                <a:lnTo>
                  <a:pt x="1025267" y="196606"/>
                </a:lnTo>
                <a:lnTo>
                  <a:pt x="0" y="196606"/>
                </a:lnTo>
                <a:lnTo>
                  <a:pt x="0" y="0"/>
                </a:lnTo>
                <a:close/>
              </a:path>
            </a:pathLst>
          </a:custGeom>
          <a:solidFill>
            <a:schemeClr val="accent5">
              <a:lumMod val="40000"/>
              <a:lumOff val="60000"/>
              <a:alpha val="90000"/>
            </a:schemeClr>
          </a:solidFill>
        </p:spPr>
        <p:style>
          <a:lnRef idx="1">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400" tIns="6350" rIns="25400" bIns="6350" numCol="1" spcCol="1270" anchor="ctr" anchorCtr="0">
            <a:noAutofit/>
          </a:bodyPr>
          <a:lstStyle/>
          <a:p>
            <a:pPr marL="0" marR="0" lvl="0" indent="0" algn="ctr" defTabSz="444500" rtl="0" eaLnBrk="1" fontAlgn="auto" latinLnBrk="0" hangingPunct="1">
              <a:lnSpc>
                <a:spcPct val="80000"/>
              </a:lnSpc>
              <a:spcBef>
                <a:spcPct val="0"/>
              </a:spcBef>
              <a:spcAft>
                <a:spcPts val="0"/>
              </a:spcAft>
              <a:buClrTx/>
              <a:buSzTx/>
              <a:buFontTx/>
              <a:buNone/>
              <a:tabLst/>
              <a:defRPr/>
            </a:pPr>
            <a:r>
              <a:rPr kumimoji="0" lang="en-US" sz="1100" b="1" i="0" u="none" strike="noStrike" kern="1200" cap="none" spc="0" normalizeH="0" baseline="0" noProof="0" dirty="0">
                <a:ln>
                  <a:noFill/>
                </a:ln>
                <a:solidFill>
                  <a:prstClr val="black">
                    <a:hueOff val="0"/>
                    <a:satOff val="0"/>
                    <a:lumOff val="0"/>
                    <a:alphaOff val="0"/>
                  </a:prstClr>
                </a:solidFill>
                <a:effectLst/>
                <a:uLnTx/>
                <a:uFillTx/>
                <a:latin typeface="Arial Narrow" panose="020B0606020202030204" pitchFamily="34" charset="0"/>
                <a:ea typeface="+mn-ea"/>
                <a:cs typeface="+mn-cs"/>
              </a:rPr>
              <a:t>D. Johnson**</a:t>
            </a:r>
          </a:p>
          <a:p>
            <a:pPr marL="0" marR="0" lvl="0" indent="0" algn="ctr" defTabSz="444500" rtl="0" eaLnBrk="1" fontAlgn="auto" latinLnBrk="0" hangingPunct="1">
              <a:lnSpc>
                <a:spcPct val="80000"/>
              </a:lnSpc>
              <a:spcBef>
                <a:spcPct val="0"/>
              </a:spcBef>
              <a:spcAft>
                <a:spcPts val="0"/>
              </a:spcAft>
              <a:buClrTx/>
              <a:buSzTx/>
              <a:buFontTx/>
              <a:buNone/>
              <a:tabLst/>
              <a:defRPr/>
            </a:pPr>
            <a:r>
              <a:rPr kumimoji="0" lang="en-US" sz="1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N. Hoffman (cv)</a:t>
            </a:r>
          </a:p>
          <a:p>
            <a:pPr marL="0" marR="0" lvl="0" indent="0" algn="ctr" defTabSz="444500" rtl="0" eaLnBrk="1" fontAlgn="auto" latinLnBrk="0" hangingPunct="1">
              <a:lnSpc>
                <a:spcPct val="80000"/>
              </a:lnSpc>
              <a:spcBef>
                <a:spcPct val="0"/>
              </a:spcBef>
              <a:spcAft>
                <a:spcPts val="0"/>
              </a:spcAft>
              <a:buClrTx/>
              <a:buSzTx/>
              <a:buFontTx/>
              <a:buNone/>
              <a:tabLst/>
              <a:defRPr/>
            </a:pPr>
            <a:r>
              <a:rPr kumimoji="0" lang="en-US" sz="1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R. Bigelow (cv)</a:t>
            </a:r>
          </a:p>
          <a:p>
            <a:pPr marL="0" marR="0" lvl="0" indent="0" algn="ctr" defTabSz="444500" rtl="0" eaLnBrk="1" fontAlgn="auto" latinLnBrk="0" hangingPunct="1">
              <a:lnSpc>
                <a:spcPct val="80000"/>
              </a:lnSpc>
              <a:spcBef>
                <a:spcPct val="0"/>
              </a:spcBef>
              <a:spcAft>
                <a:spcPts val="0"/>
              </a:spcAft>
              <a:buClrTx/>
              <a:buSzTx/>
              <a:buFontTx/>
              <a:buNone/>
              <a:tabLst/>
              <a:defRPr/>
            </a:pPr>
            <a:r>
              <a:rPr kumimoji="0" lang="en-US" sz="1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D. Meinzer (cv)</a:t>
            </a:r>
          </a:p>
          <a:p>
            <a:pPr marL="0" marR="0" lvl="0" indent="0" algn="ctr" defTabSz="444500" rtl="0" eaLnBrk="1" fontAlgn="auto" latinLnBrk="0" hangingPunct="1">
              <a:lnSpc>
                <a:spcPct val="80000"/>
              </a:lnSpc>
              <a:spcBef>
                <a:spcPct val="0"/>
              </a:spcBef>
              <a:spcAft>
                <a:spcPts val="0"/>
              </a:spcAft>
              <a:buClrTx/>
              <a:buSzTx/>
              <a:buFontTx/>
              <a:buNone/>
              <a:tabLst/>
              <a:defRPr/>
            </a:pPr>
            <a:r>
              <a:rPr kumimoji="0" lang="en-US" sz="1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C. Lavery (cv)</a:t>
            </a:r>
          </a:p>
        </p:txBody>
      </p:sp>
      <p:sp>
        <p:nvSpPr>
          <p:cNvPr id="11" name="TextBox 10">
            <a:extLst>
              <a:ext uri="{FF2B5EF4-FFF2-40B4-BE49-F238E27FC236}">
                <a16:creationId xmlns:a16="http://schemas.microsoft.com/office/drawing/2014/main" id="{D0CD4CE3-CE47-40CD-AE29-3C413B7FE79C}"/>
              </a:ext>
            </a:extLst>
          </p:cNvPr>
          <p:cNvSpPr txBox="1"/>
          <p:nvPr/>
        </p:nvSpPr>
        <p:spPr>
          <a:xfrm>
            <a:off x="4112466" y="2033169"/>
            <a:ext cx="1211746" cy="178787"/>
          </a:xfrm>
          <a:prstGeom prst="rect">
            <a:avLst/>
          </a:prstGeom>
          <a:solidFill>
            <a:schemeClr val="bg1"/>
          </a:solidFill>
          <a:ln>
            <a:solidFill>
              <a:schemeClr val="tx1"/>
            </a:solidFill>
          </a:ln>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 tIns="6350" rIns="6350" bIns="84400" numCol="1" spcCol="1270" anchor="ctr" anchorCtr="0">
            <a:noAutofit/>
          </a:bodyPr>
          <a:lstStyle/>
          <a:p>
            <a:pPr marL="0" marR="0" lvl="0" indent="0" algn="ctr" defTabSz="444500" rtl="0" eaLnBrk="1" fontAlgn="auto" latinLnBrk="0" hangingPunct="1">
              <a:lnSpc>
                <a:spcPct val="150000"/>
              </a:lnSpc>
              <a:spcBef>
                <a:spcPct val="0"/>
              </a:spcBef>
              <a:spcAft>
                <a:spcPts val="0"/>
              </a:spcAft>
              <a:buClrTx/>
              <a:buSzTx/>
              <a:buFontTx/>
              <a:buNone/>
              <a:tabLst/>
              <a:defRPr/>
            </a:pPr>
            <a:r>
              <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 Project Evaluator</a:t>
            </a:r>
          </a:p>
        </p:txBody>
      </p:sp>
      <p:sp>
        <p:nvSpPr>
          <p:cNvPr id="13" name="TextBox 12">
            <a:extLst>
              <a:ext uri="{FF2B5EF4-FFF2-40B4-BE49-F238E27FC236}">
                <a16:creationId xmlns:a16="http://schemas.microsoft.com/office/drawing/2014/main" id="{893D84A1-7ABD-49D2-80DF-B7363E2960A0}"/>
              </a:ext>
            </a:extLst>
          </p:cNvPr>
          <p:cNvSpPr txBox="1"/>
          <p:nvPr/>
        </p:nvSpPr>
        <p:spPr>
          <a:xfrm>
            <a:off x="4300625" y="2215136"/>
            <a:ext cx="879636" cy="143367"/>
          </a:xfrm>
          <a:prstGeom prst="rect">
            <a:avLst/>
          </a:prstGeom>
          <a:solidFill>
            <a:schemeClr val="bg1">
              <a:lumMod val="85000"/>
            </a:schemeClr>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6350" rIns="25400" bIns="6350" numCol="1" spcCol="1270" anchor="b" anchorCtr="0">
            <a:noAutofit/>
          </a:bodyPr>
          <a:lstStyle/>
          <a:p>
            <a:pPr marL="0" marR="0" lvl="0" indent="0" algn="ctr" defTabSz="444500" rtl="0" eaLnBrk="1" fontAlgn="auto" latinLnBrk="0" hangingPunct="1">
              <a:lnSpc>
                <a:spcPct val="70000"/>
              </a:lnSpc>
              <a:spcBef>
                <a:spcPct val="0"/>
              </a:spcBef>
              <a:spcAft>
                <a:spcPts val="0"/>
              </a:spcAft>
              <a:buClrTx/>
              <a:buSzTx/>
              <a:buFontTx/>
              <a:buNone/>
              <a:tabLst/>
              <a:defRPr/>
            </a:pPr>
            <a:r>
              <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Dr. S Buxner**</a:t>
            </a:r>
          </a:p>
        </p:txBody>
      </p:sp>
      <p:sp>
        <p:nvSpPr>
          <p:cNvPr id="50" name="Rectangle: Rounded Corners 49">
            <a:extLst>
              <a:ext uri="{FF2B5EF4-FFF2-40B4-BE49-F238E27FC236}">
                <a16:creationId xmlns:a16="http://schemas.microsoft.com/office/drawing/2014/main" id="{C14D3723-4D67-4EF4-B558-B1AEF8A0BCD8}"/>
              </a:ext>
            </a:extLst>
          </p:cNvPr>
          <p:cNvSpPr/>
          <p:nvPr/>
        </p:nvSpPr>
        <p:spPr>
          <a:xfrm>
            <a:off x="2007050" y="4460868"/>
            <a:ext cx="1232641" cy="687979"/>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200"/>
              </a:spcBef>
              <a:spcAft>
                <a:spcPts val="2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Spacecraft Model</a:t>
            </a:r>
          </a:p>
          <a:p>
            <a:pPr marL="0" marR="0" lvl="0" indent="0" algn="ctr" defTabSz="914400" rtl="0" eaLnBrk="1" fontAlgn="auto" latinLnBrk="0" hangingPunct="1">
              <a:lnSpc>
                <a:spcPct val="80000"/>
              </a:lnSpc>
              <a:spcBef>
                <a:spcPts val="0"/>
              </a:spcBef>
              <a:spcAft>
                <a:spcPts val="2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Tactile Activities</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Solar “Observing” for the Visually Impaired (SOVI)</a:t>
            </a:r>
          </a:p>
        </p:txBody>
      </p:sp>
      <p:sp>
        <p:nvSpPr>
          <p:cNvPr id="52" name="Rectangle: Rounded Corners 51">
            <a:extLst>
              <a:ext uri="{FF2B5EF4-FFF2-40B4-BE49-F238E27FC236}">
                <a16:creationId xmlns:a16="http://schemas.microsoft.com/office/drawing/2014/main" id="{C75CAE85-99CC-4885-8A26-65030AFB13C7}"/>
              </a:ext>
            </a:extLst>
          </p:cNvPr>
          <p:cNvSpPr/>
          <p:nvPr/>
        </p:nvSpPr>
        <p:spPr>
          <a:xfrm>
            <a:off x="3493318" y="4643456"/>
            <a:ext cx="1247125" cy="477761"/>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Girl Scout Patch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STEAM Events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Acoma Partnership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Hispanic inclusion</a:t>
            </a:r>
          </a:p>
        </p:txBody>
      </p:sp>
      <p:sp>
        <p:nvSpPr>
          <p:cNvPr id="53" name="Rectangle: Rounded Corners 52">
            <a:extLst>
              <a:ext uri="{FF2B5EF4-FFF2-40B4-BE49-F238E27FC236}">
                <a16:creationId xmlns:a16="http://schemas.microsoft.com/office/drawing/2014/main" id="{548A6E9A-258D-4AAD-B86C-61E113B2EC45}"/>
              </a:ext>
            </a:extLst>
          </p:cNvPr>
          <p:cNvSpPr/>
          <p:nvPr/>
        </p:nvSpPr>
        <p:spPr>
          <a:xfrm>
            <a:off x="4990010" y="4883474"/>
            <a:ext cx="1244585" cy="500733"/>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Planetarium Shows</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3D Tactile Objects</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Embodied Activities</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Arts Integration</a:t>
            </a:r>
          </a:p>
        </p:txBody>
      </p:sp>
      <p:sp>
        <p:nvSpPr>
          <p:cNvPr id="54" name="Rectangle: Rounded Corners 53">
            <a:extLst>
              <a:ext uri="{FF2B5EF4-FFF2-40B4-BE49-F238E27FC236}">
                <a16:creationId xmlns:a16="http://schemas.microsoft.com/office/drawing/2014/main" id="{E823D74A-59DE-4840-BD15-23E14652BFFB}"/>
              </a:ext>
            </a:extLst>
          </p:cNvPr>
          <p:cNvSpPr/>
          <p:nvPr/>
        </p:nvSpPr>
        <p:spPr>
          <a:xfrm>
            <a:off x="6507665" y="4809912"/>
            <a:ext cx="1244585" cy="477761"/>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Animations </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Photography</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Digital Interactives</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1" i="0" u="none" strike="noStrike" kern="1200" cap="none" spc="0" normalizeH="0" baseline="0" noProof="0" dirty="0">
                <a:ln>
                  <a:noFill/>
                </a:ln>
                <a:solidFill>
                  <a:prstClr val="black"/>
                </a:solidFill>
                <a:effectLst/>
                <a:uLnTx/>
                <a:uFillTx/>
                <a:latin typeface="Calibri"/>
                <a:ea typeface="+mn-ea"/>
                <a:cs typeface="+mn-cs"/>
              </a:rPr>
              <a:t>Embodied Activities</a:t>
            </a:r>
          </a:p>
        </p:txBody>
      </p:sp>
      <p:sp>
        <p:nvSpPr>
          <p:cNvPr id="101" name="TextBox 100">
            <a:extLst>
              <a:ext uri="{FF2B5EF4-FFF2-40B4-BE49-F238E27FC236}">
                <a16:creationId xmlns:a16="http://schemas.microsoft.com/office/drawing/2014/main" id="{4018BE61-2D58-4F24-97F2-2F555D10334A}"/>
              </a:ext>
            </a:extLst>
          </p:cNvPr>
          <p:cNvSpPr txBox="1"/>
          <p:nvPr/>
        </p:nvSpPr>
        <p:spPr>
          <a:xfrm>
            <a:off x="3128970" y="1506394"/>
            <a:ext cx="1425785" cy="250055"/>
          </a:xfrm>
          <a:prstGeom prst="rect">
            <a:avLst/>
          </a:prstGeom>
          <a:noFill/>
          <a:ln>
            <a:solidFill>
              <a:schemeClr val="tx1"/>
            </a:solidFill>
          </a:ln>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 tIns="6350" rIns="6350" bIns="84400" numCol="1" spcCol="1270" anchor="b" anchorCtr="0">
            <a:noAutofit/>
          </a:bodyPr>
          <a:lstStyle/>
          <a:p>
            <a:pPr marL="0" marR="0" lvl="0" indent="0" algn="ctr" defTabSz="444500" rtl="0" eaLnBrk="1" fontAlgn="auto" latinLnBrk="0" hangingPunct="1">
              <a:lnSpc>
                <a:spcPct val="80000"/>
              </a:lnSpc>
              <a:spcBef>
                <a:spcPct val="0"/>
              </a:spcBef>
              <a:spcAft>
                <a:spcPts val="0"/>
              </a:spcAft>
              <a:buClrTx/>
              <a:buSzTx/>
              <a:buFontTx/>
              <a:buNone/>
              <a:tabLst/>
              <a:defRPr/>
            </a:pPr>
            <a:r>
              <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NASA HEAT Liaison</a:t>
            </a:r>
          </a:p>
        </p:txBody>
      </p:sp>
      <p:sp>
        <p:nvSpPr>
          <p:cNvPr id="107" name="TextBox 106">
            <a:extLst>
              <a:ext uri="{FF2B5EF4-FFF2-40B4-BE49-F238E27FC236}">
                <a16:creationId xmlns:a16="http://schemas.microsoft.com/office/drawing/2014/main" id="{50C8A7F2-94AE-4846-B285-25E9E328ED28}"/>
              </a:ext>
            </a:extLst>
          </p:cNvPr>
          <p:cNvSpPr txBox="1"/>
          <p:nvPr/>
        </p:nvSpPr>
        <p:spPr>
          <a:xfrm>
            <a:off x="3194461" y="1703427"/>
            <a:ext cx="1287981" cy="191366"/>
          </a:xfrm>
          <a:prstGeom prst="rect">
            <a:avLst/>
          </a:prstGeom>
          <a:solidFill>
            <a:schemeClr val="bg1">
              <a:lumMod val="85000"/>
              <a:alpha val="90000"/>
            </a:schemeClr>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6350" rIns="25400" bIns="6350" numCol="1" spcCol="1270" anchor="ctr" anchorCtr="0">
            <a:noAutofit/>
          </a:bodyPr>
          <a:lstStyle/>
          <a:p>
            <a:pPr marL="0" marR="0" lvl="0" indent="0" algn="ctr" defTabSz="444500" rtl="0" eaLnBrk="1" fontAlgn="auto" latinLnBrk="0" hangingPunct="1">
              <a:lnSpc>
                <a:spcPct val="70000"/>
              </a:lnSpc>
              <a:spcBef>
                <a:spcPct val="0"/>
              </a:spcBef>
              <a:spcAft>
                <a:spcPts val="0"/>
              </a:spcAft>
              <a:buClrTx/>
              <a:buSzTx/>
              <a:buFontTx/>
              <a:buNone/>
              <a:tabLst/>
              <a:defRPr/>
            </a:pPr>
            <a:r>
              <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Dr. C. Ng (A. Young*)</a:t>
            </a:r>
          </a:p>
        </p:txBody>
      </p:sp>
      <p:cxnSp>
        <p:nvCxnSpPr>
          <p:cNvPr id="95" name="Straight Arrow Connector 94">
            <a:extLst>
              <a:ext uri="{FF2B5EF4-FFF2-40B4-BE49-F238E27FC236}">
                <a16:creationId xmlns:a16="http://schemas.microsoft.com/office/drawing/2014/main" id="{90267874-4814-4FA1-8A91-03DE88D8DD1B}"/>
              </a:ext>
            </a:extLst>
          </p:cNvPr>
          <p:cNvCxnSpPr>
            <a:cxnSpLocks/>
          </p:cNvCxnSpPr>
          <p:nvPr/>
        </p:nvCxnSpPr>
        <p:spPr>
          <a:xfrm>
            <a:off x="4547136" y="1577506"/>
            <a:ext cx="293007" cy="0"/>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7CBF4E5-7531-4207-AD2D-4F6C503F9E0D}"/>
              </a:ext>
            </a:extLst>
          </p:cNvPr>
          <p:cNvSpPr txBox="1"/>
          <p:nvPr/>
        </p:nvSpPr>
        <p:spPr>
          <a:xfrm>
            <a:off x="785730" y="147617"/>
            <a:ext cx="3924211" cy="297600"/>
          </a:xfrm>
          <a:prstGeom prst="roundRect">
            <a:avLst/>
          </a:prstGeom>
          <a:noFill/>
          <a:ln w="19050">
            <a:noFill/>
          </a:ln>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PUNCH Outreach &amp; Communications Plan</a:t>
            </a:r>
          </a:p>
        </p:txBody>
      </p:sp>
      <p:cxnSp>
        <p:nvCxnSpPr>
          <p:cNvPr id="89" name="Connector: Elbow 88">
            <a:extLst>
              <a:ext uri="{FF2B5EF4-FFF2-40B4-BE49-F238E27FC236}">
                <a16:creationId xmlns:a16="http://schemas.microsoft.com/office/drawing/2014/main" id="{EBE9D97B-F317-4A4A-8B93-CFCFC5021FA4}"/>
              </a:ext>
            </a:extLst>
          </p:cNvPr>
          <p:cNvCxnSpPr>
            <a:cxnSpLocks/>
          </p:cNvCxnSpPr>
          <p:nvPr/>
        </p:nvCxnSpPr>
        <p:spPr>
          <a:xfrm flipV="1">
            <a:off x="4543730" y="644305"/>
            <a:ext cx="296413" cy="262545"/>
          </a:xfrm>
          <a:prstGeom prst="bentConnector3">
            <a:avLst>
              <a:gd name="adj1" fmla="val 50000"/>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0BDB5493-D6DF-4871-B182-9A6E8F555EC6}"/>
              </a:ext>
            </a:extLst>
          </p:cNvPr>
          <p:cNvSpPr txBox="1"/>
          <p:nvPr/>
        </p:nvSpPr>
        <p:spPr>
          <a:xfrm>
            <a:off x="4110378" y="2898435"/>
            <a:ext cx="1226399" cy="180572"/>
          </a:xfrm>
          <a:prstGeom prst="rect">
            <a:avLst/>
          </a:prstGeom>
          <a:solidFill>
            <a:schemeClr val="bg1"/>
          </a:solidFill>
          <a:ln>
            <a:solidFill>
              <a:schemeClr val="tx1"/>
            </a:solidFill>
          </a:ln>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 tIns="6350" rIns="6350" bIns="84400" numCol="1" spcCol="1270" anchor="ctr" anchorCtr="0">
            <a:noAutofit/>
          </a:bodyPr>
          <a:lstStyle/>
          <a:p>
            <a:pPr marL="0" marR="0" lvl="0" indent="0" algn="ctr" defTabSz="444500" rtl="0" eaLnBrk="1" fontAlgn="auto" latinLnBrk="0" hangingPunct="1">
              <a:lnSpc>
                <a:spcPct val="150000"/>
              </a:lnSpc>
              <a:spcBef>
                <a:spcPct val="0"/>
              </a:spcBef>
              <a:spcAft>
                <a:spcPts val="0"/>
              </a:spcAft>
              <a:buClrTx/>
              <a:buSzTx/>
              <a:buFontTx/>
              <a:buNone/>
              <a:tabLst/>
              <a:defRPr/>
            </a:pPr>
            <a:r>
              <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Diversity Consultant</a:t>
            </a:r>
          </a:p>
        </p:txBody>
      </p:sp>
      <p:sp>
        <p:nvSpPr>
          <p:cNvPr id="88" name="TextBox 87">
            <a:extLst>
              <a:ext uri="{FF2B5EF4-FFF2-40B4-BE49-F238E27FC236}">
                <a16:creationId xmlns:a16="http://schemas.microsoft.com/office/drawing/2014/main" id="{416E3993-CE1A-4B5B-9F02-EA7F779207CB}"/>
              </a:ext>
            </a:extLst>
          </p:cNvPr>
          <p:cNvSpPr txBox="1"/>
          <p:nvPr/>
        </p:nvSpPr>
        <p:spPr>
          <a:xfrm>
            <a:off x="4126566" y="3073798"/>
            <a:ext cx="1201392" cy="166046"/>
          </a:xfrm>
          <a:prstGeom prst="rect">
            <a:avLst/>
          </a:prstGeom>
          <a:solidFill>
            <a:schemeClr val="bg1">
              <a:lumMod val="85000"/>
              <a:alpha val="90000"/>
            </a:schemeClr>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6350" rIns="25400" bIns="6350" numCol="1" spcCol="1270" anchor="b" anchorCtr="0">
            <a:noAutofit/>
          </a:bodyPr>
          <a:lstStyle/>
          <a:p>
            <a:pPr marL="0" marR="0" lvl="0" indent="0" algn="ctr" defTabSz="444500" rtl="0" eaLnBrk="1" fontAlgn="auto" latinLnBrk="0" hangingPunct="1">
              <a:lnSpc>
                <a:spcPct val="70000"/>
              </a:lnSpc>
              <a:spcBef>
                <a:spcPct val="0"/>
              </a:spcBef>
              <a:spcAft>
                <a:spcPts val="0"/>
              </a:spcAft>
              <a:buClrTx/>
              <a:buSzTx/>
              <a:buFontTx/>
              <a:buNone/>
              <a:tabLst/>
              <a:defRPr/>
            </a:pPr>
            <a:r>
              <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Dr. J. Perez-Gallego**</a:t>
            </a:r>
          </a:p>
        </p:txBody>
      </p:sp>
      <p:cxnSp>
        <p:nvCxnSpPr>
          <p:cNvPr id="121" name="Straight Connector 120">
            <a:extLst>
              <a:ext uri="{FF2B5EF4-FFF2-40B4-BE49-F238E27FC236}">
                <a16:creationId xmlns:a16="http://schemas.microsoft.com/office/drawing/2014/main" id="{D1D8F258-9A36-4D17-8D78-BD6F9790A85B}"/>
              </a:ext>
            </a:extLst>
          </p:cNvPr>
          <p:cNvCxnSpPr>
            <a:cxnSpLocks/>
          </p:cNvCxnSpPr>
          <p:nvPr/>
        </p:nvCxnSpPr>
        <p:spPr>
          <a:xfrm flipV="1">
            <a:off x="5320965" y="2553035"/>
            <a:ext cx="252141" cy="1"/>
          </a:xfrm>
          <a:prstGeom prst="line">
            <a:avLst/>
          </a:prstGeom>
          <a:ln w="57150"/>
        </p:spPr>
        <p:style>
          <a:lnRef idx="3">
            <a:schemeClr val="dk1"/>
          </a:lnRef>
          <a:fillRef idx="0">
            <a:schemeClr val="dk1"/>
          </a:fillRef>
          <a:effectRef idx="2">
            <a:schemeClr val="dk1"/>
          </a:effectRef>
          <a:fontRef idx="minor">
            <a:schemeClr val="tx1"/>
          </a:fontRef>
        </p:style>
      </p:cxnSp>
      <p:sp>
        <p:nvSpPr>
          <p:cNvPr id="149" name="TextBox 148">
            <a:extLst>
              <a:ext uri="{FF2B5EF4-FFF2-40B4-BE49-F238E27FC236}">
                <a16:creationId xmlns:a16="http://schemas.microsoft.com/office/drawing/2014/main" id="{6219F6BC-F59F-45FA-AD72-A85EFF4C2895}"/>
              </a:ext>
            </a:extLst>
          </p:cNvPr>
          <p:cNvSpPr txBox="1"/>
          <p:nvPr/>
        </p:nvSpPr>
        <p:spPr>
          <a:xfrm>
            <a:off x="8201354" y="1187760"/>
            <a:ext cx="1882381" cy="1897955"/>
          </a:xfrm>
          <a:prstGeom prst="rect">
            <a:avLst/>
          </a:prstGeom>
          <a:solidFill>
            <a:schemeClr val="accent3">
              <a:lumMod val="40000"/>
              <a:lumOff val="60000"/>
              <a:alpha val="90000"/>
            </a:schemeClr>
          </a:solidFill>
          <a:ln>
            <a:solidFill>
              <a:schemeClr val="tx1"/>
            </a:solidFill>
          </a:ln>
        </p:spPr>
        <p:txBody>
          <a:bodyPr wrap="square" anchor="ctr">
            <a:spAutoFit/>
          </a:bodyPr>
          <a:lstStyle/>
          <a:p>
            <a:pPr marL="0" marR="0" lvl="0" indent="0" algn="ctr" defTabSz="914400" rtl="0" eaLnBrk="1" fontAlgn="auto" latinLnBrk="0" hangingPunct="1">
              <a:lnSpc>
                <a:spcPts val="1000"/>
              </a:lnSpc>
              <a:spcBef>
                <a:spcPts val="0"/>
              </a:spcBef>
              <a:spcAft>
                <a:spcPts val="2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PUNCH Outreach &amp; Communications Alliance</a:t>
            </a:r>
          </a:p>
          <a:p>
            <a:pPr marL="0" marR="0" lvl="0" indent="0" algn="ctr" defTabSz="914400" rtl="0" eaLnBrk="1" fontAlgn="auto" latinLnBrk="0" hangingPunct="1">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POCC &amp; PUNCH Scientists</a:t>
            </a:r>
          </a:p>
          <a:p>
            <a:pPr marL="0" marR="0" lvl="0" indent="0" algn="ctr" defTabSz="914400" rtl="0" eaLnBrk="1" fontAlgn="auto" latinLnBrk="0" hangingPunct="1">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PUNCH Student Collaborators*</a:t>
            </a:r>
          </a:p>
          <a:p>
            <a:pPr marL="0" marR="0" lvl="0" indent="0" algn="ctr" defTabSz="914400" rtl="0" eaLnBrk="1" fontAlgn="auto" latinLnBrk="0" hangingPunct="1">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Parker Solar Probe (PSP)</a:t>
            </a:r>
          </a:p>
          <a:p>
            <a:pPr marL="0" marR="0" lvl="0" indent="0" algn="ctr" defTabSz="914400" rtl="0" eaLnBrk="1" fontAlgn="auto" latinLnBrk="0" hangingPunct="1">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Other Heliophysics Missions</a:t>
            </a:r>
          </a:p>
          <a:p>
            <a:pPr marL="0" marR="0" lvl="0" indent="0" algn="ctr" defTabSz="914400" rtl="0" eaLnBrk="1" fontAlgn="auto" latinLnBrk="0" hangingPunct="1">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NASA infrastructure &amp; Sci Acts </a:t>
            </a:r>
          </a:p>
          <a:p>
            <a:pPr marL="0" marR="0" lvl="0" indent="0" algn="ctr" defTabSz="914400" rtl="0" eaLnBrk="1" fontAlgn="auto" latinLnBrk="0" hangingPunct="1">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Chaco Culture NHP</a:t>
            </a:r>
          </a:p>
          <a:p>
            <a:pPr marL="0" marR="0" lvl="0" indent="0" algn="ctr" defTabSz="914400" rtl="0" eaLnBrk="1" fontAlgn="auto" latinLnBrk="0" hangingPunct="1">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Professional Societies: IPS*, ASP* San Juan College Planetarium*</a:t>
            </a:r>
          </a:p>
          <a:p>
            <a:pPr marL="0" marR="0" lvl="0" indent="0" algn="ctr" defTabSz="914400" rtl="0" eaLnBrk="1" fontAlgn="auto" latinLnBrk="0" hangingPunct="1">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Howard B. Owens Planetarium*</a:t>
            </a:r>
          </a:p>
          <a:p>
            <a:pPr marL="0" marR="0" lvl="0" indent="0" algn="ctr" defTabSz="914400" rtl="0" eaLnBrk="1" fontAlgn="auto" latinLnBrk="0" hangingPunct="1">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Scobee Education Center*</a:t>
            </a:r>
          </a:p>
          <a:p>
            <a:pPr marL="0" marR="0" lvl="0" indent="0" algn="ctr" defTabSz="914400" rtl="0" eaLnBrk="1" fontAlgn="auto" latinLnBrk="0" hangingPunct="1">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Texas Girls Collaborative Project*</a:t>
            </a:r>
          </a:p>
        </p:txBody>
      </p:sp>
      <p:sp>
        <p:nvSpPr>
          <p:cNvPr id="141" name="Rectangle: Rounded Corners 140">
            <a:extLst>
              <a:ext uri="{FF2B5EF4-FFF2-40B4-BE49-F238E27FC236}">
                <a16:creationId xmlns:a16="http://schemas.microsoft.com/office/drawing/2014/main" id="{54986549-2E47-416D-9803-DCE9EC7EE279}"/>
              </a:ext>
            </a:extLst>
          </p:cNvPr>
          <p:cNvSpPr/>
          <p:nvPr/>
        </p:nvSpPr>
        <p:spPr>
          <a:xfrm>
            <a:off x="1160812" y="335777"/>
            <a:ext cx="3174047" cy="250624"/>
          </a:xfrm>
          <a:prstGeom prst="roundRect">
            <a:avLst/>
          </a:prstGeom>
          <a:noFill/>
          <a:ln w="19050">
            <a:noFill/>
          </a:ln>
        </p:spPr>
        <p:style>
          <a:lnRef idx="1">
            <a:scrgbClr r="0" g="0" b="0"/>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400" tIns="6350" rIns="25400" bIns="6350" numCol="1" spcCol="1270" anchor="ctr" anchorCtr="0">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Organization Chart: POCC, POCA, &amp; Collaborators</a:t>
            </a:r>
          </a:p>
        </p:txBody>
      </p:sp>
      <p:pic>
        <p:nvPicPr>
          <p:cNvPr id="152" name="Picture 10" descr="Picture 10">
            <a:extLst>
              <a:ext uri="{FF2B5EF4-FFF2-40B4-BE49-F238E27FC236}">
                <a16:creationId xmlns:a16="http://schemas.microsoft.com/office/drawing/2014/main" id="{722596F5-9535-4C77-86BC-6178BA82B2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6425" y="478093"/>
            <a:ext cx="890164" cy="1114072"/>
          </a:xfrm>
          <a:prstGeom prst="rect">
            <a:avLst/>
          </a:prstGeom>
          <a:ln w="12700">
            <a:miter lim="400000"/>
          </a:ln>
        </p:spPr>
      </p:pic>
      <p:sp>
        <p:nvSpPr>
          <p:cNvPr id="145" name="Freeform: Shape 144">
            <a:extLst>
              <a:ext uri="{FF2B5EF4-FFF2-40B4-BE49-F238E27FC236}">
                <a16:creationId xmlns:a16="http://schemas.microsoft.com/office/drawing/2014/main" id="{1726169C-508E-4136-90EA-7B4CBD79796E}"/>
              </a:ext>
            </a:extLst>
          </p:cNvPr>
          <p:cNvSpPr/>
          <p:nvPr/>
        </p:nvSpPr>
        <p:spPr>
          <a:xfrm>
            <a:off x="4159653" y="2629593"/>
            <a:ext cx="1144164" cy="168769"/>
          </a:xfrm>
          <a:custGeom>
            <a:avLst/>
            <a:gdLst>
              <a:gd name="connsiteX0" fmla="*/ 0 w 879269"/>
              <a:gd name="connsiteY0" fmla="*/ 0 h 153014"/>
              <a:gd name="connsiteX1" fmla="*/ 879269 w 879269"/>
              <a:gd name="connsiteY1" fmla="*/ 0 h 153014"/>
              <a:gd name="connsiteX2" fmla="*/ 879269 w 879269"/>
              <a:gd name="connsiteY2" fmla="*/ 153014 h 153014"/>
              <a:gd name="connsiteX3" fmla="*/ 0 w 879269"/>
              <a:gd name="connsiteY3" fmla="*/ 153014 h 153014"/>
              <a:gd name="connsiteX4" fmla="*/ 0 w 879269"/>
              <a:gd name="connsiteY4" fmla="*/ 0 h 15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69" h="153014">
                <a:moveTo>
                  <a:pt x="0" y="0"/>
                </a:moveTo>
                <a:lnTo>
                  <a:pt x="879269" y="0"/>
                </a:lnTo>
                <a:lnTo>
                  <a:pt x="879269" y="153014"/>
                </a:lnTo>
                <a:lnTo>
                  <a:pt x="0" y="153014"/>
                </a:lnTo>
                <a:lnTo>
                  <a:pt x="0" y="0"/>
                </a:lnTo>
                <a:close/>
              </a:path>
            </a:pathLst>
          </a:custGeom>
          <a:solidFill>
            <a:schemeClr val="bg1">
              <a:lumMod val="85000"/>
              <a:alpha val="90000"/>
            </a:schemeClr>
          </a:solidFill>
        </p:spPr>
        <p:style>
          <a:lnRef idx="1">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400" tIns="6350" rIns="25400" bIns="6350" numCol="1" spcCol="1270" anchor="b" anchorCtr="0">
            <a:noAutofit/>
          </a:bodyPr>
          <a:lstStyle/>
          <a:p>
            <a:pPr marL="0" marR="0" lvl="0" indent="0" algn="ctr" defTabSz="444500" rtl="0" eaLnBrk="1" fontAlgn="auto" latinLnBrk="0" hangingPunct="1">
              <a:lnSpc>
                <a:spcPct val="70000"/>
              </a:lnSpc>
              <a:spcBef>
                <a:spcPct val="0"/>
              </a:spcBef>
              <a:spcAft>
                <a:spcPts val="0"/>
              </a:spcAft>
              <a:buClrTx/>
              <a:buSzTx/>
              <a:buFontTx/>
              <a:buNone/>
              <a:tabLst/>
              <a:defRPr/>
            </a:pPr>
            <a:r>
              <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Chair = P. Harman**</a:t>
            </a:r>
          </a:p>
        </p:txBody>
      </p:sp>
      <p:sp>
        <p:nvSpPr>
          <p:cNvPr id="146" name="TextBox 145">
            <a:extLst>
              <a:ext uri="{FF2B5EF4-FFF2-40B4-BE49-F238E27FC236}">
                <a16:creationId xmlns:a16="http://schemas.microsoft.com/office/drawing/2014/main" id="{A9342757-4B98-422B-AB15-80AC5E5B671E}"/>
              </a:ext>
            </a:extLst>
          </p:cNvPr>
          <p:cNvSpPr txBox="1"/>
          <p:nvPr/>
        </p:nvSpPr>
        <p:spPr>
          <a:xfrm>
            <a:off x="4112466" y="2447052"/>
            <a:ext cx="1226399" cy="180440"/>
          </a:xfrm>
          <a:prstGeom prst="rect">
            <a:avLst/>
          </a:prstGeom>
          <a:solidFill>
            <a:schemeClr val="accent3">
              <a:lumMod val="60000"/>
              <a:lumOff val="40000"/>
            </a:schemeClr>
          </a:solidFill>
          <a:ln>
            <a:solidFill>
              <a:schemeClr val="tx1"/>
            </a:solidFill>
          </a:ln>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 tIns="6350" rIns="6350" bIns="84400" numCol="1" spcCol="1270" anchor="ctr" anchorCtr="0">
            <a:noAutofit/>
          </a:bodyPr>
          <a:lstStyle/>
          <a:p>
            <a:pPr marL="0" marR="0" lvl="0" indent="0" algn="ctr" defTabSz="444500" rtl="0" eaLnBrk="1" fontAlgn="auto" latinLnBrk="0" hangingPunct="1">
              <a:lnSpc>
                <a:spcPct val="150000"/>
              </a:lnSpc>
              <a:spcBef>
                <a:spcPct val="0"/>
              </a:spcBef>
              <a:spcAft>
                <a:spcPts val="0"/>
              </a:spcAft>
              <a:buClrTx/>
              <a:buSzTx/>
              <a:buFontTx/>
              <a:buNone/>
              <a:tabLst/>
              <a:defRPr/>
            </a:pPr>
            <a:r>
              <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Advisory Board</a:t>
            </a:r>
          </a:p>
        </p:txBody>
      </p:sp>
      <p:grpSp>
        <p:nvGrpSpPr>
          <p:cNvPr id="4" name="Group 3">
            <a:extLst>
              <a:ext uri="{FF2B5EF4-FFF2-40B4-BE49-F238E27FC236}">
                <a16:creationId xmlns:a16="http://schemas.microsoft.com/office/drawing/2014/main" id="{059AA3F2-0E3F-48AF-83ED-1FA614E2F270}"/>
              </a:ext>
            </a:extLst>
          </p:cNvPr>
          <p:cNvGrpSpPr/>
          <p:nvPr/>
        </p:nvGrpSpPr>
        <p:grpSpPr>
          <a:xfrm>
            <a:off x="1967700" y="5190817"/>
            <a:ext cx="1302850" cy="515532"/>
            <a:chOff x="1967700" y="5055734"/>
            <a:chExt cx="1302850" cy="515532"/>
          </a:xfrm>
        </p:grpSpPr>
        <p:sp>
          <p:nvSpPr>
            <p:cNvPr id="195" name="TextBox 194">
              <a:extLst>
                <a:ext uri="{FF2B5EF4-FFF2-40B4-BE49-F238E27FC236}">
                  <a16:creationId xmlns:a16="http://schemas.microsoft.com/office/drawing/2014/main" id="{B701C9EB-29B8-4EF2-99D2-79F5767E58E0}"/>
                </a:ext>
              </a:extLst>
            </p:cNvPr>
            <p:cNvSpPr txBox="1"/>
            <p:nvPr/>
          </p:nvSpPr>
          <p:spPr>
            <a:xfrm>
              <a:off x="1967700" y="5055734"/>
              <a:ext cx="1302850" cy="515532"/>
            </a:xfrm>
            <a:prstGeom prst="round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3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NM School for Blind &amp; Visually Impaired</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J.  Killebrew**</a:t>
              </a:r>
            </a:p>
          </p:txBody>
        </p:sp>
        <p:sp>
          <p:nvSpPr>
            <p:cNvPr id="196" name="Rectangle: Rounded Corners 195">
              <a:extLst>
                <a:ext uri="{FF2B5EF4-FFF2-40B4-BE49-F238E27FC236}">
                  <a16:creationId xmlns:a16="http://schemas.microsoft.com/office/drawing/2014/main" id="{279019AA-50B6-41A0-A211-81EE7869812C}"/>
                </a:ext>
              </a:extLst>
            </p:cNvPr>
            <p:cNvSpPr/>
            <p:nvPr/>
          </p:nvSpPr>
          <p:spPr>
            <a:xfrm>
              <a:off x="2014426" y="5063915"/>
              <a:ext cx="1209398" cy="450692"/>
            </a:xfrm>
            <a:prstGeom prst="round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27" name="Rectangle 126">
            <a:extLst>
              <a:ext uri="{FF2B5EF4-FFF2-40B4-BE49-F238E27FC236}">
                <a16:creationId xmlns:a16="http://schemas.microsoft.com/office/drawing/2014/main" id="{94598138-1830-5040-B1B9-C5218661895A}"/>
              </a:ext>
            </a:extLst>
          </p:cNvPr>
          <p:cNvSpPr/>
          <p:nvPr/>
        </p:nvSpPr>
        <p:spPr>
          <a:xfrm>
            <a:off x="4942447" y="4116324"/>
            <a:ext cx="1321145" cy="234772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6" name="Group 25">
            <a:extLst>
              <a:ext uri="{FF2B5EF4-FFF2-40B4-BE49-F238E27FC236}">
                <a16:creationId xmlns:a16="http://schemas.microsoft.com/office/drawing/2014/main" id="{9E2697CE-7DFC-4E3A-B0A2-DFE63D8E9C52}"/>
              </a:ext>
            </a:extLst>
          </p:cNvPr>
          <p:cNvGrpSpPr/>
          <p:nvPr/>
        </p:nvGrpSpPr>
        <p:grpSpPr>
          <a:xfrm>
            <a:off x="4972234" y="5396732"/>
            <a:ext cx="1275673" cy="515532"/>
            <a:chOff x="4979457" y="5492738"/>
            <a:chExt cx="1247125" cy="515532"/>
          </a:xfrm>
        </p:grpSpPr>
        <p:sp>
          <p:nvSpPr>
            <p:cNvPr id="197" name="TextBox 196">
              <a:extLst>
                <a:ext uri="{FF2B5EF4-FFF2-40B4-BE49-F238E27FC236}">
                  <a16:creationId xmlns:a16="http://schemas.microsoft.com/office/drawing/2014/main" id="{B73781E5-64D4-4793-AA8A-20B28FCEE359}"/>
                </a:ext>
              </a:extLst>
            </p:cNvPr>
            <p:cNvSpPr txBox="1"/>
            <p:nvPr/>
          </p:nvSpPr>
          <p:spPr>
            <a:xfrm>
              <a:off x="4979457" y="5492738"/>
              <a:ext cx="1247125" cy="515532"/>
            </a:xfrm>
            <a:prstGeom prst="round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3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Social &amp; Emotional Learning Consultant</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N. Byers**</a:t>
              </a:r>
            </a:p>
          </p:txBody>
        </p:sp>
        <p:sp>
          <p:nvSpPr>
            <p:cNvPr id="198" name="Rectangle: Rounded Corners 197">
              <a:extLst>
                <a:ext uri="{FF2B5EF4-FFF2-40B4-BE49-F238E27FC236}">
                  <a16:creationId xmlns:a16="http://schemas.microsoft.com/office/drawing/2014/main" id="{0B4ED363-01DC-4010-8FA0-C4734C4C56A1}"/>
                </a:ext>
              </a:extLst>
            </p:cNvPr>
            <p:cNvSpPr/>
            <p:nvPr/>
          </p:nvSpPr>
          <p:spPr>
            <a:xfrm>
              <a:off x="5006168" y="5514033"/>
              <a:ext cx="1193703" cy="457468"/>
            </a:xfrm>
            <a:prstGeom prst="round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9" name="Group 38">
            <a:extLst>
              <a:ext uri="{FF2B5EF4-FFF2-40B4-BE49-F238E27FC236}">
                <a16:creationId xmlns:a16="http://schemas.microsoft.com/office/drawing/2014/main" id="{545CD8F3-2729-41C9-AF1B-DABA1F0E015A}"/>
              </a:ext>
            </a:extLst>
          </p:cNvPr>
          <p:cNvGrpSpPr/>
          <p:nvPr/>
        </p:nvGrpSpPr>
        <p:grpSpPr>
          <a:xfrm>
            <a:off x="6469073" y="5307780"/>
            <a:ext cx="1297405" cy="515532"/>
            <a:chOff x="6469073" y="5110351"/>
            <a:chExt cx="1297405" cy="515532"/>
          </a:xfrm>
        </p:grpSpPr>
        <p:sp>
          <p:nvSpPr>
            <p:cNvPr id="199" name="TextBox 198">
              <a:extLst>
                <a:ext uri="{FF2B5EF4-FFF2-40B4-BE49-F238E27FC236}">
                  <a16:creationId xmlns:a16="http://schemas.microsoft.com/office/drawing/2014/main" id="{F4BA1138-024C-47A9-86B0-35157AC12526}"/>
                </a:ext>
              </a:extLst>
            </p:cNvPr>
            <p:cNvSpPr txBox="1"/>
            <p:nvPr/>
          </p:nvSpPr>
          <p:spPr>
            <a:xfrm>
              <a:off x="6469073" y="5110351"/>
              <a:ext cx="1297405" cy="515532"/>
            </a:xfrm>
            <a:prstGeom prst="round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Arizona State U. </a:t>
              </a:r>
            </a:p>
            <a:p>
              <a:pPr marL="0" marR="0" lvl="0" indent="0" algn="ctr" defTabSz="914400" rtl="0" eaLnBrk="1" fontAlgn="auto" latinLnBrk="0" hangingPunct="1">
                <a:lnSpc>
                  <a:spcPct val="80000"/>
                </a:lnSpc>
                <a:spcBef>
                  <a:spcPts val="0"/>
                </a:spcBef>
                <a:spcAft>
                  <a:spcPts val="3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NASA Infiniscope</a:t>
              </a:r>
            </a:p>
            <a:p>
              <a:pPr marL="0" marR="0" lvl="0" indent="0" algn="ctr" defTabSz="914400" rtl="0" eaLnBrk="1" fontAlgn="auto" latinLnBrk="0" hangingPunct="1">
                <a:lnSpc>
                  <a:spcPct val="80000"/>
                </a:lnSpc>
                <a:spcBef>
                  <a:spcPts val="0"/>
                </a:spcBef>
                <a:spcAft>
                  <a:spcPts val="3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1" i="0" u="none" strike="noStrike" kern="1200" cap="none" spc="0" normalizeH="0" baseline="0" noProof="0" dirty="0">
                  <a:ln>
                    <a:noFill/>
                  </a:ln>
                  <a:solidFill>
                    <a:prstClr val="black"/>
                  </a:solidFill>
                  <a:effectLst/>
                  <a:uLnTx/>
                  <a:uFillTx/>
                  <a:latin typeface="Calibri"/>
                  <a:ea typeface="+mn-ea"/>
                  <a:cs typeface="+mn-cs"/>
                </a:rPr>
                <a:t>G. Bruce (A. Anbar*)</a:t>
              </a:r>
            </a:p>
          </p:txBody>
        </p:sp>
        <p:sp>
          <p:nvSpPr>
            <p:cNvPr id="200" name="Rectangle: Rounded Corners 199">
              <a:extLst>
                <a:ext uri="{FF2B5EF4-FFF2-40B4-BE49-F238E27FC236}">
                  <a16:creationId xmlns:a16="http://schemas.microsoft.com/office/drawing/2014/main" id="{ADC215B8-0746-44FD-A2BE-9D679C42EF99}"/>
                </a:ext>
              </a:extLst>
            </p:cNvPr>
            <p:cNvSpPr/>
            <p:nvPr/>
          </p:nvSpPr>
          <p:spPr>
            <a:xfrm>
              <a:off x="6504527" y="5134283"/>
              <a:ext cx="1226496" cy="467631"/>
            </a:xfrm>
            <a:prstGeom prst="round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8" name="Group 37">
            <a:extLst>
              <a:ext uri="{FF2B5EF4-FFF2-40B4-BE49-F238E27FC236}">
                <a16:creationId xmlns:a16="http://schemas.microsoft.com/office/drawing/2014/main" id="{15818036-0618-47FD-8407-59F76EDC3924}"/>
              </a:ext>
            </a:extLst>
          </p:cNvPr>
          <p:cNvGrpSpPr/>
          <p:nvPr/>
        </p:nvGrpSpPr>
        <p:grpSpPr>
          <a:xfrm>
            <a:off x="3493317" y="5915692"/>
            <a:ext cx="1274794" cy="501343"/>
            <a:chOff x="3445302" y="5884519"/>
            <a:chExt cx="1322809" cy="501343"/>
          </a:xfrm>
        </p:grpSpPr>
        <p:sp>
          <p:nvSpPr>
            <p:cNvPr id="203" name="TextBox 202">
              <a:extLst>
                <a:ext uri="{FF2B5EF4-FFF2-40B4-BE49-F238E27FC236}">
                  <a16:creationId xmlns:a16="http://schemas.microsoft.com/office/drawing/2014/main" id="{E5C642D4-F97F-4429-BFDF-17A933C7B2E6}"/>
                </a:ext>
              </a:extLst>
            </p:cNvPr>
            <p:cNvSpPr txBox="1"/>
            <p:nvPr/>
          </p:nvSpPr>
          <p:spPr>
            <a:xfrm>
              <a:off x="3476905" y="5884519"/>
              <a:ext cx="1291206" cy="501343"/>
            </a:xfrm>
            <a:prstGeom prst="round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2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Girl Scout Leaders</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A. Burnquist**</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R. Vara**</a:t>
              </a:r>
            </a:p>
          </p:txBody>
        </p:sp>
        <p:sp>
          <p:nvSpPr>
            <p:cNvPr id="204" name="Rectangle: Rounded Corners 203">
              <a:extLst>
                <a:ext uri="{FF2B5EF4-FFF2-40B4-BE49-F238E27FC236}">
                  <a16:creationId xmlns:a16="http://schemas.microsoft.com/office/drawing/2014/main" id="{BF07389A-6F4B-4B1C-A6A8-1D7BAF686D1B}"/>
                </a:ext>
              </a:extLst>
            </p:cNvPr>
            <p:cNvSpPr/>
            <p:nvPr/>
          </p:nvSpPr>
          <p:spPr>
            <a:xfrm>
              <a:off x="3445302" y="5900788"/>
              <a:ext cx="1288137" cy="419675"/>
            </a:xfrm>
            <a:prstGeom prst="round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8" name="Group 27">
            <a:extLst>
              <a:ext uri="{FF2B5EF4-FFF2-40B4-BE49-F238E27FC236}">
                <a16:creationId xmlns:a16="http://schemas.microsoft.com/office/drawing/2014/main" id="{27E7BD85-3502-4ECA-9554-DCFBB3F1F9F8}"/>
              </a:ext>
            </a:extLst>
          </p:cNvPr>
          <p:cNvGrpSpPr/>
          <p:nvPr/>
        </p:nvGrpSpPr>
        <p:grpSpPr>
          <a:xfrm>
            <a:off x="4938927" y="5905745"/>
            <a:ext cx="1347953" cy="515532"/>
            <a:chOff x="4946150" y="6001751"/>
            <a:chExt cx="1313739" cy="515532"/>
          </a:xfrm>
        </p:grpSpPr>
        <p:sp>
          <p:nvSpPr>
            <p:cNvPr id="205" name="TextBox 204">
              <a:extLst>
                <a:ext uri="{FF2B5EF4-FFF2-40B4-BE49-F238E27FC236}">
                  <a16:creationId xmlns:a16="http://schemas.microsoft.com/office/drawing/2014/main" id="{2DD2402C-9F20-4D10-B174-0CCBD82EAA49}"/>
                </a:ext>
              </a:extLst>
            </p:cNvPr>
            <p:cNvSpPr txBox="1"/>
            <p:nvPr/>
          </p:nvSpPr>
          <p:spPr>
            <a:xfrm>
              <a:off x="4946150" y="6001751"/>
              <a:ext cx="1313739" cy="515532"/>
            </a:xfrm>
            <a:prstGeom prst="roundRect">
              <a:avLst>
                <a:gd name="adj" fmla="val 16667"/>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CU NEST </a:t>
              </a:r>
            </a:p>
            <a:p>
              <a:pPr marL="0" marR="0" lvl="0" indent="0" algn="ctr" defTabSz="914400" rtl="0" eaLnBrk="1" fontAlgn="auto" latinLnBrk="0" hangingPunct="1">
                <a:lnSpc>
                  <a:spcPct val="80000"/>
                </a:lnSpc>
                <a:spcBef>
                  <a:spcPts val="0"/>
                </a:spcBef>
                <a:spcAft>
                  <a:spcPts val="3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Studio for the Arts</a:t>
              </a:r>
            </a:p>
            <a:p>
              <a:pPr marL="0" marR="0" lvl="0" indent="0" algn="ctr" defTabSz="914400" rtl="0" eaLnBrk="1" fontAlgn="auto" latinLnBrk="0" hangingPunct="1">
                <a:lnSpc>
                  <a:spcPct val="80000"/>
                </a:lnSpc>
                <a:spcBef>
                  <a:spcPts val="0"/>
                </a:spcBef>
                <a:spcAft>
                  <a:spcPts val="3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Dt. J.  Perez-Gallego**</a:t>
              </a:r>
            </a:p>
          </p:txBody>
        </p:sp>
        <p:sp>
          <p:nvSpPr>
            <p:cNvPr id="206" name="Rectangle: Rounded Corners 205">
              <a:extLst>
                <a:ext uri="{FF2B5EF4-FFF2-40B4-BE49-F238E27FC236}">
                  <a16:creationId xmlns:a16="http://schemas.microsoft.com/office/drawing/2014/main" id="{68B31466-C894-4B2E-B5D8-57E6DC8105C6}"/>
                </a:ext>
              </a:extLst>
            </p:cNvPr>
            <p:cNvSpPr/>
            <p:nvPr/>
          </p:nvSpPr>
          <p:spPr>
            <a:xfrm>
              <a:off x="5004507" y="6014663"/>
              <a:ext cx="1197025" cy="473678"/>
            </a:xfrm>
            <a:prstGeom prst="round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4" name="Group 13">
            <a:extLst>
              <a:ext uri="{FF2B5EF4-FFF2-40B4-BE49-F238E27FC236}">
                <a16:creationId xmlns:a16="http://schemas.microsoft.com/office/drawing/2014/main" id="{357388FC-2238-4301-A22C-BFA9705B8283}"/>
              </a:ext>
            </a:extLst>
          </p:cNvPr>
          <p:cNvGrpSpPr/>
          <p:nvPr/>
        </p:nvGrpSpPr>
        <p:grpSpPr>
          <a:xfrm>
            <a:off x="3485946" y="5124064"/>
            <a:ext cx="1297405" cy="505954"/>
            <a:chOff x="3463562" y="5582560"/>
            <a:chExt cx="1297405" cy="563045"/>
          </a:xfrm>
        </p:grpSpPr>
        <p:sp>
          <p:nvSpPr>
            <p:cNvPr id="214" name="TextBox 213">
              <a:extLst>
                <a:ext uri="{FF2B5EF4-FFF2-40B4-BE49-F238E27FC236}">
                  <a16:creationId xmlns:a16="http://schemas.microsoft.com/office/drawing/2014/main" id="{46B87F9E-0DC0-4492-B695-03A401C0F78F}"/>
                </a:ext>
              </a:extLst>
            </p:cNvPr>
            <p:cNvSpPr txBox="1"/>
            <p:nvPr/>
          </p:nvSpPr>
          <p:spPr>
            <a:xfrm>
              <a:off x="3463562" y="5582560"/>
              <a:ext cx="1297405" cy="563045"/>
            </a:xfrm>
            <a:prstGeom prst="round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2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Acoma Pueblo</a:t>
              </a:r>
            </a:p>
            <a:p>
              <a:pPr marL="0" marR="0" lvl="0" indent="0" algn="ctr" defTabSz="914400" rtl="0" eaLnBrk="1" fontAlgn="auto" latinLnBrk="0" hangingPunct="1">
                <a:lnSpc>
                  <a:spcPct val="83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J. Aragon &amp; J. Myers*</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a:ea typeface="+mn-ea"/>
                <a:cs typeface="+mn-cs"/>
              </a:endParaRPr>
            </a:p>
          </p:txBody>
        </p:sp>
        <p:sp>
          <p:nvSpPr>
            <p:cNvPr id="215" name="Rectangle: Rounded Corners 214">
              <a:extLst>
                <a:ext uri="{FF2B5EF4-FFF2-40B4-BE49-F238E27FC236}">
                  <a16:creationId xmlns:a16="http://schemas.microsoft.com/office/drawing/2014/main" id="{1135AC6A-8898-442A-B316-07FEF9EA5974}"/>
                </a:ext>
              </a:extLst>
            </p:cNvPr>
            <p:cNvSpPr/>
            <p:nvPr/>
          </p:nvSpPr>
          <p:spPr>
            <a:xfrm>
              <a:off x="3475755" y="5630290"/>
              <a:ext cx="1242982" cy="380859"/>
            </a:xfrm>
            <a:prstGeom prst="round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9" name="TextBox 8">
            <a:extLst>
              <a:ext uri="{FF2B5EF4-FFF2-40B4-BE49-F238E27FC236}">
                <a16:creationId xmlns:a16="http://schemas.microsoft.com/office/drawing/2014/main" id="{3D48E5AB-3D98-45AF-BED5-6144044A6F27}"/>
              </a:ext>
            </a:extLst>
          </p:cNvPr>
          <p:cNvSpPr txBox="1"/>
          <p:nvPr/>
        </p:nvSpPr>
        <p:spPr>
          <a:xfrm>
            <a:off x="470899" y="2005438"/>
            <a:ext cx="3002075" cy="1061829"/>
          </a:xfrm>
          <a:prstGeom prst="rect">
            <a:avLst/>
          </a:prstGeom>
          <a:solidFill>
            <a:schemeClr val="accent3">
              <a:lumMod val="40000"/>
              <a:lumOff val="60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ADVISORY BOARD</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Pamela Harman**</a:t>
            </a:r>
            <a:r>
              <a:rPr kumimoji="0" lang="en-US" sz="900" b="0" i="0" u="none" strike="noStrike" kern="1200" cap="none" spc="0" normalizeH="0" baseline="0" noProof="0" dirty="0">
                <a:ln>
                  <a:noFill/>
                </a:ln>
                <a:solidFill>
                  <a:prstClr val="black"/>
                </a:solidFill>
                <a:effectLst/>
                <a:uLnTx/>
                <a:uFillTx/>
                <a:latin typeface="Calibri"/>
                <a:ea typeface="+mn-ea"/>
                <a:cs typeface="+mn-cs"/>
              </a:rPr>
              <a:t> Chair, SETI Institute, NASA-Girl Scouts</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J. Clark**</a:t>
            </a:r>
            <a:r>
              <a:rPr kumimoji="0" lang="en-US" sz="900" b="0" i="0" u="none" strike="noStrike" kern="1200" cap="none" spc="0" normalizeH="0" baseline="0" noProof="0" dirty="0">
                <a:ln>
                  <a:noFill/>
                </a:ln>
                <a:solidFill>
                  <a:prstClr val="black"/>
                </a:solidFill>
                <a:effectLst/>
                <a:uLnTx/>
                <a:uFillTx/>
                <a:latin typeface="Calibri"/>
                <a:ea typeface="+mn-ea"/>
                <a:cs typeface="+mn-cs"/>
              </a:rPr>
              <a:t>, NAU, NASA Out-of-School for Native learners</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J. Aragon**</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1" i="0" u="none" strike="noStrike" kern="1200" cap="none" spc="0" normalizeH="0" baseline="0" noProof="0" dirty="0">
                <a:ln>
                  <a:noFill/>
                </a:ln>
                <a:solidFill>
                  <a:prstClr val="black"/>
                </a:solidFill>
                <a:effectLst/>
                <a:uLnTx/>
                <a:uFillTx/>
                <a:latin typeface="Calibri"/>
                <a:ea typeface="+mn-ea"/>
                <a:cs typeface="+mn-cs"/>
              </a:rPr>
              <a:t>Acoma</a:t>
            </a:r>
            <a:r>
              <a:rPr kumimoji="0" lang="en-US" sz="900" b="0" i="0" u="none" strike="noStrike" kern="1200" cap="none" spc="0" normalizeH="0" baseline="0" noProof="0" dirty="0">
                <a:ln>
                  <a:noFill/>
                </a:ln>
                <a:solidFill>
                  <a:prstClr val="black"/>
                </a:solidFill>
                <a:effectLst/>
                <a:uLnTx/>
                <a:uFillTx/>
                <a:latin typeface="Calibri"/>
                <a:ea typeface="+mn-ea"/>
                <a:cs typeface="+mn-cs"/>
              </a:rPr>
              <a:t> Pueblo; STEM educator (retired)</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P. Seaton**</a:t>
            </a:r>
            <a:r>
              <a:rPr kumimoji="0" lang="en-US" sz="900" b="0" i="0" u="none" strike="noStrike" kern="1200" cap="none" spc="0" normalizeH="0" baseline="0" noProof="0" dirty="0">
                <a:ln>
                  <a:noFill/>
                </a:ln>
                <a:solidFill>
                  <a:prstClr val="black"/>
                </a:solidFill>
                <a:effectLst/>
                <a:uLnTx/>
                <a:uFillTx/>
                <a:latin typeface="Calibri"/>
                <a:ea typeface="+mn-ea"/>
                <a:cs typeface="+mn-cs"/>
              </a:rPr>
              <a:t>, Planetarium Educator; Exec. Secretary, IPS</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V. Tallsalt**</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1" i="0" u="none" strike="noStrike" kern="1200" cap="none" spc="0" normalizeH="0" baseline="0" noProof="0" dirty="0">
                <a:ln>
                  <a:noFill/>
                </a:ln>
                <a:solidFill>
                  <a:prstClr val="black"/>
                </a:solidFill>
                <a:effectLst/>
                <a:uLnTx/>
                <a:uFillTx/>
                <a:latin typeface="Calibri"/>
                <a:ea typeface="+mn-ea"/>
                <a:cs typeface="+mn-cs"/>
              </a:rPr>
              <a:t>Navajo</a:t>
            </a:r>
            <a:r>
              <a:rPr kumimoji="0" lang="en-US" sz="900" b="0" i="0" u="none" strike="noStrike" kern="1200" cap="none" spc="0" normalizeH="0" baseline="0" noProof="0" dirty="0">
                <a:ln>
                  <a:noFill/>
                </a:ln>
                <a:solidFill>
                  <a:prstClr val="black"/>
                </a:solidFill>
                <a:effectLst/>
                <a:uLnTx/>
                <a:uFillTx/>
                <a:latin typeface="Calibri"/>
                <a:ea typeface="+mn-ea"/>
                <a:cs typeface="+mn-cs"/>
              </a:rPr>
              <a:t> culture and language consultant</a:t>
            </a:r>
          </a:p>
          <a:p>
            <a:pPr marL="109538" marR="0" lvl="0" indent="-109538"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E. Baca**, Latina </a:t>
            </a:r>
            <a:r>
              <a:rPr kumimoji="0" lang="en-US" sz="900" b="0" i="0" u="none" strike="noStrike" kern="1200" cap="none" spc="0" normalizeH="0" baseline="0" noProof="0" dirty="0">
                <a:ln>
                  <a:noFill/>
                </a:ln>
                <a:solidFill>
                  <a:prstClr val="black"/>
                </a:solidFill>
                <a:effectLst/>
                <a:uLnTx/>
                <a:uFillTx/>
                <a:latin typeface="Calibri"/>
                <a:ea typeface="+mn-ea"/>
                <a:cs typeface="+mn-cs"/>
              </a:rPr>
              <a:t>Educator, Natl. Hispanic Cultural Center</a:t>
            </a:r>
          </a:p>
        </p:txBody>
      </p:sp>
      <p:cxnSp>
        <p:nvCxnSpPr>
          <p:cNvPr id="132" name="Straight Connector 131">
            <a:extLst>
              <a:ext uri="{FF2B5EF4-FFF2-40B4-BE49-F238E27FC236}">
                <a16:creationId xmlns:a16="http://schemas.microsoft.com/office/drawing/2014/main" id="{17561B4C-9194-4A87-92E5-0A9293E507A6}"/>
              </a:ext>
            </a:extLst>
          </p:cNvPr>
          <p:cNvCxnSpPr>
            <a:cxnSpLocks/>
          </p:cNvCxnSpPr>
          <p:nvPr/>
        </p:nvCxnSpPr>
        <p:spPr>
          <a:xfrm flipH="1" flipV="1">
            <a:off x="3473951" y="2005438"/>
            <a:ext cx="636430" cy="44161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EFBB8171-1466-43A1-A18A-C75D46542787}"/>
              </a:ext>
            </a:extLst>
          </p:cNvPr>
          <p:cNvCxnSpPr>
            <a:cxnSpLocks/>
          </p:cNvCxnSpPr>
          <p:nvPr/>
        </p:nvCxnSpPr>
        <p:spPr>
          <a:xfrm flipH="1">
            <a:off x="3471612" y="2644085"/>
            <a:ext cx="642402" cy="42318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552428A-D0CD-4EF3-AD0A-809289389710}"/>
              </a:ext>
            </a:extLst>
          </p:cNvPr>
          <p:cNvSpPr txBox="1"/>
          <p:nvPr/>
        </p:nvSpPr>
        <p:spPr>
          <a:xfrm>
            <a:off x="6503051" y="1730265"/>
            <a:ext cx="1324878" cy="316690"/>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SwRI Administrative &amp; Business Office Support</a:t>
            </a:r>
          </a:p>
        </p:txBody>
      </p:sp>
      <p:grpSp>
        <p:nvGrpSpPr>
          <p:cNvPr id="17" name="Group 16">
            <a:extLst>
              <a:ext uri="{FF2B5EF4-FFF2-40B4-BE49-F238E27FC236}">
                <a16:creationId xmlns:a16="http://schemas.microsoft.com/office/drawing/2014/main" id="{968FABDF-5E97-49B5-B752-3EB0E82327C2}"/>
              </a:ext>
            </a:extLst>
          </p:cNvPr>
          <p:cNvGrpSpPr/>
          <p:nvPr/>
        </p:nvGrpSpPr>
        <p:grpSpPr>
          <a:xfrm>
            <a:off x="3478199" y="5546496"/>
            <a:ext cx="1297405" cy="370314"/>
            <a:chOff x="3463562" y="6107009"/>
            <a:chExt cx="1297405" cy="370314"/>
          </a:xfrm>
        </p:grpSpPr>
        <p:sp>
          <p:nvSpPr>
            <p:cNvPr id="151" name="TextBox 150">
              <a:extLst>
                <a:ext uri="{FF2B5EF4-FFF2-40B4-BE49-F238E27FC236}">
                  <a16:creationId xmlns:a16="http://schemas.microsoft.com/office/drawing/2014/main" id="{111078CB-F53C-436E-8561-FCE9FD1AF78E}"/>
                </a:ext>
              </a:extLst>
            </p:cNvPr>
            <p:cNvSpPr txBox="1"/>
            <p:nvPr/>
          </p:nvSpPr>
          <p:spPr>
            <a:xfrm>
              <a:off x="3463562" y="6107009"/>
              <a:ext cx="1297405" cy="370314"/>
            </a:xfrm>
            <a:prstGeom prst="round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850" b="0" i="0" u="none" strike="noStrike" kern="1200" cap="none" spc="0" normalizeH="0" baseline="0" noProof="0" dirty="0">
                  <a:ln>
                    <a:noFill/>
                  </a:ln>
                  <a:solidFill>
                    <a:prstClr val="black"/>
                  </a:solidFill>
                  <a:effectLst/>
                  <a:uLnTx/>
                  <a:uFillTx/>
                  <a:latin typeface="Calibri"/>
                  <a:ea typeface="+mn-ea"/>
                  <a:cs typeface="+mn-cs"/>
                </a:rPr>
                <a:t>Hispanic Cultural Center</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E. Baca** &amp; T. Nunn*</a:t>
              </a:r>
            </a:p>
          </p:txBody>
        </p:sp>
        <p:sp>
          <p:nvSpPr>
            <p:cNvPr id="153" name="Rectangle: Rounded Corners 152">
              <a:extLst>
                <a:ext uri="{FF2B5EF4-FFF2-40B4-BE49-F238E27FC236}">
                  <a16:creationId xmlns:a16="http://schemas.microsoft.com/office/drawing/2014/main" id="{43FB51B9-B292-42C6-9A1E-76CFA5D499CE}"/>
                </a:ext>
              </a:extLst>
            </p:cNvPr>
            <p:cNvSpPr/>
            <p:nvPr/>
          </p:nvSpPr>
          <p:spPr>
            <a:xfrm>
              <a:off x="3475755" y="6127670"/>
              <a:ext cx="1242982" cy="313648"/>
            </a:xfrm>
            <a:prstGeom prst="round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7" name="Group 26">
            <a:extLst>
              <a:ext uri="{FF2B5EF4-FFF2-40B4-BE49-F238E27FC236}">
                <a16:creationId xmlns:a16="http://schemas.microsoft.com/office/drawing/2014/main" id="{8C26A93C-9692-C34C-BCA9-2FF0B382C94E}"/>
              </a:ext>
            </a:extLst>
          </p:cNvPr>
          <p:cNvGrpSpPr/>
          <p:nvPr/>
        </p:nvGrpSpPr>
        <p:grpSpPr>
          <a:xfrm>
            <a:off x="6444085" y="5885643"/>
            <a:ext cx="3699283" cy="826158"/>
            <a:chOff x="6343668" y="5985533"/>
            <a:chExt cx="3777361" cy="826158"/>
          </a:xfrm>
        </p:grpSpPr>
        <p:sp>
          <p:nvSpPr>
            <p:cNvPr id="105" name="Rectangle 104">
              <a:extLst>
                <a:ext uri="{FF2B5EF4-FFF2-40B4-BE49-F238E27FC236}">
                  <a16:creationId xmlns:a16="http://schemas.microsoft.com/office/drawing/2014/main" id="{87AA0396-D919-8A49-9550-C0DD7E715223}"/>
                </a:ext>
              </a:extLst>
            </p:cNvPr>
            <p:cNvSpPr/>
            <p:nvPr/>
          </p:nvSpPr>
          <p:spPr>
            <a:xfrm>
              <a:off x="6343669" y="6118970"/>
              <a:ext cx="3701111" cy="6422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w="10160">
                  <a:noFill/>
                  <a:prstDash val="solid"/>
                </a:ln>
                <a:solidFill>
                  <a:srgbClr val="FFFFFF"/>
                </a:solidFill>
                <a:effectLst>
                  <a:outerShdw dist="50800" dir="5400000" sx="1000" sy="1000" algn="ctr" rotWithShape="0">
                    <a:srgbClr val="000000">
                      <a:alpha val="43137"/>
                    </a:srgbClr>
                  </a:outerShdw>
                </a:effectLst>
                <a:uLnTx/>
                <a:uFillTx/>
                <a:latin typeface="Arial" panose="020B0604020202020204" pitchFamily="34" charset="0"/>
                <a:ea typeface="+mn-ea"/>
                <a:cs typeface="+mn-cs"/>
              </a:endParaRPr>
            </a:p>
          </p:txBody>
        </p:sp>
        <p:sp>
          <p:nvSpPr>
            <p:cNvPr id="104" name="Rectangle 103">
              <a:extLst>
                <a:ext uri="{FF2B5EF4-FFF2-40B4-BE49-F238E27FC236}">
                  <a16:creationId xmlns:a16="http://schemas.microsoft.com/office/drawing/2014/main" id="{364B2FC1-8D9F-F342-A24E-D4EA3F1A3E53}"/>
                </a:ext>
              </a:extLst>
            </p:cNvPr>
            <p:cNvSpPr/>
            <p:nvPr/>
          </p:nvSpPr>
          <p:spPr>
            <a:xfrm>
              <a:off x="6343668" y="5985533"/>
              <a:ext cx="3701111" cy="171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w="10160">
                    <a:noFill/>
                    <a:prstDash val="solid"/>
                  </a:ln>
                  <a:solidFill>
                    <a:srgbClr val="FFFFFF"/>
                  </a:solidFill>
                  <a:effectLst>
                    <a:outerShdw dist="50800" dir="5400000" sx="1000" sy="1000" algn="ctr" rotWithShape="0">
                      <a:srgbClr val="000000">
                        <a:alpha val="43137"/>
                      </a:srgbClr>
                    </a:outerShdw>
                  </a:effectLst>
                  <a:uLnTx/>
                  <a:uFillTx/>
                  <a:latin typeface="Arial" panose="020B0604020202020204" pitchFamily="34" charset="0"/>
                  <a:ea typeface="+mn-ea"/>
                  <a:cs typeface="+mn-cs"/>
                </a:rPr>
                <a:t>Legend</a:t>
              </a:r>
            </a:p>
          </p:txBody>
        </p:sp>
        <p:sp>
          <p:nvSpPr>
            <p:cNvPr id="106" name="Rectangle 105">
              <a:extLst>
                <a:ext uri="{FF2B5EF4-FFF2-40B4-BE49-F238E27FC236}">
                  <a16:creationId xmlns:a16="http://schemas.microsoft.com/office/drawing/2014/main" id="{CF91618F-E066-374C-BDC5-71DDBDF8D350}"/>
                </a:ext>
              </a:extLst>
            </p:cNvPr>
            <p:cNvSpPr/>
            <p:nvPr/>
          </p:nvSpPr>
          <p:spPr>
            <a:xfrm>
              <a:off x="6391241" y="6241800"/>
              <a:ext cx="187780" cy="138520"/>
            </a:xfrm>
            <a:prstGeom prst="rect">
              <a:avLst/>
            </a:prstGeom>
            <a:solidFill>
              <a:srgbClr val="FAD5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8" name="TextBox 107">
              <a:extLst>
                <a:ext uri="{FF2B5EF4-FFF2-40B4-BE49-F238E27FC236}">
                  <a16:creationId xmlns:a16="http://schemas.microsoft.com/office/drawing/2014/main" id="{060B85D4-0672-1847-A40B-2F24FDDB2801}"/>
                </a:ext>
              </a:extLst>
            </p:cNvPr>
            <p:cNvSpPr txBox="1"/>
            <p:nvPr/>
          </p:nvSpPr>
          <p:spPr>
            <a:xfrm>
              <a:off x="6529751" y="6201586"/>
              <a:ext cx="114447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Core POCC Institution</a:t>
              </a:r>
            </a:p>
          </p:txBody>
        </p:sp>
        <p:sp>
          <p:nvSpPr>
            <p:cNvPr id="109" name="TextBox 108">
              <a:extLst>
                <a:ext uri="{FF2B5EF4-FFF2-40B4-BE49-F238E27FC236}">
                  <a16:creationId xmlns:a16="http://schemas.microsoft.com/office/drawing/2014/main" id="{5B8D43ED-D762-A242-9862-2D733A06CD14}"/>
                </a:ext>
              </a:extLst>
            </p:cNvPr>
            <p:cNvSpPr txBox="1"/>
            <p:nvPr/>
          </p:nvSpPr>
          <p:spPr>
            <a:xfrm>
              <a:off x="6536547" y="6397616"/>
              <a:ext cx="114447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Outreach Leaders</a:t>
              </a:r>
            </a:p>
          </p:txBody>
        </p:sp>
        <p:sp>
          <p:nvSpPr>
            <p:cNvPr id="110" name="Rectangle 109">
              <a:extLst>
                <a:ext uri="{FF2B5EF4-FFF2-40B4-BE49-F238E27FC236}">
                  <a16:creationId xmlns:a16="http://schemas.microsoft.com/office/drawing/2014/main" id="{54B01B4D-1CE5-904B-8F2D-30793D600EE0}"/>
                </a:ext>
              </a:extLst>
            </p:cNvPr>
            <p:cNvSpPr/>
            <p:nvPr/>
          </p:nvSpPr>
          <p:spPr>
            <a:xfrm>
              <a:off x="6386824" y="6453994"/>
              <a:ext cx="187780" cy="138520"/>
            </a:xfrm>
            <a:prstGeom prst="rect">
              <a:avLst/>
            </a:prstGeom>
            <a:solidFill>
              <a:srgbClr val="BDE1E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1" name="TextBox 110">
              <a:extLst>
                <a:ext uri="{FF2B5EF4-FFF2-40B4-BE49-F238E27FC236}">
                  <a16:creationId xmlns:a16="http://schemas.microsoft.com/office/drawing/2014/main" id="{FFB769C3-80E9-8140-9D1F-F17569110B51}"/>
                </a:ext>
              </a:extLst>
            </p:cNvPr>
            <p:cNvSpPr txBox="1"/>
            <p:nvPr/>
          </p:nvSpPr>
          <p:spPr>
            <a:xfrm>
              <a:off x="8963457" y="6402993"/>
              <a:ext cx="115757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Consultant/Contributor</a:t>
              </a:r>
            </a:p>
          </p:txBody>
        </p:sp>
        <p:sp>
          <p:nvSpPr>
            <p:cNvPr id="113" name="Rectangle 112">
              <a:extLst>
                <a:ext uri="{FF2B5EF4-FFF2-40B4-BE49-F238E27FC236}">
                  <a16:creationId xmlns:a16="http://schemas.microsoft.com/office/drawing/2014/main" id="{B6EFB821-A4BB-7541-A2D0-694CFE27BC37}"/>
                </a:ext>
              </a:extLst>
            </p:cNvPr>
            <p:cNvSpPr/>
            <p:nvPr/>
          </p:nvSpPr>
          <p:spPr>
            <a:xfrm>
              <a:off x="8834983" y="6449149"/>
              <a:ext cx="187779" cy="138520"/>
            </a:xfrm>
            <a:prstGeom prst="rect">
              <a:avLst/>
            </a:prstGeom>
            <a:solidFill>
              <a:srgbClr val="DDDDD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8" name="Straight Connector 117">
              <a:extLst>
                <a:ext uri="{FF2B5EF4-FFF2-40B4-BE49-F238E27FC236}">
                  <a16:creationId xmlns:a16="http://schemas.microsoft.com/office/drawing/2014/main" id="{52760148-DC79-4E40-A5E2-85A1024BC8A7}"/>
                </a:ext>
              </a:extLst>
            </p:cNvPr>
            <p:cNvCxnSpPr>
              <a:cxnSpLocks/>
            </p:cNvCxnSpPr>
            <p:nvPr/>
          </p:nvCxnSpPr>
          <p:spPr>
            <a:xfrm>
              <a:off x="8368233" y="6675391"/>
              <a:ext cx="256060"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E447F7A2-8ED7-0848-92B4-D3592776EB19}"/>
                </a:ext>
              </a:extLst>
            </p:cNvPr>
            <p:cNvSpPr txBox="1"/>
            <p:nvPr/>
          </p:nvSpPr>
          <p:spPr>
            <a:xfrm>
              <a:off x="8575008" y="6565470"/>
              <a:ext cx="80021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Collaboration</a:t>
              </a:r>
            </a:p>
          </p:txBody>
        </p:sp>
        <p:sp>
          <p:nvSpPr>
            <p:cNvPr id="123" name="TextBox 122">
              <a:extLst>
                <a:ext uri="{FF2B5EF4-FFF2-40B4-BE49-F238E27FC236}">
                  <a16:creationId xmlns:a16="http://schemas.microsoft.com/office/drawing/2014/main" id="{F9918B94-3A80-AA44-B2C0-44CC7EA2BF2C}"/>
                </a:ext>
              </a:extLst>
            </p:cNvPr>
            <p:cNvSpPr txBox="1"/>
            <p:nvPr/>
          </p:nvSpPr>
          <p:spPr>
            <a:xfrm>
              <a:off x="8969910" y="6191465"/>
              <a:ext cx="110519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Advisor/Disseminator</a:t>
              </a:r>
            </a:p>
          </p:txBody>
        </p:sp>
        <p:sp>
          <p:nvSpPr>
            <p:cNvPr id="124" name="Rectangle 123">
              <a:extLst>
                <a:ext uri="{FF2B5EF4-FFF2-40B4-BE49-F238E27FC236}">
                  <a16:creationId xmlns:a16="http://schemas.microsoft.com/office/drawing/2014/main" id="{E42CF73D-C1CC-B047-837E-C7C8B69553E3}"/>
                </a:ext>
              </a:extLst>
            </p:cNvPr>
            <p:cNvSpPr/>
            <p:nvPr/>
          </p:nvSpPr>
          <p:spPr>
            <a:xfrm>
              <a:off x="8831711" y="6237621"/>
              <a:ext cx="187779" cy="138520"/>
            </a:xfrm>
            <a:prstGeom prst="rect">
              <a:avLst/>
            </a:prstGeom>
            <a:solidFill>
              <a:srgbClr val="DBE7C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31" name="Straight Connector 130">
              <a:extLst>
                <a:ext uri="{FF2B5EF4-FFF2-40B4-BE49-F238E27FC236}">
                  <a16:creationId xmlns:a16="http://schemas.microsoft.com/office/drawing/2014/main" id="{2F451753-0405-2E4D-8A16-A3F068D69014}"/>
                </a:ext>
              </a:extLst>
            </p:cNvPr>
            <p:cNvCxnSpPr>
              <a:cxnSpLocks/>
            </p:cNvCxnSpPr>
            <p:nvPr/>
          </p:nvCxnSpPr>
          <p:spPr>
            <a:xfrm>
              <a:off x="6950418" y="6676719"/>
              <a:ext cx="24154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08766BC2-D03B-734C-9769-193761D97BAE}"/>
                </a:ext>
              </a:extLst>
            </p:cNvPr>
            <p:cNvSpPr txBox="1"/>
            <p:nvPr/>
          </p:nvSpPr>
          <p:spPr>
            <a:xfrm>
              <a:off x="7139118" y="6563939"/>
              <a:ext cx="86273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Control/Report</a:t>
              </a:r>
            </a:p>
          </p:txBody>
        </p:sp>
        <p:sp>
          <p:nvSpPr>
            <p:cNvPr id="134" name="Rectangle: Rounded Corners 207">
              <a:extLst>
                <a:ext uri="{FF2B5EF4-FFF2-40B4-BE49-F238E27FC236}">
                  <a16:creationId xmlns:a16="http://schemas.microsoft.com/office/drawing/2014/main" id="{C6717BB5-8719-7F43-A018-8E998FEA28EA}"/>
                </a:ext>
              </a:extLst>
            </p:cNvPr>
            <p:cNvSpPr/>
            <p:nvPr/>
          </p:nvSpPr>
          <p:spPr>
            <a:xfrm>
              <a:off x="7603411" y="6439692"/>
              <a:ext cx="190369" cy="151752"/>
            </a:xfrm>
            <a:prstGeom prst="round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7" name="TextBox 136">
              <a:extLst>
                <a:ext uri="{FF2B5EF4-FFF2-40B4-BE49-F238E27FC236}">
                  <a16:creationId xmlns:a16="http://schemas.microsoft.com/office/drawing/2014/main" id="{46FE6EDC-94EE-4B4C-8975-81225CEED19C}"/>
                </a:ext>
              </a:extLst>
            </p:cNvPr>
            <p:cNvSpPr txBox="1"/>
            <p:nvPr/>
          </p:nvSpPr>
          <p:spPr>
            <a:xfrm>
              <a:off x="7729400" y="6407076"/>
              <a:ext cx="115757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Resource/Collaborator</a:t>
              </a:r>
            </a:p>
          </p:txBody>
        </p:sp>
        <p:sp>
          <p:nvSpPr>
            <p:cNvPr id="138" name="Rectangle: Rounded Corners 207">
              <a:extLst>
                <a:ext uri="{FF2B5EF4-FFF2-40B4-BE49-F238E27FC236}">
                  <a16:creationId xmlns:a16="http://schemas.microsoft.com/office/drawing/2014/main" id="{55844BDD-CB46-2042-A556-9BFAED691D8F}"/>
                </a:ext>
              </a:extLst>
            </p:cNvPr>
            <p:cNvSpPr/>
            <p:nvPr/>
          </p:nvSpPr>
          <p:spPr>
            <a:xfrm>
              <a:off x="7606230" y="6238647"/>
              <a:ext cx="190369" cy="151752"/>
            </a:xfrm>
            <a:prstGeom prst="roundRect">
              <a:avLst/>
            </a:prstGeom>
            <a:noFill/>
            <a:ln w="19050">
              <a:solidFill>
                <a:srgbClr val="35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9" name="TextBox 138">
              <a:extLst>
                <a:ext uri="{FF2B5EF4-FFF2-40B4-BE49-F238E27FC236}">
                  <a16:creationId xmlns:a16="http://schemas.microsoft.com/office/drawing/2014/main" id="{B8D54DD1-76E3-BA46-AA3D-63D3160CAC80}"/>
                </a:ext>
              </a:extLst>
            </p:cNvPr>
            <p:cNvSpPr txBox="1"/>
            <p:nvPr/>
          </p:nvSpPr>
          <p:spPr>
            <a:xfrm>
              <a:off x="7735857" y="6200387"/>
              <a:ext cx="107900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Calibri" panose="020F0502020204030204" pitchFamily="34" charset="0"/>
                </a:rPr>
                <a:t>Leadership Domains</a:t>
              </a:r>
            </a:p>
          </p:txBody>
        </p:sp>
      </p:grpSp>
      <p:cxnSp>
        <p:nvCxnSpPr>
          <p:cNvPr id="140" name="Connector: Elbow 88">
            <a:extLst>
              <a:ext uri="{FF2B5EF4-FFF2-40B4-BE49-F238E27FC236}">
                <a16:creationId xmlns:a16="http://schemas.microsoft.com/office/drawing/2014/main" id="{B2BBF4C3-C477-B648-BBE0-54A9D19765F2}"/>
              </a:ext>
            </a:extLst>
          </p:cNvPr>
          <p:cNvCxnSpPr>
            <a:cxnSpLocks/>
          </p:cNvCxnSpPr>
          <p:nvPr/>
        </p:nvCxnSpPr>
        <p:spPr>
          <a:xfrm>
            <a:off x="4546566" y="1004145"/>
            <a:ext cx="296413" cy="262545"/>
          </a:xfrm>
          <a:prstGeom prst="bentConnector3">
            <a:avLst>
              <a:gd name="adj1" fmla="val 50000"/>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203258B-3EA8-48F1-9934-8E6349CB536F}"/>
              </a:ext>
            </a:extLst>
          </p:cNvPr>
          <p:cNvCxnSpPr>
            <a:cxnSpLocks/>
          </p:cNvCxnSpPr>
          <p:nvPr/>
        </p:nvCxnSpPr>
        <p:spPr>
          <a:xfrm>
            <a:off x="5587670" y="2792128"/>
            <a:ext cx="270171" cy="212"/>
          </a:xfrm>
          <a:prstGeom prst="line">
            <a:avLst/>
          </a:prstGeom>
          <a:ln w="57150"/>
        </p:spPr>
        <p:style>
          <a:lnRef idx="3">
            <a:schemeClr val="dk1"/>
          </a:lnRef>
          <a:fillRef idx="0">
            <a:schemeClr val="dk1"/>
          </a:fillRef>
          <a:effectRef idx="2">
            <a:schemeClr val="dk1"/>
          </a:effectRef>
          <a:fontRef idx="minor">
            <a:schemeClr val="tx1"/>
          </a:fontRef>
        </p:style>
      </p:cxnSp>
      <p:sp>
        <p:nvSpPr>
          <p:cNvPr id="144" name="TextBox 143">
            <a:extLst>
              <a:ext uri="{FF2B5EF4-FFF2-40B4-BE49-F238E27FC236}">
                <a16:creationId xmlns:a16="http://schemas.microsoft.com/office/drawing/2014/main" id="{7918C076-77E4-44C7-9604-61D0704AE2A4}"/>
              </a:ext>
            </a:extLst>
          </p:cNvPr>
          <p:cNvSpPr txBox="1"/>
          <p:nvPr/>
        </p:nvSpPr>
        <p:spPr>
          <a:xfrm>
            <a:off x="5809050" y="2705306"/>
            <a:ext cx="1305389" cy="181116"/>
          </a:xfrm>
          <a:prstGeom prst="rect">
            <a:avLst/>
          </a:prstGeom>
          <a:solidFill>
            <a:schemeClr val="bg1"/>
          </a:solidFill>
          <a:ln>
            <a:solidFill>
              <a:schemeClr val="tx1"/>
            </a:solidFill>
          </a:ln>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 tIns="6350" rIns="6350" bIns="84400" numCol="1" spcCol="1270" anchor="ctr" anchorCtr="0">
            <a:noAutofit/>
          </a:bodyPr>
          <a:lstStyle/>
          <a:p>
            <a:pPr marL="0" marR="0" lvl="0" indent="0" algn="ctr" defTabSz="444500" rtl="0" eaLnBrk="1" fontAlgn="auto" latinLnBrk="0" hangingPunct="1">
              <a:lnSpc>
                <a:spcPct val="150000"/>
              </a:lnSpc>
              <a:spcBef>
                <a:spcPct val="0"/>
              </a:spcBef>
              <a:spcAft>
                <a:spcPts val="0"/>
              </a:spcAft>
              <a:buClrTx/>
              <a:buSzTx/>
              <a:buFontTx/>
              <a:buNone/>
              <a:tabLst/>
              <a:defRPr/>
            </a:pPr>
            <a:r>
              <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Deputy Program Mgr.</a:t>
            </a:r>
          </a:p>
        </p:txBody>
      </p:sp>
      <p:sp>
        <p:nvSpPr>
          <p:cNvPr id="148" name="TextBox 147">
            <a:extLst>
              <a:ext uri="{FF2B5EF4-FFF2-40B4-BE49-F238E27FC236}">
                <a16:creationId xmlns:a16="http://schemas.microsoft.com/office/drawing/2014/main" id="{A19ABD14-E3A6-49E1-8BB2-682AEB8ABDD2}"/>
              </a:ext>
            </a:extLst>
          </p:cNvPr>
          <p:cNvSpPr txBox="1"/>
          <p:nvPr/>
        </p:nvSpPr>
        <p:spPr>
          <a:xfrm>
            <a:off x="5907893" y="2888532"/>
            <a:ext cx="1138037" cy="176786"/>
          </a:xfrm>
          <a:prstGeom prst="rect">
            <a:avLst/>
          </a:prstGeom>
          <a:solidFill>
            <a:srgbClr val="BEE1EA"/>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6350" rIns="25400" bIns="6350" numCol="1" spcCol="1270" anchor="b" anchorCtr="0">
            <a:noAutofit/>
          </a:bodyPr>
          <a:lstStyle/>
          <a:p>
            <a:pPr marL="0" marR="0" lvl="0" indent="0" algn="ctr" defTabSz="444500" rtl="0" eaLnBrk="1" fontAlgn="auto" latinLnBrk="0" hangingPunct="1">
              <a:lnSpc>
                <a:spcPct val="70000"/>
              </a:lnSpc>
              <a:spcBef>
                <a:spcPct val="0"/>
              </a:spcBef>
              <a:spcAft>
                <a:spcPts val="0"/>
              </a:spcAft>
              <a:buClrTx/>
              <a:buSzTx/>
              <a:buFontTx/>
              <a:buNone/>
              <a:tabLst/>
              <a:defRPr/>
            </a:pPr>
            <a:r>
              <a:rPr kumimoji="0" lang="en-US" sz="1100" b="1" i="0" u="none" strike="noStrike" kern="1200" cap="none" spc="0" normalizeH="0" baseline="0" noProof="0" dirty="0">
                <a:ln>
                  <a:noFill/>
                </a:ln>
                <a:solidFill>
                  <a:prstClr val="black">
                    <a:hueOff val="0"/>
                    <a:satOff val="0"/>
                    <a:lumOff val="0"/>
                    <a:alphaOff val="0"/>
                  </a:prstClr>
                </a:solidFill>
                <a:effectLst/>
                <a:uLnTx/>
                <a:uFillTx/>
                <a:latin typeface="Arial Narrow" panose="020B0606020202030204" pitchFamily="34" charset="0"/>
                <a:ea typeface="+mn-ea"/>
                <a:cs typeface="+mn-cs"/>
              </a:rPr>
              <a:t>B. Ingermann (cv</a:t>
            </a:r>
            <a:r>
              <a:rPr kumimoji="0" lang="en-US" sz="1000" b="1" i="0" u="none" strike="noStrike" kern="1200" cap="none" spc="0" normalizeH="0" baseline="0" noProof="0" dirty="0">
                <a:ln>
                  <a:noFill/>
                </a:ln>
                <a:solidFill>
                  <a:prstClr val="black">
                    <a:hueOff val="0"/>
                    <a:satOff val="0"/>
                    <a:lumOff val="0"/>
                    <a:alphaOff val="0"/>
                  </a:prstClr>
                </a:solidFill>
                <a:effectLst/>
                <a:uLnTx/>
                <a:uFillTx/>
                <a:latin typeface="Arial Narrow" panose="020B0606020202030204" pitchFamily="34" charset="0"/>
                <a:ea typeface="+mn-ea"/>
                <a:cs typeface="+mn-cs"/>
              </a:rPr>
              <a:t>)</a:t>
            </a:r>
          </a:p>
        </p:txBody>
      </p:sp>
      <p:cxnSp>
        <p:nvCxnSpPr>
          <p:cNvPr id="119" name="Straight Connector 118">
            <a:extLst>
              <a:ext uri="{FF2B5EF4-FFF2-40B4-BE49-F238E27FC236}">
                <a16:creationId xmlns:a16="http://schemas.microsoft.com/office/drawing/2014/main" id="{D587989D-382B-4FDB-B7CE-A1129DEB51D4}"/>
              </a:ext>
            </a:extLst>
          </p:cNvPr>
          <p:cNvCxnSpPr>
            <a:cxnSpLocks/>
          </p:cNvCxnSpPr>
          <p:nvPr/>
        </p:nvCxnSpPr>
        <p:spPr>
          <a:xfrm>
            <a:off x="5572504" y="2333077"/>
            <a:ext cx="270171" cy="212"/>
          </a:xfrm>
          <a:prstGeom prst="line">
            <a:avLst/>
          </a:prstGeom>
          <a:ln w="57150"/>
        </p:spPr>
        <p:style>
          <a:lnRef idx="3">
            <a:schemeClr val="dk1"/>
          </a:lnRef>
          <a:fillRef idx="0">
            <a:schemeClr val="dk1"/>
          </a:fillRef>
          <a:effectRef idx="2">
            <a:schemeClr val="dk1"/>
          </a:effectRef>
          <a:fontRef idx="minor">
            <a:schemeClr val="tx1"/>
          </a:fontRef>
        </p:style>
      </p:cxnSp>
      <p:sp>
        <p:nvSpPr>
          <p:cNvPr id="129" name="TextBox 128">
            <a:extLst>
              <a:ext uri="{FF2B5EF4-FFF2-40B4-BE49-F238E27FC236}">
                <a16:creationId xmlns:a16="http://schemas.microsoft.com/office/drawing/2014/main" id="{FC19E6F9-B21A-4DA7-B065-1498BE8D330F}"/>
              </a:ext>
            </a:extLst>
          </p:cNvPr>
          <p:cNvSpPr txBox="1"/>
          <p:nvPr/>
        </p:nvSpPr>
        <p:spPr>
          <a:xfrm>
            <a:off x="5805567" y="2234856"/>
            <a:ext cx="1305389" cy="181116"/>
          </a:xfrm>
          <a:prstGeom prst="rect">
            <a:avLst/>
          </a:prstGeom>
          <a:solidFill>
            <a:schemeClr val="bg1"/>
          </a:solidFill>
          <a:ln>
            <a:solidFill>
              <a:schemeClr val="tx1"/>
            </a:solidFill>
          </a:ln>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 tIns="6350" rIns="6350" bIns="84400" numCol="1" spcCol="1270" anchor="ctr" anchorCtr="0">
            <a:noAutofit/>
          </a:bodyPr>
          <a:lstStyle/>
          <a:p>
            <a:pPr marL="0" marR="0" lvl="0" indent="0" algn="ctr" defTabSz="444500" rtl="0" eaLnBrk="1" fontAlgn="auto" latinLnBrk="0" hangingPunct="1">
              <a:lnSpc>
                <a:spcPct val="150000"/>
              </a:lnSpc>
              <a:spcBef>
                <a:spcPct val="0"/>
              </a:spcBef>
              <a:spcAft>
                <a:spcPts val="0"/>
              </a:spcAft>
              <a:buClrTx/>
              <a:buSzTx/>
              <a:buFontTx/>
              <a:buNone/>
              <a:tabLst/>
              <a:defRPr/>
            </a:pPr>
            <a:r>
              <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Outreach Co-Director</a:t>
            </a:r>
          </a:p>
        </p:txBody>
      </p:sp>
      <p:sp>
        <p:nvSpPr>
          <p:cNvPr id="150" name="TextBox 149">
            <a:extLst>
              <a:ext uri="{FF2B5EF4-FFF2-40B4-BE49-F238E27FC236}">
                <a16:creationId xmlns:a16="http://schemas.microsoft.com/office/drawing/2014/main" id="{DCFEA691-EE4C-4D8B-BF5D-1CC663BF9E68}"/>
              </a:ext>
            </a:extLst>
          </p:cNvPr>
          <p:cNvSpPr txBox="1"/>
          <p:nvPr/>
        </p:nvSpPr>
        <p:spPr>
          <a:xfrm>
            <a:off x="5892727" y="2412446"/>
            <a:ext cx="1138037" cy="187692"/>
          </a:xfrm>
          <a:prstGeom prst="rect">
            <a:avLst/>
          </a:prstGeom>
          <a:solidFill>
            <a:srgbClr val="BEE1EA"/>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6350" rIns="25400" bIns="6350" numCol="1" spcCol="1270" anchor="b" anchorCtr="0">
            <a:noAutofit/>
          </a:bodyPr>
          <a:lstStyle/>
          <a:p>
            <a:pPr marL="0" marR="0" lvl="0" indent="0" algn="ctr" defTabSz="444500" rtl="0" eaLnBrk="1" fontAlgn="auto" latinLnBrk="0" hangingPunct="1">
              <a:lnSpc>
                <a:spcPct val="70000"/>
              </a:lnSpc>
              <a:spcBef>
                <a:spcPct val="0"/>
              </a:spcBef>
              <a:spcAft>
                <a:spcPts val="0"/>
              </a:spcAft>
              <a:buClrTx/>
              <a:buSzTx/>
              <a:buFontTx/>
              <a:buNone/>
              <a:tabLst/>
              <a:defRPr/>
            </a:pPr>
            <a:r>
              <a:rPr kumimoji="0" lang="en-US" sz="1100" b="1" i="0" u="none" strike="noStrike" kern="1200" cap="none" spc="0" normalizeH="0" baseline="0" noProof="0" dirty="0">
                <a:ln>
                  <a:noFill/>
                </a:ln>
                <a:solidFill>
                  <a:prstClr val="black">
                    <a:hueOff val="0"/>
                    <a:satOff val="0"/>
                    <a:lumOff val="0"/>
                    <a:alphaOff val="0"/>
                  </a:prstClr>
                </a:solidFill>
                <a:effectLst/>
                <a:uLnTx/>
                <a:uFillTx/>
                <a:latin typeface="Arial Narrow" panose="020B0606020202030204" pitchFamily="34" charset="0"/>
                <a:ea typeface="+mn-ea"/>
                <a:cs typeface="+mn-cs"/>
              </a:rPr>
              <a:t>Dr. J. Keller**</a:t>
            </a:r>
          </a:p>
        </p:txBody>
      </p:sp>
      <p:sp>
        <p:nvSpPr>
          <p:cNvPr id="80" name="Freeform: Shape 79">
            <a:extLst>
              <a:ext uri="{FF2B5EF4-FFF2-40B4-BE49-F238E27FC236}">
                <a16:creationId xmlns:a16="http://schemas.microsoft.com/office/drawing/2014/main" id="{AF8BD051-57D4-45E8-8B0B-AB6A94B2C8C8}"/>
              </a:ext>
            </a:extLst>
          </p:cNvPr>
          <p:cNvSpPr/>
          <p:nvPr/>
        </p:nvSpPr>
        <p:spPr>
          <a:xfrm>
            <a:off x="5099669" y="4071609"/>
            <a:ext cx="1025267" cy="781615"/>
          </a:xfrm>
          <a:custGeom>
            <a:avLst/>
            <a:gdLst>
              <a:gd name="connsiteX0" fmla="*/ 0 w 1025267"/>
              <a:gd name="connsiteY0" fmla="*/ 0 h 292304"/>
              <a:gd name="connsiteX1" fmla="*/ 1025267 w 1025267"/>
              <a:gd name="connsiteY1" fmla="*/ 0 h 292304"/>
              <a:gd name="connsiteX2" fmla="*/ 1025267 w 1025267"/>
              <a:gd name="connsiteY2" fmla="*/ 292304 h 292304"/>
              <a:gd name="connsiteX3" fmla="*/ 0 w 1025267"/>
              <a:gd name="connsiteY3" fmla="*/ 292304 h 292304"/>
              <a:gd name="connsiteX4" fmla="*/ 0 w 1025267"/>
              <a:gd name="connsiteY4" fmla="*/ 0 h 29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267" h="292304">
                <a:moveTo>
                  <a:pt x="0" y="0"/>
                </a:moveTo>
                <a:lnTo>
                  <a:pt x="1025267" y="0"/>
                </a:lnTo>
                <a:lnTo>
                  <a:pt x="1025267" y="292304"/>
                </a:lnTo>
                <a:lnTo>
                  <a:pt x="0" y="292304"/>
                </a:lnTo>
                <a:lnTo>
                  <a:pt x="0" y="0"/>
                </a:lnTo>
                <a:close/>
              </a:path>
            </a:pathLst>
          </a:custGeom>
          <a:solidFill>
            <a:schemeClr val="accent5">
              <a:lumMod val="40000"/>
              <a:lumOff val="60000"/>
              <a:alpha val="90000"/>
            </a:schemeClr>
          </a:solidFill>
        </p:spPr>
        <p:style>
          <a:lnRef idx="1">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400" tIns="6350" rIns="25400" bIns="6350" numCol="1" spcCol="1270" anchor="b" anchorCtr="0">
            <a:noAutofit/>
          </a:bodyPr>
          <a:lstStyle/>
          <a:p>
            <a:pPr marL="0" marR="0" lvl="0" indent="0" algn="ctr" defTabSz="444500" rtl="0" eaLnBrk="1" fontAlgn="auto" latinLnBrk="0" hangingPunct="1">
              <a:lnSpc>
                <a:spcPct val="75000"/>
              </a:lnSpc>
              <a:spcBef>
                <a:spcPct val="0"/>
              </a:spcBef>
              <a:spcAft>
                <a:spcPts val="0"/>
              </a:spcAft>
              <a:buClrTx/>
              <a:buSzTx/>
              <a:buFontTx/>
              <a:buNone/>
              <a:tabLst/>
              <a:defRPr/>
            </a:pPr>
            <a:r>
              <a:rPr kumimoji="0" lang="en-US" sz="1100" b="1" i="0" u="none" strike="noStrike" kern="1200" cap="none" spc="0" normalizeH="0" baseline="0" noProof="0" dirty="0">
                <a:ln>
                  <a:noFill/>
                </a:ln>
                <a:solidFill>
                  <a:prstClr val="black">
                    <a:hueOff val="0"/>
                    <a:satOff val="0"/>
                    <a:lumOff val="0"/>
                    <a:alphaOff val="0"/>
                  </a:prstClr>
                </a:solidFill>
                <a:effectLst/>
                <a:uLnTx/>
                <a:uFillTx/>
                <a:latin typeface="Arial Narrow" panose="020B0606020202030204" pitchFamily="34" charset="0"/>
                <a:ea typeface="+mn-ea"/>
                <a:cs typeface="+mn-cs"/>
              </a:rPr>
              <a:t>Dr. J. Keller**</a:t>
            </a:r>
          </a:p>
          <a:p>
            <a:pPr marL="0" marR="0" lvl="0" indent="0" algn="ctr" defTabSz="444500" rtl="0" eaLnBrk="1" fontAlgn="auto" latinLnBrk="0" hangingPunct="1">
              <a:lnSpc>
                <a:spcPct val="75000"/>
              </a:lnSpc>
              <a:spcBef>
                <a:spcPct val="0"/>
              </a:spcBef>
              <a:spcAft>
                <a:spcPts val="0"/>
              </a:spcAft>
              <a:buClrTx/>
              <a:buSzTx/>
              <a:buFontTx/>
              <a:buNone/>
              <a:tabLst/>
              <a:defRPr/>
            </a:pPr>
            <a:r>
              <a:rPr kumimoji="0" lang="en-US" sz="1100" b="1" i="0" u="none" strike="noStrike" kern="1200" cap="none" spc="0" normalizeH="0" baseline="0" noProof="0" dirty="0">
                <a:ln>
                  <a:noFill/>
                </a:ln>
                <a:solidFill>
                  <a:prstClr val="black">
                    <a:hueOff val="0"/>
                    <a:satOff val="0"/>
                    <a:lumOff val="0"/>
                    <a:alphaOff val="0"/>
                  </a:prstClr>
                </a:solidFill>
                <a:effectLst/>
                <a:uLnTx/>
                <a:uFillTx/>
                <a:latin typeface="Arial Narrow" panose="020B0606020202030204" pitchFamily="34" charset="0"/>
                <a:ea typeface="+mn-ea"/>
                <a:cs typeface="+mn-cs"/>
              </a:rPr>
              <a:t>B. Ingermann (cv</a:t>
            </a:r>
            <a:r>
              <a:rPr kumimoji="0" lang="en-US" sz="1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 </a:t>
            </a:r>
          </a:p>
          <a:p>
            <a:pPr marL="0" marR="0" lvl="0" indent="0" algn="ctr" defTabSz="444500" rtl="0" eaLnBrk="1" fontAlgn="auto" latinLnBrk="0" hangingPunct="1">
              <a:lnSpc>
                <a:spcPct val="75000"/>
              </a:lnSpc>
              <a:spcBef>
                <a:spcPct val="0"/>
              </a:spcBef>
              <a:spcAft>
                <a:spcPts val="0"/>
              </a:spcAft>
              <a:buClrTx/>
              <a:buSzTx/>
              <a:buFontTx/>
              <a:buNone/>
              <a:tabLst/>
              <a:defRPr/>
            </a:pPr>
            <a:r>
              <a:rPr kumimoji="0" lang="en-US" sz="1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T. Metzinger (cv)</a:t>
            </a:r>
          </a:p>
          <a:p>
            <a:pPr marL="0" marR="0" lvl="0" indent="0" algn="ctr" defTabSz="444500" rtl="0" eaLnBrk="1" fontAlgn="auto" latinLnBrk="0" hangingPunct="1">
              <a:lnSpc>
                <a:spcPct val="75000"/>
              </a:lnSpc>
              <a:spcBef>
                <a:spcPct val="0"/>
              </a:spcBef>
              <a:spcAft>
                <a:spcPts val="0"/>
              </a:spcAft>
              <a:buClrTx/>
              <a:buSzTx/>
              <a:buFontTx/>
              <a:buNone/>
              <a:tabLst/>
              <a:defRPr/>
            </a:pPr>
            <a:r>
              <a:rPr kumimoji="0" lang="en-US" sz="1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N. Conant (cv)</a:t>
            </a:r>
          </a:p>
          <a:p>
            <a:pPr marL="0" marR="0" lvl="0" indent="0" algn="ctr" defTabSz="444500" rtl="0" eaLnBrk="1" fontAlgn="auto" latinLnBrk="0" hangingPunct="1">
              <a:lnSpc>
                <a:spcPct val="75000"/>
              </a:lnSpc>
              <a:spcBef>
                <a:spcPct val="0"/>
              </a:spcBef>
              <a:spcAft>
                <a:spcPts val="0"/>
              </a:spcAft>
              <a:buClrTx/>
              <a:buSzTx/>
              <a:buFontTx/>
              <a:buNone/>
              <a:tabLst/>
              <a:defRPr/>
            </a:pPr>
            <a:r>
              <a:rPr kumimoji="0" lang="en-US" sz="1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T. Muncy</a:t>
            </a:r>
          </a:p>
          <a:p>
            <a:pPr marL="0" marR="0" lvl="0" indent="0" algn="ctr" defTabSz="444500" rtl="0" eaLnBrk="1" fontAlgn="auto" latinLnBrk="0" hangingPunct="1">
              <a:lnSpc>
                <a:spcPct val="75000"/>
              </a:lnSpc>
              <a:spcBef>
                <a:spcPct val="0"/>
              </a:spcBef>
              <a:spcAft>
                <a:spcPts val="0"/>
              </a:spcAft>
              <a:buClrTx/>
              <a:buSzTx/>
              <a:buFontTx/>
              <a:buNone/>
              <a:tabLst/>
              <a:defRPr/>
            </a:pPr>
            <a:r>
              <a:rPr kumimoji="0" lang="en-US" sz="1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C. Johns</a:t>
            </a:r>
          </a:p>
        </p:txBody>
      </p:sp>
      <p:sp>
        <p:nvSpPr>
          <p:cNvPr id="154" name="Rectangle 153">
            <a:extLst>
              <a:ext uri="{FF2B5EF4-FFF2-40B4-BE49-F238E27FC236}">
                <a16:creationId xmlns:a16="http://schemas.microsoft.com/office/drawing/2014/main" id="{5DAD91C9-A19F-4373-BD4B-5428221FCD3A}"/>
              </a:ext>
            </a:extLst>
          </p:cNvPr>
          <p:cNvSpPr/>
          <p:nvPr/>
        </p:nvSpPr>
        <p:spPr>
          <a:xfrm>
            <a:off x="7948671" y="4131973"/>
            <a:ext cx="1321145" cy="141452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55" name="Connector: Elbow 154">
            <a:extLst>
              <a:ext uri="{FF2B5EF4-FFF2-40B4-BE49-F238E27FC236}">
                <a16:creationId xmlns:a16="http://schemas.microsoft.com/office/drawing/2014/main" id="{65962DA0-0D6E-4723-9354-1821616B20C2}"/>
              </a:ext>
            </a:extLst>
          </p:cNvPr>
          <p:cNvCxnSpPr>
            <a:cxnSpLocks/>
          </p:cNvCxnSpPr>
          <p:nvPr/>
        </p:nvCxnSpPr>
        <p:spPr>
          <a:xfrm rot="10800000" flipV="1">
            <a:off x="1099454" y="3415090"/>
            <a:ext cx="1548397" cy="123871"/>
          </a:xfrm>
          <a:prstGeom prst="bentConnector2">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A75F1346-3298-463C-928E-A1F97ACBABE4}"/>
              </a:ext>
            </a:extLst>
          </p:cNvPr>
          <p:cNvSpPr/>
          <p:nvPr/>
        </p:nvSpPr>
        <p:spPr>
          <a:xfrm>
            <a:off x="7948238" y="3530346"/>
            <a:ext cx="1322010" cy="596062"/>
          </a:xfrm>
          <a:prstGeom prst="rect">
            <a:avLst/>
          </a:prstGeom>
          <a:solidFill>
            <a:schemeClr val="accent6">
              <a:lumMod val="40000"/>
              <a:lumOff val="60000"/>
            </a:schemeClr>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80000"/>
              </a:lnSpc>
              <a:spcBef>
                <a:spcPts val="0"/>
              </a:spcBef>
              <a:spcAft>
                <a:spcPts val="200"/>
              </a:spcAft>
              <a:buClrTx/>
              <a:buSzTx/>
              <a:buFontTx/>
              <a:buNone/>
              <a:tabLst/>
              <a:defRPr/>
            </a:pPr>
            <a:r>
              <a:rPr kumimoji="0" lang="en-US" sz="1000" b="1" i="0" u="none" strike="noStrike" kern="1200" cap="none" spc="0" normalizeH="0" baseline="0" noProof="0" dirty="0">
                <a:ln>
                  <a:noFill/>
                </a:ln>
                <a:solidFill>
                  <a:sysClr val="windowText" lastClr="000000"/>
                </a:solidFill>
                <a:effectLst/>
                <a:uLnTx/>
                <a:uFillTx/>
                <a:latin typeface="Calibri"/>
                <a:ea typeface="+mn-ea"/>
                <a:cs typeface="+mn-cs"/>
              </a:rPr>
              <a:t>LOWELL OBSERVATORY</a:t>
            </a:r>
          </a:p>
          <a:p>
            <a:pPr marL="0" marR="0" lvl="0" indent="0" algn="ctr" defTabSz="914400" rtl="0" eaLnBrk="1" fontAlgn="auto" latinLnBrk="0" hangingPunct="1">
              <a:lnSpc>
                <a:spcPct val="90000"/>
              </a:lnSpc>
              <a:spcBef>
                <a:spcPts val="0"/>
              </a:spcBef>
              <a:spcAft>
                <a:spcPts val="200"/>
              </a:spcAft>
              <a:buClrTx/>
              <a:buSzTx/>
              <a:buFontTx/>
              <a:buNone/>
              <a:tabLst/>
              <a:defRPr/>
            </a:pPr>
            <a:r>
              <a:rPr kumimoji="0" lang="en-US" sz="1000" b="1" i="0" u="none" strike="noStrike" kern="1200" cap="none" spc="0" normalizeH="0" baseline="0" noProof="0" dirty="0">
                <a:ln>
                  <a:noFill/>
                </a:ln>
                <a:solidFill>
                  <a:sysClr val="windowText" lastClr="000000"/>
                </a:solidFill>
                <a:effectLst/>
                <a:uLnTx/>
                <a:uFillTx/>
                <a:latin typeface="Calibri"/>
                <a:ea typeface="+mn-ea"/>
                <a:cs typeface="+mn-cs"/>
              </a:rPr>
              <a:t> Flagstaff, AZ</a:t>
            </a:r>
          </a:p>
        </p:txBody>
      </p:sp>
      <p:sp>
        <p:nvSpPr>
          <p:cNvPr id="157" name="Rectangle 156">
            <a:extLst>
              <a:ext uri="{FF2B5EF4-FFF2-40B4-BE49-F238E27FC236}">
                <a16:creationId xmlns:a16="http://schemas.microsoft.com/office/drawing/2014/main" id="{D19089D2-8731-40FE-B8F0-9D71F76FA5F2}"/>
              </a:ext>
            </a:extLst>
          </p:cNvPr>
          <p:cNvSpPr/>
          <p:nvPr/>
        </p:nvSpPr>
        <p:spPr>
          <a:xfrm>
            <a:off x="8096610" y="4077300"/>
            <a:ext cx="1025267" cy="416439"/>
          </a:xfrm>
          <a:prstGeom prst="rect">
            <a:avLst/>
          </a:prstGeom>
          <a:solidFill>
            <a:schemeClr val="accent5">
              <a:lumMod val="40000"/>
              <a:lumOff val="60000"/>
              <a:alpha val="90000"/>
            </a:schemeClr>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6350" rIns="25400" bIns="6350" numCol="1" spcCol="1270" anchor="b" anchorCtr="0">
            <a:noAutofit/>
          </a:bodyPr>
          <a:lstStyle/>
          <a:p>
            <a:pPr marL="0" marR="0" lvl="0" indent="0" algn="ctr" defTabSz="444500" rtl="0" eaLnBrk="1" fontAlgn="auto" latinLnBrk="0" hangingPunct="1">
              <a:lnSpc>
                <a:spcPct val="60000"/>
              </a:lnSpc>
              <a:spcBef>
                <a:spcPct val="0"/>
              </a:spcBef>
              <a:spcAft>
                <a:spcPts val="0"/>
              </a:spcAft>
              <a:buClrTx/>
              <a:buSzTx/>
              <a:buFontTx/>
              <a:buNone/>
              <a:tabLst/>
              <a:defRPr/>
            </a:pPr>
            <a:endPar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0" marR="0" lvl="0" indent="0" algn="ctr" defTabSz="444500" rtl="0" eaLnBrk="1" fontAlgn="auto" latinLnBrk="0" hangingPunct="1">
              <a:lnSpc>
                <a:spcPct val="75000"/>
              </a:lnSpc>
              <a:spcBef>
                <a:spcPct val="0"/>
              </a:spcBef>
              <a:spcAft>
                <a:spcPts val="0"/>
              </a:spcAft>
              <a:buClrTx/>
              <a:buSzTx/>
              <a:buFontTx/>
              <a:buNone/>
              <a:tabLst/>
              <a:defRPr/>
            </a:pPr>
            <a:endPar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0" marR="0" lvl="0" indent="0" algn="ctr" defTabSz="444500" rtl="0" eaLnBrk="1" fontAlgn="auto" latinLnBrk="0" hangingPunct="1">
              <a:lnSpc>
                <a:spcPct val="75000"/>
              </a:lnSpc>
              <a:spcBef>
                <a:spcPct val="0"/>
              </a:spcBef>
              <a:spcAft>
                <a:spcPts val="0"/>
              </a:spcAft>
              <a:buClrTx/>
              <a:buSzTx/>
              <a:buFontTx/>
              <a:buNone/>
              <a:tabLst/>
              <a:defRPr/>
            </a:pPr>
            <a:endPar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0" marR="0" lvl="0" indent="0" algn="ctr" defTabSz="444500" rtl="0" eaLnBrk="1" fontAlgn="auto" latinLnBrk="0" hangingPunct="1">
              <a:lnSpc>
                <a:spcPct val="75000"/>
              </a:lnSpc>
              <a:spcBef>
                <a:spcPct val="0"/>
              </a:spcBef>
              <a:spcAft>
                <a:spcPts val="0"/>
              </a:spcAft>
              <a:buClrTx/>
              <a:buSzTx/>
              <a:buFontTx/>
              <a:buNone/>
              <a:tabLst/>
              <a:defRPr/>
            </a:pPr>
            <a:endParaRPr kumimoji="0" lang="en-US" sz="10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0" marR="0" lvl="0" indent="0" algn="ctr" defTabSz="444500" rtl="0" eaLnBrk="1" fontAlgn="auto" latinLnBrk="0" hangingPunct="1">
              <a:lnSpc>
                <a:spcPct val="75000"/>
              </a:lnSpc>
              <a:spcBef>
                <a:spcPct val="0"/>
              </a:spcBef>
              <a:spcAft>
                <a:spcPts val="0"/>
              </a:spcAft>
              <a:buClrTx/>
              <a:buSzTx/>
              <a:buFontTx/>
              <a:buNone/>
              <a:tabLst/>
              <a:defRPr/>
            </a:pPr>
            <a:r>
              <a:rPr kumimoji="0" lang="en-US" sz="1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Dr. J. Hall *                      </a:t>
            </a:r>
          </a:p>
          <a:p>
            <a:pPr marL="0" marR="0" lvl="0" indent="0" algn="ctr" defTabSz="444500" rtl="0" eaLnBrk="1" fontAlgn="auto" latinLnBrk="0" hangingPunct="1">
              <a:lnSpc>
                <a:spcPct val="75000"/>
              </a:lnSpc>
              <a:spcBef>
                <a:spcPct val="0"/>
              </a:spcBef>
              <a:spcAft>
                <a:spcPts val="0"/>
              </a:spcAft>
              <a:buClrTx/>
              <a:buSzTx/>
              <a:buFontTx/>
              <a:buNone/>
              <a:tabLst/>
              <a:defRPr/>
            </a:pPr>
            <a:r>
              <a:rPr kumimoji="0" lang="en-US" sz="1100" b="1" i="0" u="none" strike="noStrike" kern="1200" cap="none" spc="0" normalizeH="0" baseline="0" noProof="0" dirty="0">
                <a:ln>
                  <a:noFill/>
                </a:ln>
                <a:solidFill>
                  <a:prstClr val="black">
                    <a:hueOff val="0"/>
                    <a:satOff val="0"/>
                    <a:lumOff val="0"/>
                    <a:alphaOff val="0"/>
                  </a:prstClr>
                </a:solidFill>
                <a:effectLst/>
                <a:uLnTx/>
                <a:uFillTx/>
                <a:latin typeface="Arial Narrow" panose="020B0606020202030204" pitchFamily="34" charset="0"/>
                <a:ea typeface="+mn-ea"/>
                <a:cs typeface="+mn-cs"/>
              </a:rPr>
              <a:t>Dr. D. Hunter**</a:t>
            </a:r>
          </a:p>
          <a:p>
            <a:pPr marL="0" marR="0" lvl="0" indent="0" algn="ctr" defTabSz="444500" rtl="0" eaLnBrk="1" fontAlgn="auto" latinLnBrk="0" hangingPunct="1">
              <a:lnSpc>
                <a:spcPct val="75000"/>
              </a:lnSpc>
              <a:spcBef>
                <a:spcPct val="0"/>
              </a:spcBef>
              <a:spcAft>
                <a:spcPts val="0"/>
              </a:spcAft>
              <a:buClrTx/>
              <a:buSzTx/>
              <a:buFontTx/>
              <a:buNone/>
              <a:tabLst/>
              <a:defRPr/>
            </a:pPr>
            <a:r>
              <a:rPr kumimoji="0" lang="en-US" sz="1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A. Little*</a:t>
            </a:r>
          </a:p>
        </p:txBody>
      </p:sp>
      <p:sp>
        <p:nvSpPr>
          <p:cNvPr id="158" name="Rectangle: Rounded Corners 157">
            <a:extLst>
              <a:ext uri="{FF2B5EF4-FFF2-40B4-BE49-F238E27FC236}">
                <a16:creationId xmlns:a16="http://schemas.microsoft.com/office/drawing/2014/main" id="{EB2AE317-91E9-406D-91EF-678F1860A27B}"/>
              </a:ext>
            </a:extLst>
          </p:cNvPr>
          <p:cNvSpPr/>
          <p:nvPr/>
        </p:nvSpPr>
        <p:spPr>
          <a:xfrm>
            <a:off x="7986950" y="4533568"/>
            <a:ext cx="1244585" cy="471117"/>
          </a:xfrm>
          <a:prstGeom prst="round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Native American Astronomy Outreach </a:t>
            </a:r>
            <a:r>
              <a:rPr kumimoji="0" lang="en-US" sz="900" b="0" i="0" u="none" strike="noStrike" kern="1200" cap="none" spc="0" normalizeH="0" baseline="0" noProof="0" dirty="0">
                <a:ln>
                  <a:noFill/>
                </a:ln>
                <a:solidFill>
                  <a:prstClr val="black"/>
                </a:solidFill>
                <a:effectLst/>
                <a:uLnTx/>
                <a:uFillTx/>
                <a:latin typeface="Calibri"/>
                <a:ea typeface="+mn-ea"/>
                <a:cs typeface="+mn-cs"/>
              </a:rPr>
              <a:t>Navajo, Hopi, Apache</a:t>
            </a:r>
          </a:p>
        </p:txBody>
      </p:sp>
      <p:grpSp>
        <p:nvGrpSpPr>
          <p:cNvPr id="159" name="Group 158">
            <a:extLst>
              <a:ext uri="{FF2B5EF4-FFF2-40B4-BE49-F238E27FC236}">
                <a16:creationId xmlns:a16="http://schemas.microsoft.com/office/drawing/2014/main" id="{C1065B14-6189-4584-83A8-9647365C0915}"/>
              </a:ext>
            </a:extLst>
          </p:cNvPr>
          <p:cNvGrpSpPr/>
          <p:nvPr/>
        </p:nvGrpSpPr>
        <p:grpSpPr>
          <a:xfrm>
            <a:off x="7973631" y="5032038"/>
            <a:ext cx="1278722" cy="515532"/>
            <a:chOff x="7947931" y="5097675"/>
            <a:chExt cx="1278722" cy="515532"/>
          </a:xfrm>
        </p:grpSpPr>
        <p:sp>
          <p:nvSpPr>
            <p:cNvPr id="160" name="TextBox 159">
              <a:extLst>
                <a:ext uri="{FF2B5EF4-FFF2-40B4-BE49-F238E27FC236}">
                  <a16:creationId xmlns:a16="http://schemas.microsoft.com/office/drawing/2014/main" id="{5A577F5F-FF9D-4BBA-8BCF-2D3A4AE9DE39}"/>
                </a:ext>
              </a:extLst>
            </p:cNvPr>
            <p:cNvSpPr txBox="1"/>
            <p:nvPr/>
          </p:nvSpPr>
          <p:spPr>
            <a:xfrm>
              <a:off x="7947931" y="5097675"/>
              <a:ext cx="1278722" cy="515532"/>
            </a:xfrm>
            <a:prstGeom prst="round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3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Navajo (Dine’) Astronomy Consultant</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V. Tallsalt**</a:t>
              </a:r>
            </a:p>
          </p:txBody>
        </p:sp>
        <p:sp>
          <p:nvSpPr>
            <p:cNvPr id="161" name="Rectangle: Rounded Corners 160">
              <a:extLst>
                <a:ext uri="{FF2B5EF4-FFF2-40B4-BE49-F238E27FC236}">
                  <a16:creationId xmlns:a16="http://schemas.microsoft.com/office/drawing/2014/main" id="{DAFFC432-59AC-44CE-9B3B-DEC582CFD5C4}"/>
                </a:ext>
              </a:extLst>
            </p:cNvPr>
            <p:cNvSpPr/>
            <p:nvPr/>
          </p:nvSpPr>
          <p:spPr>
            <a:xfrm>
              <a:off x="7964999" y="5116965"/>
              <a:ext cx="1244586" cy="458019"/>
            </a:xfrm>
            <a:prstGeom prst="round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73" name="Rectangle 172">
            <a:extLst>
              <a:ext uri="{FF2B5EF4-FFF2-40B4-BE49-F238E27FC236}">
                <a16:creationId xmlns:a16="http://schemas.microsoft.com/office/drawing/2014/main" id="{AE933267-F46A-429E-AE02-92364E85C391}"/>
              </a:ext>
            </a:extLst>
          </p:cNvPr>
          <p:cNvSpPr/>
          <p:nvPr/>
        </p:nvSpPr>
        <p:spPr>
          <a:xfrm>
            <a:off x="478630" y="4116003"/>
            <a:ext cx="1321145" cy="2567575"/>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5" name="Rectangle 174">
            <a:extLst>
              <a:ext uri="{FF2B5EF4-FFF2-40B4-BE49-F238E27FC236}">
                <a16:creationId xmlns:a16="http://schemas.microsoft.com/office/drawing/2014/main" id="{D916DECA-FD7B-4F51-8A29-C0C94A49CBC9}"/>
              </a:ext>
            </a:extLst>
          </p:cNvPr>
          <p:cNvSpPr/>
          <p:nvPr/>
        </p:nvSpPr>
        <p:spPr>
          <a:xfrm>
            <a:off x="478197" y="3514376"/>
            <a:ext cx="1322010" cy="596062"/>
          </a:xfrm>
          <a:prstGeom prst="rect">
            <a:avLst/>
          </a:prstGeom>
          <a:solidFill>
            <a:schemeClr val="accent6">
              <a:lumMod val="40000"/>
              <a:lumOff val="60000"/>
            </a:schemeClr>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80000"/>
              </a:lnSpc>
              <a:spcBef>
                <a:spcPts val="0"/>
              </a:spcBef>
              <a:spcAft>
                <a:spcPts val="200"/>
              </a:spcAft>
              <a:buClrTx/>
              <a:buSzTx/>
              <a:buFontTx/>
              <a:buNone/>
              <a:tabLst/>
              <a:defRPr/>
            </a:pPr>
            <a:r>
              <a:rPr kumimoji="0" lang="en-US" sz="1000" b="1" i="0" u="none" strike="noStrike" kern="1200" cap="none" spc="0" normalizeH="0" baseline="0" noProof="0" dirty="0">
                <a:ln>
                  <a:noFill/>
                </a:ln>
                <a:solidFill>
                  <a:sysClr val="windowText" lastClr="000000"/>
                </a:solidFill>
                <a:effectLst/>
                <a:uLnTx/>
                <a:uFillTx/>
                <a:latin typeface="Calibri"/>
                <a:ea typeface="+mn-ea"/>
                <a:cs typeface="+mn-cs"/>
              </a:rPr>
              <a:t>SOUTHWEST RESEARCH INSTITUTE Boulder, CO</a:t>
            </a:r>
          </a:p>
        </p:txBody>
      </p:sp>
      <p:sp>
        <p:nvSpPr>
          <p:cNvPr id="176" name="Rectangle 175">
            <a:extLst>
              <a:ext uri="{FF2B5EF4-FFF2-40B4-BE49-F238E27FC236}">
                <a16:creationId xmlns:a16="http://schemas.microsoft.com/office/drawing/2014/main" id="{CC2DAECA-9D92-4B4D-BFDE-257C2BC72FCF}"/>
              </a:ext>
            </a:extLst>
          </p:cNvPr>
          <p:cNvSpPr/>
          <p:nvPr/>
        </p:nvSpPr>
        <p:spPr>
          <a:xfrm>
            <a:off x="567518" y="4065587"/>
            <a:ext cx="1127052" cy="286184"/>
          </a:xfrm>
          <a:prstGeom prst="rect">
            <a:avLst/>
          </a:prstGeom>
          <a:solidFill>
            <a:schemeClr val="accent5">
              <a:lumMod val="40000"/>
              <a:lumOff val="60000"/>
              <a:alpha val="90000"/>
            </a:schemeClr>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6350" rIns="25400" bIns="6350" numCol="1" spcCol="1270" anchor="b" anchorCtr="0">
            <a:noAutofit/>
          </a:bodyPr>
          <a:lstStyle/>
          <a:p>
            <a:pPr marL="0" marR="0" lvl="0" indent="0" algn="ctr" defTabSz="444500" rtl="0" eaLnBrk="1" fontAlgn="auto" latinLnBrk="0" hangingPunct="1">
              <a:lnSpc>
                <a:spcPct val="75000"/>
              </a:lnSpc>
              <a:spcBef>
                <a:spcPct val="0"/>
              </a:spcBef>
              <a:spcAft>
                <a:spcPts val="0"/>
              </a:spcAft>
              <a:buClrTx/>
              <a:buSzTx/>
              <a:buFontTx/>
              <a:buNone/>
              <a:tabLst/>
              <a:defRPr/>
            </a:pPr>
            <a:r>
              <a:rPr kumimoji="0" lang="en-US" sz="1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Dr. C. DeForest*                     </a:t>
            </a:r>
          </a:p>
          <a:p>
            <a:pPr marL="0" marR="0" lvl="0" indent="0" algn="ctr" defTabSz="444500" rtl="0" eaLnBrk="1" fontAlgn="auto" latinLnBrk="0" hangingPunct="1">
              <a:lnSpc>
                <a:spcPct val="75000"/>
              </a:lnSpc>
              <a:spcBef>
                <a:spcPct val="0"/>
              </a:spcBef>
              <a:spcAft>
                <a:spcPts val="0"/>
              </a:spcAft>
              <a:buClrTx/>
              <a:buSzTx/>
              <a:buFontTx/>
              <a:buNone/>
              <a:tabLst/>
              <a:defRPr/>
            </a:pPr>
            <a:r>
              <a:rPr kumimoji="0" lang="en-US" sz="1100" b="1" i="0" u="none" strike="noStrike" kern="1200" cap="none" spc="0" normalizeH="0" baseline="0" noProof="0" dirty="0">
                <a:ln>
                  <a:noFill/>
                </a:ln>
                <a:solidFill>
                  <a:prstClr val="black">
                    <a:hueOff val="0"/>
                    <a:satOff val="0"/>
                    <a:lumOff val="0"/>
                    <a:alphaOff val="0"/>
                  </a:prstClr>
                </a:solidFill>
                <a:effectLst/>
                <a:uLnTx/>
                <a:uFillTx/>
                <a:latin typeface="Arial Narrow" panose="020B0606020202030204" pitchFamily="34" charset="0"/>
                <a:ea typeface="+mn-ea"/>
                <a:cs typeface="+mn-cs"/>
              </a:rPr>
              <a:t>Dr. C. Morrow (cv</a:t>
            </a:r>
            <a:r>
              <a:rPr kumimoji="0" lang="en-US" sz="1000" b="1" i="0" u="none" strike="noStrike" kern="1200" cap="none" spc="0" normalizeH="0" baseline="0" noProof="0" dirty="0">
                <a:ln>
                  <a:noFill/>
                </a:ln>
                <a:solidFill>
                  <a:prstClr val="black">
                    <a:hueOff val="0"/>
                    <a:satOff val="0"/>
                    <a:lumOff val="0"/>
                    <a:alphaOff val="0"/>
                  </a:prstClr>
                </a:solidFill>
                <a:effectLst/>
                <a:uLnTx/>
                <a:uFillTx/>
                <a:latin typeface="Arial Narrow" panose="020B0606020202030204" pitchFamily="34" charset="0"/>
                <a:ea typeface="+mn-ea"/>
                <a:cs typeface="+mn-cs"/>
              </a:rPr>
              <a:t>)</a:t>
            </a:r>
          </a:p>
        </p:txBody>
      </p:sp>
      <p:sp>
        <p:nvSpPr>
          <p:cNvPr id="177" name="Rectangle: Rounded Corners 176">
            <a:extLst>
              <a:ext uri="{FF2B5EF4-FFF2-40B4-BE49-F238E27FC236}">
                <a16:creationId xmlns:a16="http://schemas.microsoft.com/office/drawing/2014/main" id="{AD574E42-2BB6-41BB-A069-7A4334E4E5D8}"/>
              </a:ext>
            </a:extLst>
          </p:cNvPr>
          <p:cNvSpPr/>
          <p:nvPr/>
        </p:nvSpPr>
        <p:spPr>
          <a:xfrm>
            <a:off x="523869" y="4419304"/>
            <a:ext cx="1244585" cy="631760"/>
          </a:xfrm>
          <a:prstGeom prst="round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Scientist Support</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Embodied Activities</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Chaco Alliance</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Arts Integration</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Web Dissemination</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78" name="Group 177">
            <a:extLst>
              <a:ext uri="{FF2B5EF4-FFF2-40B4-BE49-F238E27FC236}">
                <a16:creationId xmlns:a16="http://schemas.microsoft.com/office/drawing/2014/main" id="{BA383551-66F3-4AA9-A4D7-F545DAD8107E}"/>
              </a:ext>
            </a:extLst>
          </p:cNvPr>
          <p:cNvGrpSpPr/>
          <p:nvPr/>
        </p:nvGrpSpPr>
        <p:grpSpPr>
          <a:xfrm>
            <a:off x="522473" y="5870591"/>
            <a:ext cx="1236992" cy="377976"/>
            <a:chOff x="7947931" y="5097675"/>
            <a:chExt cx="1278722" cy="510573"/>
          </a:xfrm>
        </p:grpSpPr>
        <p:sp>
          <p:nvSpPr>
            <p:cNvPr id="180" name="TextBox 179">
              <a:extLst>
                <a:ext uri="{FF2B5EF4-FFF2-40B4-BE49-F238E27FC236}">
                  <a16:creationId xmlns:a16="http://schemas.microsoft.com/office/drawing/2014/main" id="{59836306-A022-494E-9244-BA0EBA972E7A}"/>
                </a:ext>
              </a:extLst>
            </p:cNvPr>
            <p:cNvSpPr txBox="1"/>
            <p:nvPr/>
          </p:nvSpPr>
          <p:spPr>
            <a:xfrm>
              <a:off x="7947931" y="5097675"/>
              <a:ext cx="1278722" cy="510573"/>
            </a:xfrm>
            <a:prstGeom prst="round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3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Embodied Learning </a:t>
              </a:r>
              <a:r>
                <a:rPr kumimoji="0" lang="en-US" sz="900" b="1" i="0" u="none" strike="noStrike" kern="1200" cap="none" spc="0" normalizeH="0" baseline="0" noProof="0" dirty="0">
                  <a:ln>
                    <a:noFill/>
                  </a:ln>
                  <a:solidFill>
                    <a:prstClr val="black"/>
                  </a:solidFill>
                  <a:effectLst/>
                  <a:uLnTx/>
                  <a:uFillTx/>
                  <a:latin typeface="Calibri"/>
                  <a:ea typeface="+mn-ea"/>
                  <a:cs typeface="+mn-cs"/>
                </a:rPr>
                <a:t>Dr. M. Zawaski**</a:t>
              </a:r>
            </a:p>
          </p:txBody>
        </p:sp>
        <p:sp>
          <p:nvSpPr>
            <p:cNvPr id="181" name="Rectangle: Rounded Corners 180">
              <a:extLst>
                <a:ext uri="{FF2B5EF4-FFF2-40B4-BE49-F238E27FC236}">
                  <a16:creationId xmlns:a16="http://schemas.microsoft.com/office/drawing/2014/main" id="{3F2BF7BF-443F-4BCD-B7EB-F53449D2B46D}"/>
                </a:ext>
              </a:extLst>
            </p:cNvPr>
            <p:cNvSpPr/>
            <p:nvPr/>
          </p:nvSpPr>
          <p:spPr>
            <a:xfrm>
              <a:off x="7964999" y="5116965"/>
              <a:ext cx="1244586" cy="458019"/>
            </a:xfrm>
            <a:prstGeom prst="round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82" name="Group 181">
            <a:extLst>
              <a:ext uri="{FF2B5EF4-FFF2-40B4-BE49-F238E27FC236}">
                <a16:creationId xmlns:a16="http://schemas.microsoft.com/office/drawing/2014/main" id="{B4672158-7463-4FDC-B0D1-9FD33BF92BF6}"/>
              </a:ext>
            </a:extLst>
          </p:cNvPr>
          <p:cNvGrpSpPr/>
          <p:nvPr/>
        </p:nvGrpSpPr>
        <p:grpSpPr>
          <a:xfrm>
            <a:off x="521342" y="5471009"/>
            <a:ext cx="1236992" cy="392945"/>
            <a:chOff x="7947931" y="5097675"/>
            <a:chExt cx="1278722" cy="515878"/>
          </a:xfrm>
        </p:grpSpPr>
        <p:sp>
          <p:nvSpPr>
            <p:cNvPr id="183" name="TextBox 182">
              <a:extLst>
                <a:ext uri="{FF2B5EF4-FFF2-40B4-BE49-F238E27FC236}">
                  <a16:creationId xmlns:a16="http://schemas.microsoft.com/office/drawing/2014/main" id="{2DD70022-6AB6-491D-872E-CD389C87CDC4}"/>
                </a:ext>
              </a:extLst>
            </p:cNvPr>
            <p:cNvSpPr txBox="1"/>
            <p:nvPr/>
          </p:nvSpPr>
          <p:spPr>
            <a:xfrm>
              <a:off x="7947931" y="5097675"/>
              <a:ext cx="1278722" cy="515878"/>
            </a:xfrm>
            <a:prstGeom prst="round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2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Chaco Astronomy</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GB Cornucopia**</a:t>
              </a:r>
            </a:p>
          </p:txBody>
        </p:sp>
        <p:sp>
          <p:nvSpPr>
            <p:cNvPr id="184" name="Rectangle: Rounded Corners 183">
              <a:extLst>
                <a:ext uri="{FF2B5EF4-FFF2-40B4-BE49-F238E27FC236}">
                  <a16:creationId xmlns:a16="http://schemas.microsoft.com/office/drawing/2014/main" id="{87F97918-EA8B-4863-A855-C73A650CC361}"/>
                </a:ext>
              </a:extLst>
            </p:cNvPr>
            <p:cNvSpPr/>
            <p:nvPr/>
          </p:nvSpPr>
          <p:spPr>
            <a:xfrm>
              <a:off x="7964999" y="5116965"/>
              <a:ext cx="1244586" cy="458019"/>
            </a:xfrm>
            <a:prstGeom prst="round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85" name="Group 184">
            <a:extLst>
              <a:ext uri="{FF2B5EF4-FFF2-40B4-BE49-F238E27FC236}">
                <a16:creationId xmlns:a16="http://schemas.microsoft.com/office/drawing/2014/main" id="{1BA72CDC-A3B5-4687-9102-84EE224E562C}"/>
              </a:ext>
            </a:extLst>
          </p:cNvPr>
          <p:cNvGrpSpPr/>
          <p:nvPr/>
        </p:nvGrpSpPr>
        <p:grpSpPr>
          <a:xfrm>
            <a:off x="521341" y="5082236"/>
            <a:ext cx="1240153" cy="392945"/>
            <a:chOff x="7947931" y="5097675"/>
            <a:chExt cx="1278722" cy="517199"/>
          </a:xfrm>
        </p:grpSpPr>
        <p:sp>
          <p:nvSpPr>
            <p:cNvPr id="186" name="TextBox 185">
              <a:extLst>
                <a:ext uri="{FF2B5EF4-FFF2-40B4-BE49-F238E27FC236}">
                  <a16:creationId xmlns:a16="http://schemas.microsoft.com/office/drawing/2014/main" id="{CEEAB473-1D23-4C96-801E-B2FA10115E96}"/>
                </a:ext>
              </a:extLst>
            </p:cNvPr>
            <p:cNvSpPr txBox="1"/>
            <p:nvPr/>
          </p:nvSpPr>
          <p:spPr>
            <a:xfrm>
              <a:off x="7947931" y="5097675"/>
              <a:ext cx="1278722" cy="517199"/>
            </a:xfrm>
            <a:prstGeom prst="round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3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HAO Web Developer</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D.  Kolinski</a:t>
              </a:r>
            </a:p>
          </p:txBody>
        </p:sp>
        <p:sp>
          <p:nvSpPr>
            <p:cNvPr id="187" name="Rectangle: Rounded Corners 186">
              <a:extLst>
                <a:ext uri="{FF2B5EF4-FFF2-40B4-BE49-F238E27FC236}">
                  <a16:creationId xmlns:a16="http://schemas.microsoft.com/office/drawing/2014/main" id="{0FC1ECA6-6B25-4256-8511-8B34C6D1BE17}"/>
                </a:ext>
              </a:extLst>
            </p:cNvPr>
            <p:cNvSpPr/>
            <p:nvPr/>
          </p:nvSpPr>
          <p:spPr>
            <a:xfrm>
              <a:off x="7964999" y="5116965"/>
              <a:ext cx="1244586" cy="458019"/>
            </a:xfrm>
            <a:prstGeom prst="round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88" name="Group 187">
            <a:extLst>
              <a:ext uri="{FF2B5EF4-FFF2-40B4-BE49-F238E27FC236}">
                <a16:creationId xmlns:a16="http://schemas.microsoft.com/office/drawing/2014/main" id="{D20F85B3-E283-4291-BEE1-C8C27167FC39}"/>
              </a:ext>
            </a:extLst>
          </p:cNvPr>
          <p:cNvGrpSpPr/>
          <p:nvPr/>
        </p:nvGrpSpPr>
        <p:grpSpPr>
          <a:xfrm>
            <a:off x="529845" y="6247704"/>
            <a:ext cx="1244586" cy="392945"/>
            <a:chOff x="7958322" y="5097675"/>
            <a:chExt cx="1278722" cy="515878"/>
          </a:xfrm>
        </p:grpSpPr>
        <p:sp>
          <p:nvSpPr>
            <p:cNvPr id="189" name="TextBox 188">
              <a:extLst>
                <a:ext uri="{FF2B5EF4-FFF2-40B4-BE49-F238E27FC236}">
                  <a16:creationId xmlns:a16="http://schemas.microsoft.com/office/drawing/2014/main" id="{5B9BC81E-8BE6-435C-B305-EB925EDB9B6E}"/>
                </a:ext>
              </a:extLst>
            </p:cNvPr>
            <p:cNvSpPr txBox="1"/>
            <p:nvPr/>
          </p:nvSpPr>
          <p:spPr>
            <a:xfrm>
              <a:off x="7958322" y="5097675"/>
              <a:ext cx="1278722" cy="515878"/>
            </a:xfrm>
            <a:prstGeom prst="round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3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“Eclipse” Petroglyph</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K. Malville</a:t>
              </a:r>
            </a:p>
          </p:txBody>
        </p:sp>
        <p:sp>
          <p:nvSpPr>
            <p:cNvPr id="190" name="Rectangle: Rounded Corners 189">
              <a:extLst>
                <a:ext uri="{FF2B5EF4-FFF2-40B4-BE49-F238E27FC236}">
                  <a16:creationId xmlns:a16="http://schemas.microsoft.com/office/drawing/2014/main" id="{771609D0-B8A4-4FB4-A788-1943E55D9844}"/>
                </a:ext>
              </a:extLst>
            </p:cNvPr>
            <p:cNvSpPr/>
            <p:nvPr/>
          </p:nvSpPr>
          <p:spPr>
            <a:xfrm>
              <a:off x="7975675" y="5116965"/>
              <a:ext cx="1244586" cy="458019"/>
            </a:xfrm>
            <a:prstGeom prst="round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cxnSp>
        <p:nvCxnSpPr>
          <p:cNvPr id="191" name="Connector: Elbow 88">
            <a:extLst>
              <a:ext uri="{FF2B5EF4-FFF2-40B4-BE49-F238E27FC236}">
                <a16:creationId xmlns:a16="http://schemas.microsoft.com/office/drawing/2014/main" id="{A1326950-AF92-4C3F-9455-2954A70B7729}"/>
              </a:ext>
            </a:extLst>
          </p:cNvPr>
          <p:cNvCxnSpPr>
            <a:cxnSpLocks/>
          </p:cNvCxnSpPr>
          <p:nvPr/>
        </p:nvCxnSpPr>
        <p:spPr>
          <a:xfrm flipH="1">
            <a:off x="6354315" y="1031398"/>
            <a:ext cx="296413" cy="262545"/>
          </a:xfrm>
          <a:prstGeom prst="bentConnector3">
            <a:avLst>
              <a:gd name="adj1" fmla="val 50000"/>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0EFA6C49-B9A9-4F2D-BF2C-AB483D8F57DE}"/>
              </a:ext>
            </a:extLst>
          </p:cNvPr>
          <p:cNvCxnSpPr>
            <a:cxnSpLocks/>
            <a:stCxn id="129" idx="3"/>
          </p:cNvCxnSpPr>
          <p:nvPr/>
        </p:nvCxnSpPr>
        <p:spPr>
          <a:xfrm>
            <a:off x="7110956" y="2325414"/>
            <a:ext cx="1090398" cy="1582"/>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93" name="Group 192">
            <a:extLst>
              <a:ext uri="{FF2B5EF4-FFF2-40B4-BE49-F238E27FC236}">
                <a16:creationId xmlns:a16="http://schemas.microsoft.com/office/drawing/2014/main" id="{E5CE7324-A328-477A-8ECC-0602978ABFC0}"/>
              </a:ext>
            </a:extLst>
          </p:cNvPr>
          <p:cNvGrpSpPr/>
          <p:nvPr/>
        </p:nvGrpSpPr>
        <p:grpSpPr>
          <a:xfrm>
            <a:off x="3493317" y="6368933"/>
            <a:ext cx="1290033" cy="382232"/>
            <a:chOff x="3463562" y="5582560"/>
            <a:chExt cx="1297405" cy="522728"/>
          </a:xfrm>
        </p:grpSpPr>
        <p:sp>
          <p:nvSpPr>
            <p:cNvPr id="194" name="TextBox 193">
              <a:extLst>
                <a:ext uri="{FF2B5EF4-FFF2-40B4-BE49-F238E27FC236}">
                  <a16:creationId xmlns:a16="http://schemas.microsoft.com/office/drawing/2014/main" id="{B4C552B6-FD28-4C8D-A362-9A7BB81BBCC5}"/>
                </a:ext>
              </a:extLst>
            </p:cNvPr>
            <p:cNvSpPr txBox="1"/>
            <p:nvPr/>
          </p:nvSpPr>
          <p:spPr>
            <a:xfrm>
              <a:off x="3463562" y="5582560"/>
              <a:ext cx="1297405" cy="522728"/>
            </a:xfrm>
            <a:prstGeom prst="round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2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Laguna Pueblo</a:t>
              </a:r>
            </a:p>
            <a:p>
              <a:pPr marL="0" marR="0" lvl="0" indent="0" algn="ctr" defTabSz="914400" rtl="0" eaLnBrk="1" fontAlgn="auto" latinLnBrk="0" hangingPunct="1">
                <a:lnSpc>
                  <a:spcPct val="83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a:ea typeface="+mn-ea"/>
                  <a:cs typeface="+mn-cs"/>
                </a:rPr>
                <a:t>J.  and  M. Herrera</a:t>
              </a:r>
            </a:p>
          </p:txBody>
        </p:sp>
        <p:sp>
          <p:nvSpPr>
            <p:cNvPr id="207" name="Rectangle: Rounded Corners 206">
              <a:extLst>
                <a:ext uri="{FF2B5EF4-FFF2-40B4-BE49-F238E27FC236}">
                  <a16:creationId xmlns:a16="http://schemas.microsoft.com/office/drawing/2014/main" id="{1F28882A-957A-45FD-ADA6-FED0840C25C7}"/>
                </a:ext>
              </a:extLst>
            </p:cNvPr>
            <p:cNvSpPr/>
            <p:nvPr/>
          </p:nvSpPr>
          <p:spPr>
            <a:xfrm>
              <a:off x="3475755" y="5630290"/>
              <a:ext cx="1242982" cy="457356"/>
            </a:xfrm>
            <a:prstGeom prst="round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id="{23FD3AD0-9056-40F0-ACC3-725E62CEC4AA}"/>
              </a:ext>
            </a:extLst>
          </p:cNvPr>
          <p:cNvSpPr txBox="1"/>
          <p:nvPr/>
        </p:nvSpPr>
        <p:spPr>
          <a:xfrm>
            <a:off x="7870656" y="88908"/>
            <a:ext cx="2198038" cy="600164"/>
          </a:xfrm>
          <a:prstGeom prst="rect">
            <a:avLst/>
          </a:prstGeom>
          <a:noFill/>
          <a:ln>
            <a:solidFill>
              <a:schemeClr val="accent1"/>
            </a:solidFill>
          </a:ln>
        </p:spPr>
        <p:txBody>
          <a:bodyPr wrap="none" rtlCol="0">
            <a:spAutoFit/>
          </a:bodyPr>
          <a:lstStyle/>
          <a:p>
            <a:r>
              <a:rPr lang="en-US" sz="1100" dirty="0">
                <a:latin typeface="Arial Narrow" panose="020B0606020202030204" pitchFamily="34" charset="0"/>
              </a:rPr>
              <a:t> *      =&gt; Support letter available</a:t>
            </a:r>
          </a:p>
          <a:p>
            <a:r>
              <a:rPr lang="en-US" sz="1100" dirty="0">
                <a:latin typeface="Arial Narrow" panose="020B0606020202030204" pitchFamily="34" charset="0"/>
              </a:rPr>
              <a:t> **     =&gt; CV and support letter provided</a:t>
            </a:r>
          </a:p>
          <a:p>
            <a:r>
              <a:rPr lang="en-US" sz="1100" dirty="0">
                <a:latin typeface="Arial Narrow" panose="020B0606020202030204" pitchFamily="34" charset="0"/>
              </a:rPr>
              <a:t>(cv)   =&gt; CV only is available</a:t>
            </a:r>
          </a:p>
        </p:txBody>
      </p:sp>
    </p:spTree>
    <p:extLst>
      <p:ext uri="{BB962C8B-B14F-4D97-AF65-F5344CB8AC3E}">
        <p14:creationId xmlns:p14="http://schemas.microsoft.com/office/powerpoint/2010/main" val="33766105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3F81B06-B852-4C0C-ADBD-491678241132}"/>
              </a:ext>
            </a:extLst>
          </p:cNvPr>
          <p:cNvGraphicFramePr/>
          <p:nvPr>
            <p:extLst>
              <p:ext uri="{D42A27DB-BD31-4B8C-83A1-F6EECF244321}">
                <p14:modId xmlns:p14="http://schemas.microsoft.com/office/powerpoint/2010/main" val="155974330"/>
              </p:ext>
            </p:extLst>
          </p:nvPr>
        </p:nvGraphicFramePr>
        <p:xfrm>
          <a:off x="1933273" y="597746"/>
          <a:ext cx="819015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AF0C4DF0-523F-49BE-A2DD-A3C849DCA438}"/>
              </a:ext>
            </a:extLst>
          </p:cNvPr>
          <p:cNvGrpSpPr/>
          <p:nvPr/>
        </p:nvGrpSpPr>
        <p:grpSpPr>
          <a:xfrm>
            <a:off x="4429760" y="3158827"/>
            <a:ext cx="3436112" cy="336556"/>
            <a:chOff x="2844799" y="2032000"/>
            <a:chExt cx="2438400" cy="1354666"/>
          </a:xfrm>
          <a:solidFill>
            <a:srgbClr val="AFEAFF"/>
          </a:solidFill>
        </p:grpSpPr>
        <p:sp>
          <p:nvSpPr>
            <p:cNvPr id="5" name="Rectangle: Rounded Corners 4">
              <a:extLst>
                <a:ext uri="{FF2B5EF4-FFF2-40B4-BE49-F238E27FC236}">
                  <a16:creationId xmlns:a16="http://schemas.microsoft.com/office/drawing/2014/main" id="{9F1F2E61-9219-4CB5-BA4A-1DBA643562E6}"/>
                </a:ext>
              </a:extLst>
            </p:cNvPr>
            <p:cNvSpPr/>
            <p:nvPr/>
          </p:nvSpPr>
          <p:spPr>
            <a:xfrm>
              <a:off x="2844799" y="2032000"/>
              <a:ext cx="2438400" cy="1354666"/>
            </a:xfrm>
            <a:prstGeom prst="roundRect">
              <a:avLst/>
            </a:prstGeom>
            <a:grp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6" name="Rectangle: Rounded Corners 4">
              <a:extLst>
                <a:ext uri="{FF2B5EF4-FFF2-40B4-BE49-F238E27FC236}">
                  <a16:creationId xmlns:a16="http://schemas.microsoft.com/office/drawing/2014/main" id="{6D6E7E80-6146-495D-B13B-6C6BB1F6BD20}"/>
                </a:ext>
              </a:extLst>
            </p:cNvPr>
            <p:cNvSpPr txBox="1"/>
            <p:nvPr/>
          </p:nvSpPr>
          <p:spPr>
            <a:xfrm>
              <a:off x="2910928" y="2098129"/>
              <a:ext cx="2306142" cy="1222408"/>
            </a:xfrm>
            <a:prstGeom prst="rect">
              <a:avLst/>
            </a:prstGeom>
            <a:solidFill>
              <a:srgbClr val="A3F4FF"/>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9540" tIns="129540" rIns="129540" bIns="129540" numCol="1" spcCol="1270" anchor="ctr" anchorCtr="0">
              <a:noAutofit/>
            </a:bodyPr>
            <a:lstStyle/>
            <a:p>
              <a:pPr marL="0" marR="0" lvl="0" indent="0" algn="ctr" defTabSz="15113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NASA PUNCH Outreach Plan</a:t>
              </a:r>
            </a:p>
          </p:txBody>
        </p:sp>
      </p:grpSp>
      <p:sp>
        <p:nvSpPr>
          <p:cNvPr id="13" name="TextBox 12">
            <a:extLst>
              <a:ext uri="{FF2B5EF4-FFF2-40B4-BE49-F238E27FC236}">
                <a16:creationId xmlns:a16="http://schemas.microsoft.com/office/drawing/2014/main" id="{26201790-27D0-41A1-AAF9-191EA6C25041}"/>
              </a:ext>
            </a:extLst>
          </p:cNvPr>
          <p:cNvSpPr txBox="1"/>
          <p:nvPr/>
        </p:nvSpPr>
        <p:spPr>
          <a:xfrm>
            <a:off x="-37013" y="471744"/>
            <a:ext cx="2703436" cy="2070054"/>
          </a:xfrm>
          <a:prstGeom prst="rect">
            <a:avLst/>
          </a:prstGeom>
          <a:noFill/>
        </p:spPr>
        <p:txBody>
          <a:bodyPr wrap="square">
            <a:spAutoFit/>
          </a:bodyPr>
          <a:lstStyle/>
          <a:p>
            <a:pPr marL="0" marR="0" lvl="0" indent="0" algn="l" defTabSz="914400" rtl="0" eaLnBrk="1" fontAlgn="auto" latinLnBrk="0" hangingPunct="1">
              <a:lnSpc>
                <a:spcPct val="85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rPr>
              <a:t>Activities that include:</a:t>
            </a:r>
          </a:p>
          <a:p>
            <a:pPr marL="109538" marR="0" lvl="0" indent="-109538" algn="l" defTabSz="914400" rtl="0" eaLnBrk="1" fontAlgn="auto" latinLnBrk="0" hangingPunct="1">
              <a:lnSpc>
                <a:spcPct val="8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rPr>
              <a:t>NASA science/SMEs*</a:t>
            </a:r>
          </a:p>
          <a:p>
            <a:pPr marL="109538" marR="0" lvl="0" indent="-109538" algn="l" defTabSz="914400" rtl="0" eaLnBrk="1" fontAlgn="auto" latinLnBrk="0" hangingPunct="1">
              <a:lnSpc>
                <a:spcPct val="8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rPr>
              <a:t>Embodied learning</a:t>
            </a:r>
          </a:p>
          <a:p>
            <a:pPr marL="109538" marR="0" lvl="0" indent="-109538" algn="l" defTabSz="914400" rtl="0" eaLnBrk="1" fontAlgn="auto" latinLnBrk="0" hangingPunct="1">
              <a:lnSpc>
                <a:spcPct val="8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rPr>
              <a:t>Multi-sensory access</a:t>
            </a:r>
          </a:p>
          <a:p>
            <a:pPr marL="109538" marR="0" lvl="0" indent="-109538" algn="l" defTabSz="914400" rtl="0" eaLnBrk="1" fontAlgn="auto" latinLnBrk="0" hangingPunct="1">
              <a:lnSpc>
                <a:spcPct val="8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rPr>
              <a:t>Personal Sun “watching”</a:t>
            </a:r>
          </a:p>
          <a:p>
            <a:pPr marL="109538" marR="0" lvl="0" indent="-109538" algn="l" defTabSz="914400" rtl="0" eaLnBrk="1" fontAlgn="auto" latinLnBrk="0" hangingPunct="1">
              <a:lnSpc>
                <a:spcPct val="8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rPr>
              <a:t>Learner-centered approach</a:t>
            </a:r>
          </a:p>
          <a:p>
            <a:pPr marL="109538" marR="0" lvl="0" indent="-109538" algn="l" defTabSz="914400" rtl="0" eaLnBrk="1" fontAlgn="auto" latinLnBrk="0" hangingPunct="1">
              <a:lnSpc>
                <a:spcPct val="8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rPr>
              <a:t>Growth mindset interaction</a:t>
            </a:r>
          </a:p>
          <a:p>
            <a:pPr marL="109538" marR="0" lvl="0" indent="-109538" algn="l" defTabSz="914400" rtl="0" eaLnBrk="1" fontAlgn="auto" latinLnBrk="0" hangingPunct="1">
              <a:lnSpc>
                <a:spcPct val="8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rPr>
              <a:t>Social &amp; emotional learning </a:t>
            </a:r>
          </a:p>
        </p:txBody>
      </p:sp>
      <p:sp>
        <p:nvSpPr>
          <p:cNvPr id="15" name="TextBox 14">
            <a:extLst>
              <a:ext uri="{FF2B5EF4-FFF2-40B4-BE49-F238E27FC236}">
                <a16:creationId xmlns:a16="http://schemas.microsoft.com/office/drawing/2014/main" id="{DC6CD4BB-9868-44A5-938E-FBCFA939E64B}"/>
              </a:ext>
            </a:extLst>
          </p:cNvPr>
          <p:cNvSpPr txBox="1"/>
          <p:nvPr/>
        </p:nvSpPr>
        <p:spPr>
          <a:xfrm>
            <a:off x="0" y="4449543"/>
            <a:ext cx="2262202" cy="1359090"/>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rPr>
              <a:t>Products &amp; events that:</a:t>
            </a:r>
          </a:p>
          <a:p>
            <a:pPr marL="109538" marR="0" lvl="0" indent="-109538" algn="l" defTabSz="914400" rtl="0" eaLnBrk="1" fontAlgn="auto" latinLnBrk="0" hangingPunct="1">
              <a:lnSpc>
                <a:spcPct val="85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rPr>
              <a:t>Integrate languages</a:t>
            </a:r>
          </a:p>
          <a:p>
            <a:pPr marL="109538" marR="0" lvl="0" indent="-109538" algn="l" defTabSz="914400" rtl="0" eaLnBrk="1" fontAlgn="auto" latinLnBrk="0" hangingPunct="1">
              <a:lnSpc>
                <a:spcPct val="85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rPr>
              <a:t>Infuse art with science</a:t>
            </a:r>
          </a:p>
          <a:p>
            <a:pPr marL="109538" marR="0" lvl="0" indent="-109538" algn="l" defTabSz="914400" rtl="0" eaLnBrk="1" fontAlgn="auto" latinLnBrk="0" hangingPunct="1">
              <a:lnSpc>
                <a:spcPct val="85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rPr>
              <a:t>Connect NASA missions &amp; Chaco Sun watching</a:t>
            </a:r>
          </a:p>
        </p:txBody>
      </p:sp>
      <p:sp>
        <p:nvSpPr>
          <p:cNvPr id="16" name="TextBox 15">
            <a:extLst>
              <a:ext uri="{FF2B5EF4-FFF2-40B4-BE49-F238E27FC236}">
                <a16:creationId xmlns:a16="http://schemas.microsoft.com/office/drawing/2014/main" id="{1E0CD5AE-8C6D-44E6-ABFD-DCA32223C7B5}"/>
              </a:ext>
            </a:extLst>
          </p:cNvPr>
          <p:cNvSpPr txBox="1"/>
          <p:nvPr/>
        </p:nvSpPr>
        <p:spPr>
          <a:xfrm>
            <a:off x="2710658" y="1236248"/>
            <a:ext cx="1103187" cy="541046"/>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Individual</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meaning</a:t>
            </a:r>
          </a:p>
        </p:txBody>
      </p:sp>
      <p:sp>
        <p:nvSpPr>
          <p:cNvPr id="18" name="TextBox 17">
            <a:extLst>
              <a:ext uri="{FF2B5EF4-FFF2-40B4-BE49-F238E27FC236}">
                <a16:creationId xmlns:a16="http://schemas.microsoft.com/office/drawing/2014/main" id="{0545ED58-7E0F-4A1F-B2C2-B127F5CE6A52}"/>
              </a:ext>
            </a:extLst>
          </p:cNvPr>
          <p:cNvSpPr txBox="1"/>
          <p:nvPr/>
        </p:nvSpPr>
        <p:spPr>
          <a:xfrm>
            <a:off x="9564498" y="4237144"/>
            <a:ext cx="2464889" cy="1920526"/>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rPr>
              <a:t>Mission contributes to:               </a:t>
            </a:r>
          </a:p>
          <a:p>
            <a:pPr marL="109538" marR="0" lvl="0" indent="-109538" algn="l" defTabSz="914400" rtl="0" eaLnBrk="1" fontAlgn="auto" latinLnBrk="0" hangingPunct="1">
              <a:lnSpc>
                <a:spcPct val="85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rPr>
              <a:t>A diverse &amp; inclusive NASA workforce</a:t>
            </a:r>
          </a:p>
          <a:p>
            <a:pPr marL="109538" marR="0" lvl="0" indent="-109538" algn="l" defTabSz="914400" rtl="0" eaLnBrk="1" fontAlgn="auto" latinLnBrk="0" hangingPunct="1">
              <a:lnSpc>
                <a:spcPct val="85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rPr>
              <a:t>Greater social equity and cross-cultural understanding</a:t>
            </a:r>
          </a:p>
          <a:p>
            <a:pPr marL="109538" marR="0" lvl="0" indent="-109538"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lang="en-US" sz="1600" dirty="0">
                <a:solidFill>
                  <a:prstClr val="black"/>
                </a:solidFill>
                <a:latin typeface="Arial Narrow" panose="020B0606020202030204" pitchFamily="34" charset="0"/>
              </a:rPr>
              <a:t>Enhanced institutional capacities and sustainable partnerships.</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20" name="TextBox 19">
            <a:extLst>
              <a:ext uri="{FF2B5EF4-FFF2-40B4-BE49-F238E27FC236}">
                <a16:creationId xmlns:a16="http://schemas.microsoft.com/office/drawing/2014/main" id="{84ED0540-1428-42C4-BB21-D9512CFD6D4E}"/>
              </a:ext>
            </a:extLst>
          </p:cNvPr>
          <p:cNvSpPr txBox="1"/>
          <p:nvPr/>
        </p:nvSpPr>
        <p:spPr>
          <a:xfrm>
            <a:off x="9574789" y="471744"/>
            <a:ext cx="2764573" cy="1865126"/>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panose="020B0606020202030204" pitchFamily="34" charset="0"/>
              </a:rPr>
              <a:t>NASA &amp; PI support:               </a:t>
            </a:r>
          </a:p>
          <a:p>
            <a:pPr marL="109538" marR="0" lvl="0" indent="-109538" algn="l" defTabSz="914400" rtl="0" eaLnBrk="1" fontAlgn="auto" latinLnBrk="0" hangingPunct="1">
              <a:lnSpc>
                <a:spcPct val="85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rPr>
              <a:t>Funded Outreach Lead (in Ph B)</a:t>
            </a:r>
          </a:p>
          <a:p>
            <a:pPr marL="109538" marR="0" lvl="0" indent="-109538" algn="l" defTabSz="914400" rtl="0" eaLnBrk="1" fontAlgn="auto" latinLnBrk="0" hangingPunct="1">
              <a:lnSpc>
                <a:spcPct val="85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rPr>
              <a:t>Budget Augmentation (Ph C-F)            2% of PI-controlled costs</a:t>
            </a:r>
          </a:p>
          <a:p>
            <a:pPr marL="109538" marR="0" lvl="0" indent="-109538" algn="l" defTabSz="914400" rtl="0" eaLnBrk="1" fontAlgn="auto" latinLnBrk="0" hangingPunct="1">
              <a:lnSpc>
                <a:spcPct val="85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rPr>
              <a:t>SME* Outreach Engagement</a:t>
            </a:r>
          </a:p>
          <a:p>
            <a:pPr marL="109538" marR="0" lvl="0" indent="-109538" algn="l" defTabSz="914400" rtl="0" eaLnBrk="1" fontAlgn="auto" latinLnBrk="0" hangingPunct="1">
              <a:lnSpc>
                <a:spcPct val="85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rPr>
              <a:t>Integration of Science, Outreach &amp; Communications</a:t>
            </a:r>
          </a:p>
        </p:txBody>
      </p:sp>
      <p:sp>
        <p:nvSpPr>
          <p:cNvPr id="14" name="TextBox 13">
            <a:extLst>
              <a:ext uri="{FF2B5EF4-FFF2-40B4-BE49-F238E27FC236}">
                <a16:creationId xmlns:a16="http://schemas.microsoft.com/office/drawing/2014/main" id="{E21280F4-815F-4BC7-891F-210D37DBDE77}"/>
              </a:ext>
            </a:extLst>
          </p:cNvPr>
          <p:cNvSpPr txBox="1"/>
          <p:nvPr/>
        </p:nvSpPr>
        <p:spPr>
          <a:xfrm>
            <a:off x="633985" y="2750995"/>
            <a:ext cx="2425182" cy="1110304"/>
          </a:xfrm>
          <a:prstGeom prst="rect">
            <a:avLst/>
          </a:prstGeom>
          <a:solidFill>
            <a:srgbClr val="A3F4FF"/>
          </a:solidFill>
          <a:ln w="19050">
            <a:solidFill>
              <a:srgbClr val="FFFF8B"/>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Arial Narrow" panose="020B0606020202030204" pitchFamily="34" charset="0"/>
                <a:ea typeface="Adobe Garamond Pro"/>
                <a:cs typeface="Posterama" panose="020B0504020200020000" pitchFamily="34" charset="0"/>
              </a:rPr>
              <a:t>Shining a Light on Diverse Views of the Sun with an </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Ancient &amp; Modern Sun Watching Theme</a:t>
            </a:r>
          </a:p>
        </p:txBody>
      </p:sp>
      <p:sp>
        <p:nvSpPr>
          <p:cNvPr id="25" name="TextBox 24">
            <a:extLst>
              <a:ext uri="{FF2B5EF4-FFF2-40B4-BE49-F238E27FC236}">
                <a16:creationId xmlns:a16="http://schemas.microsoft.com/office/drawing/2014/main" id="{4D85AF11-F3C2-486A-8EBC-D4CB3065E399}"/>
              </a:ext>
            </a:extLst>
          </p:cNvPr>
          <p:cNvSpPr txBox="1"/>
          <p:nvPr/>
        </p:nvSpPr>
        <p:spPr>
          <a:xfrm>
            <a:off x="2717711" y="5338573"/>
            <a:ext cx="1096134" cy="541046"/>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Collective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meaning</a:t>
            </a:r>
          </a:p>
        </p:txBody>
      </p:sp>
      <p:sp>
        <p:nvSpPr>
          <p:cNvPr id="28" name="TextBox 27">
            <a:extLst>
              <a:ext uri="{FF2B5EF4-FFF2-40B4-BE49-F238E27FC236}">
                <a16:creationId xmlns:a16="http://schemas.microsoft.com/office/drawing/2014/main" id="{6E0AFA2D-80F5-45B6-8F6F-5B66B444DF22}"/>
              </a:ext>
            </a:extLst>
          </p:cNvPr>
          <p:cNvSpPr txBox="1"/>
          <p:nvPr/>
        </p:nvSpPr>
        <p:spPr>
          <a:xfrm>
            <a:off x="8376505" y="1236248"/>
            <a:ext cx="1161709" cy="541046"/>
          </a:xfrm>
          <a:prstGeom prst="rect">
            <a:avLst/>
          </a:prstGeom>
          <a:noFill/>
        </p:spPr>
        <p:txBody>
          <a:bodyPr wrap="square" rtlCol="0">
            <a:sp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Resources to offer</a:t>
            </a:r>
          </a:p>
        </p:txBody>
      </p:sp>
      <p:sp>
        <p:nvSpPr>
          <p:cNvPr id="29" name="TextBox 28">
            <a:extLst>
              <a:ext uri="{FF2B5EF4-FFF2-40B4-BE49-F238E27FC236}">
                <a16:creationId xmlns:a16="http://schemas.microsoft.com/office/drawing/2014/main" id="{E1FDE202-7A8E-4EF6-9586-CB092824C3DA}"/>
              </a:ext>
            </a:extLst>
          </p:cNvPr>
          <p:cNvSpPr txBox="1"/>
          <p:nvPr/>
        </p:nvSpPr>
        <p:spPr>
          <a:xfrm>
            <a:off x="8291161" y="5338573"/>
            <a:ext cx="1161709" cy="541046"/>
          </a:xfrm>
          <a:prstGeom prst="rect">
            <a:avLst/>
          </a:prstGeom>
          <a:noFill/>
        </p:spPr>
        <p:txBody>
          <a:bodyPr wrap="square" rtlCol="0">
            <a:sp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Beneficial outcomes</a:t>
            </a:r>
          </a:p>
        </p:txBody>
      </p:sp>
      <p:sp>
        <p:nvSpPr>
          <p:cNvPr id="3" name="TextBox 2">
            <a:extLst>
              <a:ext uri="{FF2B5EF4-FFF2-40B4-BE49-F238E27FC236}">
                <a16:creationId xmlns:a16="http://schemas.microsoft.com/office/drawing/2014/main" id="{8B2451AF-B192-423E-8F73-5E6FD787846B}"/>
              </a:ext>
            </a:extLst>
          </p:cNvPr>
          <p:cNvSpPr txBox="1"/>
          <p:nvPr/>
        </p:nvSpPr>
        <p:spPr>
          <a:xfrm>
            <a:off x="0" y="4804"/>
            <a:ext cx="12192000" cy="400110"/>
          </a:xfrm>
          <a:prstGeom prst="rect">
            <a:avLst/>
          </a:prstGeom>
          <a:solidFill>
            <a:srgbClr val="A3F4FF"/>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Calibri" panose="020F0502020204030204"/>
              </a:rPr>
              <a:t>Shining a Light on Diverse Views of the Sun with an Ancient &amp; Modern Sun Watching Theme </a:t>
            </a:r>
            <a:r>
              <a:rPr kumimoji="0" lang="en-US" sz="2000" b="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Clockwise from A</a:t>
            </a:r>
          </a:p>
        </p:txBody>
      </p:sp>
      <p:sp>
        <p:nvSpPr>
          <p:cNvPr id="7" name="TextBox 6">
            <a:extLst>
              <a:ext uri="{FF2B5EF4-FFF2-40B4-BE49-F238E27FC236}">
                <a16:creationId xmlns:a16="http://schemas.microsoft.com/office/drawing/2014/main" id="{1A8F4B47-B687-4282-9DF5-59E8D0B945B7}"/>
              </a:ext>
            </a:extLst>
          </p:cNvPr>
          <p:cNvSpPr txBox="1"/>
          <p:nvPr/>
        </p:nvSpPr>
        <p:spPr>
          <a:xfrm>
            <a:off x="8866988" y="2859212"/>
            <a:ext cx="3213765" cy="646331"/>
          </a:xfrm>
          <a:prstGeom prst="rect">
            <a:avLst/>
          </a:prstGeom>
          <a:solidFill>
            <a:schemeClr val="bg1">
              <a:lumMod val="85000"/>
            </a:schemeClr>
          </a:solidFill>
          <a:ln>
            <a:solidFill>
              <a:srgbClr val="00B0F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rPr>
              <a:t>* SME = </a:t>
            </a:r>
            <a:r>
              <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rPr>
              <a:t>S</a:t>
            </a:r>
            <a:r>
              <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rPr>
              <a:t>ubject </a:t>
            </a:r>
            <a:r>
              <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rPr>
              <a:t>M</a:t>
            </a:r>
            <a:r>
              <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rPr>
              <a:t>atter </a:t>
            </a:r>
            <a:r>
              <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rPr>
              <a:t>E</a:t>
            </a:r>
            <a:r>
              <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rPr>
              <a:t>xpert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rPr>
              <a:t>(e.g., a PUNCH mission scientist)</a:t>
            </a:r>
          </a:p>
        </p:txBody>
      </p:sp>
      <p:sp>
        <p:nvSpPr>
          <p:cNvPr id="22" name="TextBox 21">
            <a:extLst>
              <a:ext uri="{FF2B5EF4-FFF2-40B4-BE49-F238E27FC236}">
                <a16:creationId xmlns:a16="http://schemas.microsoft.com/office/drawing/2014/main" id="{6251EB9D-C859-407D-8992-42AF73786425}"/>
              </a:ext>
            </a:extLst>
          </p:cNvPr>
          <p:cNvSpPr txBox="1"/>
          <p:nvPr/>
        </p:nvSpPr>
        <p:spPr>
          <a:xfrm>
            <a:off x="0" y="6595225"/>
            <a:ext cx="3735434"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PUNCH Outreach Plan – Self Directed Summary Overview</a:t>
            </a:r>
          </a:p>
        </p:txBody>
      </p:sp>
      <p:sp>
        <p:nvSpPr>
          <p:cNvPr id="23" name="TextBox 22">
            <a:extLst>
              <a:ext uri="{FF2B5EF4-FFF2-40B4-BE49-F238E27FC236}">
                <a16:creationId xmlns:a16="http://schemas.microsoft.com/office/drawing/2014/main" id="{07723355-BE9F-4E31-AC51-EB338DA4175A}"/>
              </a:ext>
            </a:extLst>
          </p:cNvPr>
          <p:cNvSpPr txBox="1"/>
          <p:nvPr/>
        </p:nvSpPr>
        <p:spPr>
          <a:xfrm>
            <a:off x="8076850" y="6585108"/>
            <a:ext cx="2902857"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Dr. Cherilynn Morrow   8 April 2021</a:t>
            </a:r>
          </a:p>
        </p:txBody>
      </p:sp>
      <p:sp>
        <p:nvSpPr>
          <p:cNvPr id="24" name="TextBox 23">
            <a:extLst>
              <a:ext uri="{FF2B5EF4-FFF2-40B4-BE49-F238E27FC236}">
                <a16:creationId xmlns:a16="http://schemas.microsoft.com/office/drawing/2014/main" id="{166FDAC9-7D06-4B3E-AB2D-9367E495E9F6}"/>
              </a:ext>
            </a:extLst>
          </p:cNvPr>
          <p:cNvSpPr txBox="1"/>
          <p:nvPr/>
        </p:nvSpPr>
        <p:spPr>
          <a:xfrm>
            <a:off x="4466074" y="6595225"/>
            <a:ext cx="3180442" cy="276997"/>
          </a:xfrm>
          <a:prstGeom prst="rect">
            <a:avLst/>
          </a:prstGeom>
          <a:solidFill>
            <a:schemeClr val="bg1"/>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Calibri"/>
                <a:ea typeface="+mn-ea"/>
                <a:cs typeface="+mn-cs"/>
                <a:sym typeface="Calibri"/>
              </a:rPr>
              <a:t>cherilynn.morrow@gmail.com</a:t>
            </a:r>
          </a:p>
        </p:txBody>
      </p:sp>
      <p:sp>
        <p:nvSpPr>
          <p:cNvPr id="26" name="TextBox 3">
            <a:extLst>
              <a:ext uri="{FF2B5EF4-FFF2-40B4-BE49-F238E27FC236}">
                <a16:creationId xmlns:a16="http://schemas.microsoft.com/office/drawing/2014/main" id="{47CE5A90-26EA-4D69-8E54-E5ADEED16509}"/>
              </a:ext>
            </a:extLst>
          </p:cNvPr>
          <p:cNvSpPr txBox="1">
            <a:spLocks/>
          </p:cNvSpPr>
          <p:nvPr/>
        </p:nvSpPr>
        <p:spPr>
          <a:xfrm>
            <a:off x="11399586" y="6546618"/>
            <a:ext cx="451755" cy="276997"/>
          </a:xfrm>
          <a:prstGeom prst="rect">
            <a:avLst/>
          </a:prstGeom>
          <a:solidFill>
            <a:schemeClr val="bg1"/>
          </a:solidFill>
          <a:extLst>
            <a:ext uri="{C572A759-6A51-4108-AA02-DFA0A04FC94B}">
              <ma14:wrappingTextBoxFlag xmlns:ma14="http://schemas.microsoft.com/office/mac/drawingml/2011/main" xmlns=""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81</a:t>
            </a:fld>
            <a:endParaRPr kumimoji="0" lang="en-US" sz="1400" b="0" i="0" u="none" strike="noStrike" kern="0" cap="none" spc="0" normalizeH="0" baseline="0" noProof="0" dirty="0">
              <a:ln>
                <a:noFill/>
              </a:ln>
              <a:effectLst/>
              <a:uLnTx/>
              <a:uFillTx/>
              <a:latin typeface="Calibri"/>
              <a:ea typeface="+mn-ea"/>
              <a:cs typeface="Calibri"/>
              <a:sym typeface="Calibri"/>
            </a:endParaRPr>
          </a:p>
        </p:txBody>
      </p:sp>
      <p:sp>
        <p:nvSpPr>
          <p:cNvPr id="21" name="TextBox 20">
            <a:extLst>
              <a:ext uri="{FF2B5EF4-FFF2-40B4-BE49-F238E27FC236}">
                <a16:creationId xmlns:a16="http://schemas.microsoft.com/office/drawing/2014/main" id="{F112AB11-5D22-4192-BD88-71E3D30FCCED}"/>
              </a:ext>
            </a:extLst>
          </p:cNvPr>
          <p:cNvSpPr txBox="1"/>
          <p:nvPr/>
        </p:nvSpPr>
        <p:spPr>
          <a:xfrm>
            <a:off x="80016" y="6217539"/>
            <a:ext cx="12049706" cy="341630"/>
          </a:xfrm>
          <a:prstGeom prst="rect">
            <a:avLst/>
          </a:prstGeom>
          <a:solidFill>
            <a:srgbClr val="A3F4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Narrow" panose="020B0606020202030204" pitchFamily="34" charset="0"/>
                <a:cs typeface="Calibri"/>
                <a:sym typeface="Calibri"/>
              </a:rPr>
              <a:t>PUNCH Outreach is rooted in a holistic approach, offering meaningful benefits at the societal, cross-cultural, and personal levels.</a:t>
            </a:r>
          </a:p>
        </p:txBody>
      </p:sp>
    </p:spTree>
    <p:extLst>
      <p:ext uri="{BB962C8B-B14F-4D97-AF65-F5344CB8AC3E}">
        <p14:creationId xmlns:p14="http://schemas.microsoft.com/office/powerpoint/2010/main" val="360256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4709B11-229C-4729-8F59-C46C1ABBB496}"/>
              </a:ext>
            </a:extLst>
          </p:cNvPr>
          <p:cNvGrpSpPr/>
          <p:nvPr/>
        </p:nvGrpSpPr>
        <p:grpSpPr>
          <a:xfrm>
            <a:off x="2428851" y="673072"/>
            <a:ext cx="9092591" cy="6331376"/>
            <a:chOff x="2414016" y="130384"/>
            <a:chExt cx="9092591" cy="6331376"/>
          </a:xfrm>
        </p:grpSpPr>
        <p:graphicFrame>
          <p:nvGraphicFramePr>
            <p:cNvPr id="2" name="Diagram 1"/>
            <p:cNvGraphicFramePr/>
            <p:nvPr>
              <p:extLst>
                <p:ext uri="{D42A27DB-BD31-4B8C-83A1-F6EECF244321}">
                  <p14:modId xmlns:p14="http://schemas.microsoft.com/office/powerpoint/2010/main" val="2923813064"/>
                </p:ext>
              </p:extLst>
            </p:nvPr>
          </p:nvGraphicFramePr>
          <p:xfrm>
            <a:off x="2414016" y="130384"/>
            <a:ext cx="9092591" cy="6331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6F8ACB71-0A37-457D-B8D8-2572649F485E}"/>
                </a:ext>
              </a:extLst>
            </p:cNvPr>
            <p:cNvGrpSpPr/>
            <p:nvPr/>
          </p:nvGrpSpPr>
          <p:grpSpPr>
            <a:xfrm>
              <a:off x="8762612" y="1397000"/>
              <a:ext cx="2258473" cy="1409415"/>
              <a:chOff x="3195789" y="1706027"/>
              <a:chExt cx="2258473" cy="1316736"/>
            </a:xfrm>
          </p:grpSpPr>
          <p:sp>
            <p:nvSpPr>
              <p:cNvPr id="15" name="Oval 14">
                <a:extLst>
                  <a:ext uri="{FF2B5EF4-FFF2-40B4-BE49-F238E27FC236}">
                    <a16:creationId xmlns:a16="http://schemas.microsoft.com/office/drawing/2014/main" id="{89E50CB0-B4F9-4383-998A-AAEA55CEA8D1}"/>
                  </a:ext>
                </a:extLst>
              </p:cNvPr>
              <p:cNvSpPr/>
              <p:nvPr/>
            </p:nvSpPr>
            <p:spPr>
              <a:xfrm>
                <a:off x="3195789" y="1706027"/>
                <a:ext cx="2258473" cy="1316736"/>
              </a:xfrm>
              <a:prstGeom prst="ellipse">
                <a:avLst/>
              </a:prstGeom>
              <a:solidFill>
                <a:schemeClr val="accent1">
                  <a:lumMod val="20000"/>
                  <a:lumOff val="80000"/>
                </a:schemeClr>
              </a:solidFill>
              <a:ln>
                <a:solidFill>
                  <a:schemeClr val="accent4">
                    <a:lumMod val="10000"/>
                  </a:schemeClr>
                </a:solidFill>
              </a:ln>
            </p:spPr>
            <p:style>
              <a:lnRef idx="2">
                <a:schemeClr val="lt1">
                  <a:hueOff val="0"/>
                  <a:satOff val="0"/>
                  <a:lumOff val="0"/>
                  <a:alphaOff val="0"/>
                </a:schemeClr>
              </a:lnRef>
              <a:fillRef idx="1">
                <a:schemeClr val="accent4">
                  <a:hueOff val="127080"/>
                  <a:satOff val="100000"/>
                  <a:lumOff val="-2157"/>
                  <a:alphaOff val="0"/>
                </a:schemeClr>
              </a:fillRef>
              <a:effectRef idx="0">
                <a:schemeClr val="accent4">
                  <a:hueOff val="127080"/>
                  <a:satOff val="100000"/>
                  <a:lumOff val="-2157"/>
                  <a:alphaOff val="0"/>
                </a:schemeClr>
              </a:effectRef>
              <a:fontRef idx="minor">
                <a:schemeClr val="lt1"/>
              </a:fontRef>
            </p:style>
          </p:sp>
          <p:sp>
            <p:nvSpPr>
              <p:cNvPr id="16" name="Oval 4">
                <a:extLst>
                  <a:ext uri="{FF2B5EF4-FFF2-40B4-BE49-F238E27FC236}">
                    <a16:creationId xmlns:a16="http://schemas.microsoft.com/office/drawing/2014/main" id="{044C44CF-06CA-490F-84CD-969591C11813}"/>
                  </a:ext>
                </a:extLst>
              </p:cNvPr>
              <p:cNvSpPr txBox="1"/>
              <p:nvPr/>
            </p:nvSpPr>
            <p:spPr>
              <a:xfrm>
                <a:off x="3401604" y="1898859"/>
                <a:ext cx="1831478" cy="9310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marR="0" lvl="0" indent="0" algn="ctr" defTabSz="800100" rtl="0" eaLnBrk="1" fontAlgn="auto" latinLnBrk="0" hangingPunct="1">
                  <a:lnSpc>
                    <a:spcPct val="90000"/>
                  </a:lnSpc>
                  <a:spcBef>
                    <a:spcPct val="0"/>
                  </a:spcBef>
                  <a:spcAft>
                    <a:spcPts val="600"/>
                  </a:spcAft>
                  <a:buClrTx/>
                  <a:buSzTx/>
                  <a:buFontTx/>
                  <a:buNone/>
                  <a:tabLst/>
                  <a:defRPr/>
                </a:pPr>
                <a:r>
                  <a:rPr kumimoji="0" lang="en-US" sz="1600" b="1" i="0" u="none" strike="noStrike" kern="1200" cap="none" spc="0" normalizeH="0" baseline="0" noProof="0" dirty="0">
                    <a:ln>
                      <a:noFill/>
                    </a:ln>
                    <a:solidFill>
                      <a:srgbClr val="DADADA">
                        <a:lumMod val="10000"/>
                      </a:srgbClr>
                    </a:solidFill>
                    <a:effectLst/>
                    <a:uLnTx/>
                    <a:uFillTx/>
                    <a:latin typeface="Arial Narrow" panose="020B0606020202030204" pitchFamily="34" charset="0"/>
                    <a:ea typeface="+mn-ea"/>
                    <a:cs typeface="Arial"/>
                  </a:rPr>
                  <a:t>Solar Observing Tactiles &amp; Events for the Visually Impaired</a:t>
                </a:r>
              </a:p>
              <a:p>
                <a:pPr marL="0" marR="0" lvl="0" indent="0" algn="ctr" defTabSz="800100" rtl="0" eaLnBrk="1" fontAlgn="auto" latinLnBrk="0" hangingPunct="1">
                  <a:lnSpc>
                    <a:spcPct val="90000"/>
                  </a:lnSpc>
                  <a:spcBef>
                    <a:spcPct val="0"/>
                  </a:spcBef>
                  <a:spcAft>
                    <a:spcPts val="600"/>
                  </a:spcAft>
                  <a:buClrTx/>
                  <a:buSzTx/>
                  <a:buFontTx/>
                  <a:buNone/>
                  <a:tabLst/>
                  <a:defRPr/>
                </a:pPr>
                <a:r>
                  <a:rPr kumimoji="0" lang="en-US" sz="1400" b="1" i="0" u="none" strike="noStrike" kern="1200" cap="none" spc="0" normalizeH="0" baseline="0" noProof="0" dirty="0">
                    <a:ln>
                      <a:noFill/>
                    </a:ln>
                    <a:solidFill>
                      <a:srgbClr val="DADADA">
                        <a:lumMod val="10000"/>
                      </a:srgbClr>
                    </a:solidFill>
                    <a:effectLst/>
                    <a:uLnTx/>
                    <a:uFillTx/>
                    <a:latin typeface="Arial Narrow" panose="020B0606020202030204" pitchFamily="34" charset="0"/>
                    <a:ea typeface="+mn-ea"/>
                    <a:cs typeface="Arial"/>
                  </a:rPr>
                  <a:t> </a:t>
                </a:r>
                <a:r>
                  <a:rPr kumimoji="0" lang="en-US" sz="1250" b="1" i="0" u="none" strike="noStrike" kern="1200" cap="none" spc="0" normalizeH="0" baseline="0" noProof="0" dirty="0">
                    <a:ln>
                      <a:noFill/>
                    </a:ln>
                    <a:solidFill>
                      <a:srgbClr val="DADADA">
                        <a:lumMod val="10000"/>
                      </a:srgbClr>
                    </a:solidFill>
                    <a:effectLst/>
                    <a:uLnTx/>
                    <a:uFillTx/>
                    <a:latin typeface="Arial Narrow" panose="020B0606020202030204" pitchFamily="34" charset="0"/>
                    <a:ea typeface="+mn-ea"/>
                    <a:cs typeface="Arial"/>
                  </a:rPr>
                  <a:t>Emphasis on learners          at B/VI Schools</a:t>
                </a:r>
              </a:p>
            </p:txBody>
          </p:sp>
        </p:grpSp>
        <p:sp>
          <p:nvSpPr>
            <p:cNvPr id="19" name="Arrow: Left-Right 18">
              <a:extLst>
                <a:ext uri="{FF2B5EF4-FFF2-40B4-BE49-F238E27FC236}">
                  <a16:creationId xmlns:a16="http://schemas.microsoft.com/office/drawing/2014/main" id="{65B9BCD3-C2D3-48D2-8099-261889E8A1D0}"/>
                </a:ext>
              </a:extLst>
            </p:cNvPr>
            <p:cNvSpPr/>
            <p:nvPr/>
          </p:nvSpPr>
          <p:spPr>
            <a:xfrm rot="20039939">
              <a:off x="8280326" y="2297783"/>
              <a:ext cx="599688" cy="442115"/>
            </a:xfrm>
            <a:prstGeom prst="leftRightArrow">
              <a:avLst/>
            </a:prstGeom>
            <a:solidFill>
              <a:schemeClr val="accent1">
                <a:lumMod val="20000"/>
                <a:lumOff val="80000"/>
              </a:schemeClr>
            </a:solidFill>
            <a:ln>
              <a:solidFill>
                <a:schemeClr val="accent4">
                  <a:lumMod val="10000"/>
                </a:schemeClr>
              </a:solidFill>
            </a:ln>
          </p:spPr>
          <p:style>
            <a:lnRef idx="0">
              <a:schemeClr val="lt1">
                <a:hueOff val="0"/>
                <a:satOff val="0"/>
                <a:lumOff val="0"/>
                <a:alphaOff val="0"/>
              </a:schemeClr>
            </a:lnRef>
            <a:fillRef idx="1">
              <a:schemeClr val="accent4">
                <a:hueOff val="127080"/>
                <a:satOff val="100000"/>
                <a:lumOff val="-2157"/>
                <a:alphaOff val="0"/>
              </a:schemeClr>
            </a:fillRef>
            <a:effectRef idx="0">
              <a:schemeClr val="accent4">
                <a:hueOff val="127080"/>
                <a:satOff val="100000"/>
                <a:lumOff val="-2157"/>
                <a:alphaOff val="0"/>
              </a:schemeClr>
            </a:effectRef>
            <a:fontRef idx="minor">
              <a:schemeClr val="lt1"/>
            </a:fontRef>
          </p:style>
        </p:sp>
      </p:grpSp>
      <p:sp>
        <p:nvSpPr>
          <p:cNvPr id="13" name="TextBox 12">
            <a:extLst>
              <a:ext uri="{FF2B5EF4-FFF2-40B4-BE49-F238E27FC236}">
                <a16:creationId xmlns:a16="http://schemas.microsoft.com/office/drawing/2014/main" id="{AE68B9E9-8298-4C76-8898-02C761B0C80D}"/>
              </a:ext>
            </a:extLst>
          </p:cNvPr>
          <p:cNvSpPr txBox="1"/>
          <p:nvPr/>
        </p:nvSpPr>
        <p:spPr>
          <a:xfrm>
            <a:off x="142946" y="738575"/>
            <a:ext cx="2574746" cy="5617948"/>
          </a:xfrm>
          <a:prstGeom prst="rect">
            <a:avLst/>
          </a:prstGeom>
          <a:solidFill>
            <a:schemeClr val="tx2">
              <a:lumMod val="90000"/>
            </a:schemeClr>
          </a:solidFill>
          <a:ln>
            <a:solidFill>
              <a:srgbClr val="002060"/>
            </a:solidFill>
          </a:ln>
        </p:spPr>
        <p:txBody>
          <a:bodyPr wrap="square">
            <a:spAutoFit/>
          </a:bodyPr>
          <a:lstStyle/>
          <a:p>
            <a:pPr marL="0" marR="0" lvl="0" indent="0" algn="l" defTabSz="914400" rtl="0" eaLnBrk="1" fontAlgn="auto" latinLnBrk="0" hangingPunct="1">
              <a:lnSpc>
                <a:spcPct val="90000"/>
              </a:lnSpc>
              <a:spcBef>
                <a:spcPts val="0"/>
              </a:spcBef>
              <a:spcAft>
                <a:spcPts val="800"/>
              </a:spcAft>
              <a:buClrTx/>
              <a:buSzTx/>
              <a:buFontTx/>
              <a:buNone/>
              <a:tabLst/>
              <a:defRPr/>
            </a:pPr>
            <a:r>
              <a:rPr kumimoji="0" lang="en-US" sz="1600" b="1" i="0" u="none" strike="noStrike" kern="1200" cap="none" spc="0" normalizeH="0" baseline="0" noProof="0" dirty="0">
                <a:ln>
                  <a:noFill/>
                </a:ln>
                <a:solidFill>
                  <a:srgbClr val="DADADA">
                    <a:lumMod val="10000"/>
                  </a:srgbClr>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PUNCH public engagement events feature:</a:t>
            </a:r>
          </a:p>
          <a:p>
            <a:pPr marL="342900" marR="0" lvl="0" indent="-342900" algn="l" defTabSz="914400" rtl="0" eaLnBrk="1" fontAlgn="auto" latinLnBrk="0" hangingPunct="1">
              <a:lnSpc>
                <a:spcPct val="90000"/>
              </a:lnSpc>
              <a:spcBef>
                <a:spcPts val="0"/>
              </a:spcBef>
              <a:spcAft>
                <a:spcPts val="1200"/>
              </a:spcAft>
              <a:buClrTx/>
              <a:buSzTx/>
              <a:buFont typeface="+mj-lt"/>
              <a:buAutoNum type="arabicPeriod"/>
              <a:tabLst/>
              <a:defRPr/>
            </a:pPr>
            <a:r>
              <a:rPr kumimoji="0" lang="en-US" sz="1600" b="0" i="0" u="none" strike="noStrike" kern="1200" cap="none" spc="0" normalizeH="0" baseline="0" noProof="0" dirty="0">
                <a:ln>
                  <a:noFill/>
                </a:ln>
                <a:solidFill>
                  <a:srgbClr val="DADADA">
                    <a:lumMod val="10000"/>
                  </a:srgbClr>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access to PUNCH scientists</a:t>
            </a:r>
          </a:p>
          <a:p>
            <a:pPr marL="342900" marR="0" lvl="0" indent="-342900" algn="l" defTabSz="914400" rtl="0" eaLnBrk="1" fontAlgn="auto" latinLnBrk="0" hangingPunct="1">
              <a:lnSpc>
                <a:spcPct val="90000"/>
              </a:lnSpc>
              <a:spcBef>
                <a:spcPts val="0"/>
              </a:spcBef>
              <a:spcAft>
                <a:spcPts val="1200"/>
              </a:spcAft>
              <a:buClrTx/>
              <a:buSzTx/>
              <a:buFont typeface="+mj-lt"/>
              <a:buAutoNum type="arabicPeriod"/>
              <a:tabLst/>
              <a:defRPr/>
            </a:pPr>
            <a:r>
              <a:rPr kumimoji="0" lang="en-US" sz="1600" b="0" i="0" u="none" strike="noStrike" kern="1200" cap="none" spc="0" normalizeH="0" baseline="0" noProof="0" dirty="0">
                <a:ln>
                  <a:noFill/>
                </a:ln>
                <a:solidFill>
                  <a:srgbClr val="DADADA">
                    <a:lumMod val="10000"/>
                  </a:srgbClr>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arts integration</a:t>
            </a:r>
          </a:p>
          <a:p>
            <a:pPr marL="342900" marR="0" lvl="0" indent="-342900" algn="l" defTabSz="914400" rtl="0" eaLnBrk="1" fontAlgn="auto" latinLnBrk="0" hangingPunct="1">
              <a:lnSpc>
                <a:spcPct val="90000"/>
              </a:lnSpc>
              <a:spcBef>
                <a:spcPts val="0"/>
              </a:spcBef>
              <a:spcAft>
                <a:spcPts val="1200"/>
              </a:spcAft>
              <a:buClrTx/>
              <a:buSzTx/>
              <a:buFont typeface="+mj-lt"/>
              <a:buAutoNum type="arabicPeriod"/>
              <a:tabLst/>
              <a:defRPr/>
            </a:pPr>
            <a:r>
              <a:rPr kumimoji="0" lang="en-US" sz="1600" b="0" i="0" u="none" strike="noStrike" kern="1200" cap="none" spc="0" normalizeH="0" baseline="0" noProof="0" dirty="0">
                <a:ln>
                  <a:noFill/>
                </a:ln>
                <a:solidFill>
                  <a:srgbClr val="DADADA">
                    <a:lumMod val="10000"/>
                  </a:srgbClr>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direct &amp; indirect solar observing modalities</a:t>
            </a:r>
          </a:p>
          <a:p>
            <a:pPr marL="342900" marR="0" lvl="0" indent="-342900" algn="l" defTabSz="914400" rtl="0" eaLnBrk="1" fontAlgn="auto" latinLnBrk="0" hangingPunct="1">
              <a:lnSpc>
                <a:spcPct val="90000"/>
              </a:lnSpc>
              <a:spcBef>
                <a:spcPts val="0"/>
              </a:spcBef>
              <a:spcAft>
                <a:spcPts val="1200"/>
              </a:spcAft>
              <a:buClrTx/>
              <a:buSzTx/>
              <a:buFont typeface="+mj-lt"/>
              <a:buAutoNum type="arabicPeriod"/>
              <a:tabLst/>
              <a:defRPr/>
            </a:pPr>
            <a:r>
              <a:rPr kumimoji="0" lang="en-US" sz="1600" b="0" i="0" u="none" strike="noStrike" kern="1200" cap="none" spc="0" normalizeH="0" baseline="0" noProof="0" dirty="0">
                <a:ln>
                  <a:noFill/>
                </a:ln>
                <a:solidFill>
                  <a:srgbClr val="DADADA">
                    <a:lumMod val="10000"/>
                  </a:srgbClr>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multi-sensory activities (audio, visual, tactile, kinesthetic)</a:t>
            </a:r>
          </a:p>
          <a:p>
            <a:pPr marL="342900" marR="0" lvl="0" indent="-342900" algn="l" defTabSz="914400" rtl="0" eaLnBrk="1" fontAlgn="auto" latinLnBrk="0" hangingPunct="1">
              <a:lnSpc>
                <a:spcPct val="90000"/>
              </a:lnSpc>
              <a:spcBef>
                <a:spcPts val="0"/>
              </a:spcBef>
              <a:spcAft>
                <a:spcPts val="1200"/>
              </a:spcAft>
              <a:buClrTx/>
              <a:buSzTx/>
              <a:buFont typeface="+mj-lt"/>
              <a:buAutoNum type="arabicPeriod"/>
              <a:tabLst/>
              <a:defRPr/>
            </a:pPr>
            <a:r>
              <a:rPr kumimoji="0" lang="en-US" sz="1600" b="0" i="0" u="none" strike="noStrike" kern="1200" cap="none" spc="0" normalizeH="0" baseline="0" noProof="0" dirty="0">
                <a:ln>
                  <a:noFill/>
                </a:ln>
                <a:solidFill>
                  <a:srgbClr val="DADADA">
                    <a:lumMod val="10000"/>
                  </a:srgbClr>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news and up-to-date information on mission milestones and discoveries </a:t>
            </a:r>
          </a:p>
          <a:p>
            <a:pPr marL="342900" marR="0" lvl="0" indent="-342900" algn="l" defTabSz="914400" rtl="0" eaLnBrk="1" fontAlgn="auto" latinLnBrk="0" hangingPunct="1">
              <a:lnSpc>
                <a:spcPct val="90000"/>
              </a:lnSpc>
              <a:spcBef>
                <a:spcPts val="0"/>
              </a:spcBef>
              <a:spcAft>
                <a:spcPts val="1200"/>
              </a:spcAft>
              <a:buClrTx/>
              <a:buSzTx/>
              <a:buFont typeface="+mj-lt"/>
              <a:buAutoNum type="arabicPeriod"/>
              <a:tabLst/>
              <a:defRPr/>
            </a:pPr>
            <a:r>
              <a:rPr kumimoji="0" lang="en-US" sz="1600" b="0" i="0" u="none" strike="noStrike" kern="1200" cap="none" spc="0" normalizeH="0" baseline="0" noProof="0" dirty="0">
                <a:ln>
                  <a:noFill/>
                </a:ln>
                <a:solidFill>
                  <a:srgbClr val="DADADA">
                    <a:lumMod val="10000"/>
                  </a:srgbClr>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pathways to more enduring NASA options for STEM engagement including citizen science programs (e.g., </a:t>
            </a:r>
            <a:r>
              <a:rPr kumimoji="0" lang="en-US" sz="1600" b="0" i="0" u="none" strike="noStrike" kern="1200" cap="none" spc="0" normalizeH="0" baseline="0" noProof="0" dirty="0">
                <a:ln>
                  <a:noFill/>
                </a:ln>
                <a:solidFill>
                  <a:srgbClr val="0070C0"/>
                </a:solidFill>
                <a:effectLst/>
                <a:uLnTx/>
                <a:uFillTx/>
                <a:latin typeface="Arial Narrow" panose="020B0606020202030204" pitchFamily="34" charset="0"/>
                <a:ea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Sungrazer</a:t>
            </a:r>
            <a:r>
              <a:rPr kumimoji="0" lang="en-US" sz="1600" b="0" i="0" u="none" strike="noStrike" kern="1200" cap="none" spc="0" normalizeH="0" baseline="0" noProof="0" dirty="0">
                <a:ln>
                  <a:noFill/>
                </a:ln>
                <a:solidFill>
                  <a:srgbClr val="DADADA">
                    <a:lumMod val="10000"/>
                  </a:srgbClr>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 a project to discover comets passing close to the Sun in NASA spacecraft data)</a:t>
            </a:r>
          </a:p>
        </p:txBody>
      </p:sp>
      <p:sp>
        <p:nvSpPr>
          <p:cNvPr id="17" name="Title 2">
            <a:extLst>
              <a:ext uri="{FF2B5EF4-FFF2-40B4-BE49-F238E27FC236}">
                <a16:creationId xmlns:a16="http://schemas.microsoft.com/office/drawing/2014/main" id="{7D77D889-E954-473B-80DC-CAE2BBA5853C}"/>
              </a:ext>
            </a:extLst>
          </p:cNvPr>
          <p:cNvSpPr txBox="1">
            <a:spLocks/>
          </p:cNvSpPr>
          <p:nvPr/>
        </p:nvSpPr>
        <p:spPr>
          <a:xfrm>
            <a:off x="806668" y="-9658"/>
            <a:ext cx="10769600" cy="759854"/>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fontScale="85000" lnSpcReduction="10000"/>
          </a:bodyPr>
          <a:lstStyle>
            <a:lvl1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1pPr>
            <a:lvl2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2pPr>
            <a:lvl3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3pPr>
            <a:lvl4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4pPr>
            <a:lvl5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5pPr>
            <a:lvl6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6pPr>
            <a:lvl7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7pPr>
            <a:lvl8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8pPr>
            <a:lvl9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mn-lt"/>
                <a:ea typeface="+mn-ea"/>
                <a:cs typeface="+mn-cs"/>
                <a:sym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DADADA">
                    <a:lumMod val="10000"/>
                  </a:srgbClr>
                </a:solidFill>
                <a:effectLst/>
                <a:uLnTx/>
                <a:uFillTx/>
                <a:latin typeface="Calibri"/>
                <a:ea typeface="+mn-ea"/>
                <a:cs typeface="Calibri"/>
                <a:sym typeface="Calibri"/>
              </a:rPr>
              <a:t>The 5 Types of PUNCH Outreach Events have common elements</a:t>
            </a:r>
          </a:p>
        </p:txBody>
      </p:sp>
      <p:sp>
        <p:nvSpPr>
          <p:cNvPr id="23" name="TextBox 22">
            <a:extLst>
              <a:ext uri="{FF2B5EF4-FFF2-40B4-BE49-F238E27FC236}">
                <a16:creationId xmlns:a16="http://schemas.microsoft.com/office/drawing/2014/main" id="{03690B39-6A34-4ACB-8439-C7BE8D1563FD}"/>
              </a:ext>
            </a:extLst>
          </p:cNvPr>
          <p:cNvSpPr txBox="1"/>
          <p:nvPr/>
        </p:nvSpPr>
        <p:spPr>
          <a:xfrm>
            <a:off x="0" y="6554585"/>
            <a:ext cx="3735434" cy="276997"/>
          </a:xfrm>
          <a:prstGeom prst="rect">
            <a:avLst/>
          </a:prstGeom>
          <a:solidFill>
            <a:sysClr val="window" lastClr="FFFFFF"/>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Calibri"/>
                <a:ea typeface="+mn-ea"/>
                <a:cs typeface="Arial"/>
                <a:sym typeface="Calibri"/>
              </a:rPr>
              <a:t>PUNCH Outreach Plan – Self Directed Summary Overview</a:t>
            </a:r>
          </a:p>
        </p:txBody>
      </p:sp>
      <p:sp>
        <p:nvSpPr>
          <p:cNvPr id="24" name="TextBox 23">
            <a:extLst>
              <a:ext uri="{FF2B5EF4-FFF2-40B4-BE49-F238E27FC236}">
                <a16:creationId xmlns:a16="http://schemas.microsoft.com/office/drawing/2014/main" id="{8BFD41CF-F2A3-4F9D-9BAE-35DDA4C7B083}"/>
              </a:ext>
            </a:extLst>
          </p:cNvPr>
          <p:cNvSpPr txBox="1"/>
          <p:nvPr/>
        </p:nvSpPr>
        <p:spPr>
          <a:xfrm>
            <a:off x="8076850" y="6544468"/>
            <a:ext cx="2902857" cy="276997"/>
          </a:xfrm>
          <a:prstGeom prst="rect">
            <a:avLst/>
          </a:prstGeom>
          <a:solidFill>
            <a:sysClr val="window" lastClr="FFFFFF"/>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Calibri"/>
                <a:ea typeface="+mn-ea"/>
                <a:cs typeface="Arial"/>
                <a:sym typeface="Calibri"/>
              </a:rPr>
              <a:t>Dr. Cherilynn Morrow   8 April 2021</a:t>
            </a:r>
          </a:p>
        </p:txBody>
      </p:sp>
      <p:sp>
        <p:nvSpPr>
          <p:cNvPr id="25" name="TextBox 24">
            <a:extLst>
              <a:ext uri="{FF2B5EF4-FFF2-40B4-BE49-F238E27FC236}">
                <a16:creationId xmlns:a16="http://schemas.microsoft.com/office/drawing/2014/main" id="{DB812C9D-F03D-4C35-A5B4-BA6B5C33D443}"/>
              </a:ext>
            </a:extLst>
          </p:cNvPr>
          <p:cNvSpPr txBox="1"/>
          <p:nvPr/>
        </p:nvSpPr>
        <p:spPr>
          <a:xfrm>
            <a:off x="4466074" y="6554585"/>
            <a:ext cx="3180442" cy="276997"/>
          </a:xfrm>
          <a:prstGeom prst="rect">
            <a:avLst/>
          </a:prstGeom>
          <a:solidFill>
            <a:sysClr val="window" lastClr="FFFFFF"/>
          </a:solid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Calibri"/>
                <a:ea typeface="+mn-ea"/>
                <a:cs typeface="Arial"/>
                <a:sym typeface="Calibri"/>
              </a:rPr>
              <a:t>cherilynn.morrow@gmail.com</a:t>
            </a:r>
          </a:p>
        </p:txBody>
      </p:sp>
      <p:sp>
        <p:nvSpPr>
          <p:cNvPr id="26" name="TextBox 3">
            <a:extLst>
              <a:ext uri="{FF2B5EF4-FFF2-40B4-BE49-F238E27FC236}">
                <a16:creationId xmlns:a16="http://schemas.microsoft.com/office/drawing/2014/main" id="{3775D2CF-A720-4083-8A28-ADA9304FC249}"/>
              </a:ext>
            </a:extLst>
          </p:cNvPr>
          <p:cNvSpPr txBox="1">
            <a:spLocks/>
          </p:cNvSpPr>
          <p:nvPr/>
        </p:nvSpPr>
        <p:spPr>
          <a:xfrm>
            <a:off x="11399586" y="6505978"/>
            <a:ext cx="451755" cy="276997"/>
          </a:xfrm>
          <a:prstGeom prst="rect">
            <a:avLst/>
          </a:prstGeom>
          <a:solidFill>
            <a:sysClr val="window" lastClr="FFFFFF"/>
          </a:solidFill>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prstClr val="black"/>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9</a:t>
            </a:fld>
            <a:endParaRPr kumimoji="0" lang="en-US" sz="1400" b="0" i="0" u="none" strike="noStrike" kern="0" cap="none" spc="0" normalizeH="0" baseline="0" noProof="0" dirty="0">
              <a:ln>
                <a:noFill/>
              </a:ln>
              <a:solidFill>
                <a:prstClr val="black"/>
              </a:solidFill>
              <a:effectLst/>
              <a:uLnTx/>
              <a:uFillTx/>
              <a:latin typeface="Calibri"/>
              <a:ea typeface="+mn-ea"/>
              <a:cs typeface="Calibri"/>
              <a:sym typeface="Calibri"/>
            </a:endParaRPr>
          </a:p>
        </p:txBody>
      </p:sp>
      <p:sp>
        <p:nvSpPr>
          <p:cNvPr id="18" name="TextBox 17">
            <a:extLst>
              <a:ext uri="{FF2B5EF4-FFF2-40B4-BE49-F238E27FC236}">
                <a16:creationId xmlns:a16="http://schemas.microsoft.com/office/drawing/2014/main" id="{EC26A2FF-B769-4315-A4F9-755180BFD6A7}"/>
              </a:ext>
            </a:extLst>
          </p:cNvPr>
          <p:cNvSpPr txBox="1"/>
          <p:nvPr/>
        </p:nvSpPr>
        <p:spPr>
          <a:xfrm>
            <a:off x="8214884" y="710454"/>
            <a:ext cx="3448091" cy="1169551"/>
          </a:xfrm>
          <a:prstGeom prst="rect">
            <a:avLst/>
          </a:prstGeom>
          <a:solidFill>
            <a:schemeClr val="tx1">
              <a:lumMod val="95000"/>
            </a:schemeClr>
          </a:solidFill>
          <a:ln w="38100">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2060"/>
                </a:solidFill>
                <a:effectLst/>
                <a:uLnTx/>
                <a:uFillTx/>
                <a:latin typeface="Tahoma"/>
                <a:ea typeface="+mn-ea"/>
                <a:cs typeface="Arial"/>
              </a:rPr>
              <a:t>1. Inspired by </a:t>
            </a:r>
            <a:r>
              <a:rPr kumimoji="0" lang="en-US" sz="1000" b="0" i="0" u="none" strike="noStrike" kern="1200" cap="none" spc="0" normalizeH="0" baseline="0" noProof="0" dirty="0">
                <a:ln>
                  <a:noFill/>
                </a:ln>
                <a:solidFill>
                  <a:srgbClr val="002060"/>
                </a:solidFill>
                <a:effectLst/>
                <a:uLnTx/>
                <a:uFillTx/>
                <a:latin typeface="Tahoma"/>
                <a:ea typeface="+mn-ea"/>
                <a:cs typeface="Arial"/>
              </a:rPr>
              <a:t>the visual nature of PUNCH data and the versatility of modern digital films to be rendered in multiple formats for broader dissemination. Embodied learning approaches are motivated by the widely used </a:t>
            </a:r>
            <a:r>
              <a:rPr kumimoji="0" lang="en-US" sz="1000" b="0" i="1" u="none" strike="noStrike" kern="1200" cap="none" spc="0" normalizeH="0" baseline="0" noProof="0" dirty="0">
                <a:ln>
                  <a:noFill/>
                </a:ln>
                <a:solidFill>
                  <a:srgbClr val="002060"/>
                </a:solidFill>
                <a:effectLst/>
                <a:uLnTx/>
                <a:uFillTx/>
                <a:latin typeface="Tahoma"/>
                <a:ea typeface="+mn-ea"/>
                <a:cs typeface="Arial"/>
              </a:rPr>
              <a:t>Kinesthetic Astronomy </a:t>
            </a:r>
            <a:r>
              <a:rPr kumimoji="0" lang="en-US" sz="1000" b="0" i="0" u="none" strike="noStrike" kern="1200" cap="none" spc="0" normalizeH="0" baseline="0" noProof="0" dirty="0">
                <a:ln>
                  <a:noFill/>
                </a:ln>
                <a:solidFill>
                  <a:srgbClr val="002060"/>
                </a:solidFill>
                <a:effectLst/>
                <a:uLnTx/>
                <a:uFillTx/>
                <a:latin typeface="Tahoma"/>
                <a:ea typeface="+mn-ea"/>
                <a:cs typeface="Arial"/>
              </a:rPr>
              <a:t>and the growing </a:t>
            </a:r>
            <a:r>
              <a:rPr kumimoji="0" lang="en-US" sz="1000" b="0" i="1" u="none" strike="noStrike" kern="1200" cap="none" spc="0" normalizeH="0" baseline="0" noProof="0" dirty="0">
                <a:ln>
                  <a:noFill/>
                </a:ln>
                <a:solidFill>
                  <a:srgbClr val="002060"/>
                </a:solidFill>
                <a:effectLst/>
                <a:uLnTx/>
                <a:uFillTx/>
                <a:latin typeface="Tahoma"/>
                <a:ea typeface="+mn-ea"/>
                <a:cs typeface="Arial"/>
              </a:rPr>
              <a:t>Live Interaction </a:t>
            </a:r>
            <a:r>
              <a:rPr kumimoji="0" lang="en-US" sz="1000" b="0" i="0" u="none" strike="noStrike" kern="1200" cap="none" spc="0" normalizeH="0" baseline="0" noProof="0" dirty="0">
                <a:ln>
                  <a:noFill/>
                </a:ln>
                <a:solidFill>
                  <a:srgbClr val="002060"/>
                </a:solidFill>
                <a:effectLst/>
                <a:uLnTx/>
                <a:uFillTx/>
                <a:latin typeface="Tahoma"/>
                <a:ea typeface="+mn-ea"/>
                <a:cs typeface="Arial"/>
              </a:rPr>
              <a:t>movement in the planetarium community to inquiry-based immersive experiences that go beyond passive reception. </a:t>
            </a:r>
          </a:p>
        </p:txBody>
      </p:sp>
      <p:sp>
        <p:nvSpPr>
          <p:cNvPr id="20" name="TextBox 19">
            <a:extLst>
              <a:ext uri="{FF2B5EF4-FFF2-40B4-BE49-F238E27FC236}">
                <a16:creationId xmlns:a16="http://schemas.microsoft.com/office/drawing/2014/main" id="{0100FD0A-9A2D-4050-905B-2C26E56280F7}"/>
              </a:ext>
            </a:extLst>
          </p:cNvPr>
          <p:cNvSpPr txBox="1"/>
          <p:nvPr/>
        </p:nvSpPr>
        <p:spPr>
          <a:xfrm>
            <a:off x="5922674" y="5305726"/>
            <a:ext cx="1649341" cy="861774"/>
          </a:xfrm>
          <a:prstGeom prst="rect">
            <a:avLst/>
          </a:prstGeom>
          <a:solidFill>
            <a:schemeClr val="tx1">
              <a:lumMod val="95000"/>
            </a:schemeClr>
          </a:solidFill>
          <a:ln w="38100">
            <a:solidFill>
              <a:srgbClr val="92D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2060"/>
                </a:solidFill>
                <a:effectLst/>
                <a:uLnTx/>
                <a:uFillTx/>
                <a:latin typeface="Tahoma"/>
                <a:ea typeface="+mn-ea"/>
                <a:cs typeface="Arial"/>
              </a:rPr>
              <a:t>4. Inspired by </a:t>
            </a:r>
            <a:r>
              <a:rPr kumimoji="0" lang="en-US" sz="1000" b="0" i="0" u="none" strike="noStrike" kern="1200" cap="none" spc="0" normalizeH="0" baseline="0" noProof="0" dirty="0">
                <a:ln>
                  <a:noFill/>
                </a:ln>
                <a:solidFill>
                  <a:srgbClr val="002060"/>
                </a:solidFill>
                <a:effectLst/>
                <a:uLnTx/>
                <a:uFillTx/>
                <a:latin typeface="Tahoma"/>
                <a:ea typeface="+mn-ea"/>
                <a:cs typeface="Arial"/>
              </a:rPr>
              <a:t>the high number of women in leadership roles for PUNCH and other NASA Heliophysics missions.</a:t>
            </a:r>
          </a:p>
        </p:txBody>
      </p:sp>
      <p:sp>
        <p:nvSpPr>
          <p:cNvPr id="21" name="TextBox 20">
            <a:extLst>
              <a:ext uri="{FF2B5EF4-FFF2-40B4-BE49-F238E27FC236}">
                <a16:creationId xmlns:a16="http://schemas.microsoft.com/office/drawing/2014/main" id="{EEB02BA4-63B6-4694-9CF3-BA05236A8878}"/>
              </a:ext>
            </a:extLst>
          </p:cNvPr>
          <p:cNvSpPr txBox="1"/>
          <p:nvPr/>
        </p:nvSpPr>
        <p:spPr>
          <a:xfrm>
            <a:off x="10385837" y="5143859"/>
            <a:ext cx="1649341" cy="1169551"/>
          </a:xfrm>
          <a:prstGeom prst="rect">
            <a:avLst/>
          </a:prstGeom>
          <a:solidFill>
            <a:schemeClr val="tx1">
              <a:lumMod val="95000"/>
            </a:schemeClr>
          </a:solidFill>
          <a:ln w="38100">
            <a:solidFill>
              <a:srgbClr val="FFC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2060"/>
                </a:solidFill>
                <a:effectLst/>
                <a:uLnTx/>
                <a:uFillTx/>
                <a:latin typeface="Tahoma"/>
                <a:ea typeface="+mn-ea"/>
                <a:cs typeface="Arial"/>
              </a:rPr>
              <a:t>3. Inspired by</a:t>
            </a:r>
            <a:r>
              <a:rPr kumimoji="0" lang="en-US" sz="1000" b="0" i="0" u="none" strike="noStrike" kern="1200" cap="none" spc="0" normalizeH="0" baseline="0" noProof="0" dirty="0">
                <a:ln>
                  <a:noFill/>
                </a:ln>
                <a:solidFill>
                  <a:srgbClr val="002060"/>
                </a:solidFill>
                <a:effectLst/>
                <a:uLnTx/>
                <a:uFillTx/>
                <a:latin typeface="Tahoma"/>
                <a:ea typeface="+mn-ea"/>
                <a:cs typeface="Arial"/>
              </a:rPr>
              <a:t> the “eclipse” petroglyph at a Chaco Ancestral Puebloan solar observing site that may be humanity’s first recording of an active solar corona in 1097.</a:t>
            </a:r>
          </a:p>
        </p:txBody>
      </p:sp>
      <p:sp>
        <p:nvSpPr>
          <p:cNvPr id="22" name="TextBox 21">
            <a:extLst>
              <a:ext uri="{FF2B5EF4-FFF2-40B4-BE49-F238E27FC236}">
                <a16:creationId xmlns:a16="http://schemas.microsoft.com/office/drawing/2014/main" id="{2ED8B6B9-A911-4904-B4B5-5E34A17509CB}"/>
              </a:ext>
            </a:extLst>
          </p:cNvPr>
          <p:cNvSpPr txBox="1"/>
          <p:nvPr/>
        </p:nvSpPr>
        <p:spPr>
          <a:xfrm>
            <a:off x="9178022" y="3382347"/>
            <a:ext cx="1649342" cy="1323439"/>
          </a:xfrm>
          <a:prstGeom prst="rect">
            <a:avLst/>
          </a:prstGeom>
          <a:solidFill>
            <a:schemeClr val="tx1">
              <a:lumMod val="95000"/>
            </a:schemeClr>
          </a:solidFill>
          <a:ln w="38100">
            <a:solidFill>
              <a:schemeClr val="accent1">
                <a:lumMod val="40000"/>
                <a:lumOff val="6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2060"/>
                </a:solidFill>
                <a:effectLst/>
                <a:uLnTx/>
                <a:uFillTx/>
                <a:latin typeface="Tahoma"/>
                <a:ea typeface="+mn-ea"/>
                <a:cs typeface="Arial"/>
              </a:rPr>
              <a:t>2. Inspired by </a:t>
            </a:r>
            <a:r>
              <a:rPr kumimoji="0" lang="en-US" sz="1000" b="0" i="0" u="none" strike="noStrike" kern="1200" cap="none" spc="0" normalizeH="0" baseline="0" noProof="0" dirty="0">
                <a:ln>
                  <a:noFill/>
                </a:ln>
                <a:solidFill>
                  <a:srgbClr val="002060"/>
                </a:solidFill>
                <a:effectLst/>
                <a:uLnTx/>
                <a:uFillTx/>
                <a:latin typeface="Tahoma"/>
                <a:ea typeface="+mn-ea"/>
                <a:cs typeface="Arial"/>
              </a:rPr>
              <a:t>a NASA Airborne Ambassador in New Mexico who is an award-winning science instructor developing the first astronomy course in the nation for visually impaired learners.</a:t>
            </a:r>
          </a:p>
        </p:txBody>
      </p:sp>
      <p:sp>
        <p:nvSpPr>
          <p:cNvPr id="27" name="TextBox 26">
            <a:extLst>
              <a:ext uri="{FF2B5EF4-FFF2-40B4-BE49-F238E27FC236}">
                <a16:creationId xmlns:a16="http://schemas.microsoft.com/office/drawing/2014/main" id="{DDBE03BB-CBCD-4CDA-96F9-477C0EF21340}"/>
              </a:ext>
            </a:extLst>
          </p:cNvPr>
          <p:cNvSpPr txBox="1"/>
          <p:nvPr/>
        </p:nvSpPr>
        <p:spPr>
          <a:xfrm>
            <a:off x="3218729" y="3315563"/>
            <a:ext cx="1649342" cy="1477328"/>
          </a:xfrm>
          <a:prstGeom prst="rect">
            <a:avLst/>
          </a:prstGeom>
          <a:solidFill>
            <a:schemeClr val="tx1">
              <a:lumMod val="95000"/>
            </a:schemeClr>
          </a:solidFill>
          <a:ln w="38100">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2060"/>
                </a:solidFill>
                <a:effectLst/>
                <a:uLnTx/>
                <a:uFillTx/>
                <a:latin typeface="Tahoma"/>
                <a:ea typeface="+mn-ea"/>
                <a:cs typeface="Arial"/>
              </a:rPr>
              <a:t>5. Inspired by </a:t>
            </a:r>
            <a:r>
              <a:rPr kumimoji="0" lang="en-US" sz="1000" b="0" i="0" u="none" strike="noStrike" kern="1200" cap="none" spc="0" normalizeH="0" baseline="0" noProof="0" dirty="0">
                <a:ln>
                  <a:noFill/>
                </a:ln>
                <a:solidFill>
                  <a:srgbClr val="002060"/>
                </a:solidFill>
                <a:effectLst/>
                <a:uLnTx/>
                <a:uFillTx/>
                <a:latin typeface="Tahoma"/>
                <a:ea typeface="+mn-ea"/>
                <a:cs typeface="Arial"/>
              </a:rPr>
              <a:t>the high percentage of Native and Latinx populations in the US Southwest and the demonstrated value of STEM learning with art, language, and embodied activities in cross-cultural contexts.</a:t>
            </a:r>
          </a:p>
        </p:txBody>
      </p:sp>
    </p:spTree>
    <p:extLst>
      <p:ext uri="{BB962C8B-B14F-4D97-AF65-F5344CB8AC3E}">
        <p14:creationId xmlns:p14="http://schemas.microsoft.com/office/powerpoint/2010/main" val="359121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2.xml><?xml version="1.0" encoding="utf-8"?>
<a:theme xmlns:a="http://schemas.openxmlformats.org/drawingml/2006/main" name="4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1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42824</TotalTime>
  <Words>17722</Words>
  <Application>Microsoft Office PowerPoint</Application>
  <PresentationFormat>Widescreen</PresentationFormat>
  <Paragraphs>1504</Paragraphs>
  <Slides>81</Slides>
  <Notes>35</Notes>
  <HiddenSlides>0</HiddenSlides>
  <MMClips>0</MMClips>
  <ScaleCrop>false</ScaleCrop>
  <HeadingPairs>
    <vt:vector size="8" baseType="variant">
      <vt:variant>
        <vt:lpstr>Fonts Used</vt:lpstr>
      </vt:variant>
      <vt:variant>
        <vt:i4>8</vt:i4>
      </vt:variant>
      <vt:variant>
        <vt:lpstr>Theme</vt:lpstr>
      </vt:variant>
      <vt:variant>
        <vt:i4>13</vt:i4>
      </vt:variant>
      <vt:variant>
        <vt:lpstr>Embedded OLE Servers</vt:lpstr>
      </vt:variant>
      <vt:variant>
        <vt:i4>1</vt:i4>
      </vt:variant>
      <vt:variant>
        <vt:lpstr>Slide Titles</vt:lpstr>
      </vt:variant>
      <vt:variant>
        <vt:i4>81</vt:i4>
      </vt:variant>
    </vt:vector>
  </HeadingPairs>
  <TitlesOfParts>
    <vt:vector size="103" baseType="lpstr">
      <vt:lpstr>Arial</vt:lpstr>
      <vt:lpstr>Arial Narrow</vt:lpstr>
      <vt:lpstr>Calibri</vt:lpstr>
      <vt:lpstr>Calibri Light</vt:lpstr>
      <vt:lpstr>Courier New</vt:lpstr>
      <vt:lpstr>Tahoma</vt:lpstr>
      <vt:lpstr>Times New Roman</vt:lpstr>
      <vt:lpstr>Wingdings</vt:lpstr>
      <vt:lpstr>Office Theme</vt:lpstr>
      <vt:lpstr>Slit</vt:lpstr>
      <vt:lpstr>2_Office Theme</vt:lpstr>
      <vt:lpstr>5_Office Theme</vt:lpstr>
      <vt:lpstr>11_Office Theme</vt:lpstr>
      <vt:lpstr>13_Office Theme</vt:lpstr>
      <vt:lpstr>4_Default Design</vt:lpstr>
      <vt:lpstr>12_Office Theme</vt:lpstr>
      <vt:lpstr>1_Office Theme</vt:lpstr>
      <vt:lpstr>7_Office Theme</vt:lpstr>
      <vt:lpstr>3_Office Theme</vt:lpstr>
      <vt:lpstr>4_Office Theme</vt:lpstr>
      <vt:lpstr>8_Office Theme</vt:lpstr>
      <vt:lpstr>Document</vt:lpstr>
      <vt:lpstr>PowerPoint Presentation</vt:lpstr>
      <vt:lpstr>PowerPoint Presentation</vt:lpstr>
      <vt:lpstr>PowerPoint Presentation</vt:lpstr>
      <vt:lpstr>PUNCH Outreach is founded on authentic needs &amp; opportunities</vt:lpstr>
      <vt:lpstr>PUNCH Outreach Plan – A Thematic Approach</vt:lpstr>
      <vt:lpstr>     The PUNCH Outreach Plan leverages the attributes of the NASA PUNCH Small Explorer mission to extend outreach on the fundamental science of heliophysics to underrepresented and underserved learners in the American Southwest and to the broader public in that region.        The populations we have chosen to emphasize are: Native American and Hispanic/Latinx youth and families, Girls in STEM, and the Blind and Visually Impaired (B/VI). These choices were motivated by the three considerations in the Venn diagram (at right).       Attuning to the needs and opportunities of these historically marginalized populations has led to a multi-cultural, multi-sensory, arts-integrated outreach plan for PUNCH that is enriching for all people in all communities. Our products and events are designed to “Shine a Light on Diverse Views of the Sun,” be they scientific, cultural, historic, or the result of first-person observations.       A regional consortium of five planetariums &amp; science centers in four states (CO, NM, AZ, UT) is partnered with the Southwest Research Institute (SwRI) to carry out the PUNCH outreach plan in close collaboration with the PUNCH mission team.       PUNCH Outreach is poised for national impact with an Ancient &amp; Modern Sun Watching theme, which is cross-culturally relevant in the Southwest yet also more universally appealing. There is worldwide evidence that all human beings are descended from Sun watching cultures, and PUNCH Outreach portrays NASA’s exploration of the Sun as a natural extension of humanity’s long-lived dedication to observing the Sun’s rhythms and mysteries.        PUNCH Outreach includes partnership with Parker Solar Probe and other NASA missions and programs, plus alliance with Chaco Culture National Historical Park - a World Heritage Site in the northwestern New Mexico that offers copious evidence for ancient Sun-watching. </vt:lpstr>
      <vt:lpstr>PowerPoint Presentation</vt:lpstr>
      <vt:lpstr>PowerPoint Presentation</vt:lpstr>
      <vt:lpstr>PowerPoint Presentation</vt:lpstr>
      <vt:lpstr>PUNCH Outreach: Shining a Light on Diverse Views of the Sun</vt:lpstr>
      <vt:lpstr>Eight Guiding Principles for the PUNCH Outreach Plan</vt:lpstr>
      <vt:lpstr>PowerPoint Presentation</vt:lpstr>
      <vt:lpstr>Eight Guiding Principles for the PUNCH Outreach Plan</vt:lpstr>
      <vt:lpstr>Outreach = Public Engagement ≠ NASA Communications</vt:lpstr>
      <vt:lpstr>Diverse Roles for Scientists in Outreach</vt:lpstr>
      <vt:lpstr>PUNCH Outreach Plan – Science Team Enthusiasm!</vt:lpstr>
      <vt:lpstr>PowerPoint Presentation</vt:lpstr>
      <vt:lpstr>Support from our Collaborators and Advisors</vt:lpstr>
      <vt:lpstr>PUNCH Outreach Plan – Girl Scout Patch</vt:lpstr>
      <vt:lpstr>PowerPoint Presentation</vt:lpstr>
      <vt:lpstr>PowerPoint Presentation</vt:lpstr>
      <vt:lpstr>Support from our Collaborators and Advisors</vt:lpstr>
      <vt:lpstr>Eight Guiding Principles for the PUNCH Outreach Plan</vt:lpstr>
      <vt:lpstr>PowerPoint Presentation</vt:lpstr>
      <vt:lpstr>Eight Guiding Principles for the PUNCH Outreach Plan</vt:lpstr>
      <vt:lpstr>PowerPoint Presentation</vt:lpstr>
      <vt:lpstr>Appreciation for the Ancient &amp; Modern Sun Watching Theme</vt:lpstr>
      <vt:lpstr>Appreciation for the Ancient &amp; Modern Sun Watching Theme</vt:lpstr>
      <vt:lpstr>Support from our Collaborators and Advisors</vt:lpstr>
      <vt:lpstr>PowerPoint Presentation</vt:lpstr>
      <vt:lpstr>PowerPoint Presentation</vt:lpstr>
      <vt:lpstr>PowerPoint Presentation</vt:lpstr>
      <vt:lpstr>PowerPoint Presentation</vt:lpstr>
      <vt:lpstr>INTRO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Eight Guiding Principles for the PUNCH Outreach Plan</vt:lpstr>
      <vt:lpstr>PowerPoint Presentation</vt:lpstr>
      <vt:lpstr>Eight Guiding Principles for the PUNCH Outreach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Eight Guiding Principles for the PUNCH Outreach Plan</vt:lpstr>
      <vt:lpstr>PUNCH Outreach is founded on authentic needs &amp; opportunities</vt:lpstr>
      <vt:lpstr>PowerPoint Presentation</vt:lpstr>
      <vt:lpstr>PowerPoint Presentation</vt:lpstr>
      <vt:lpstr>PowerPoint Presentation</vt:lpstr>
      <vt:lpstr>PowerPoint Presentation</vt:lpstr>
      <vt:lpstr>Eight Guiding Principles for the PUNCH Outreach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closing….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dc:creator>
  <cp:lastModifiedBy>Cherilynn Morrow</cp:lastModifiedBy>
  <cp:revision>621</cp:revision>
  <dcterms:created xsi:type="dcterms:W3CDTF">2020-05-25T04:25:26Z</dcterms:created>
  <dcterms:modified xsi:type="dcterms:W3CDTF">2021-05-16T23:26:32Z</dcterms:modified>
</cp:coreProperties>
</file>